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3.svg" ContentType="image/svg+xml"/>
  <Override PartName="/ppt/media/image55.svg" ContentType="image/sv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8B7_58DA336D.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64.svg" ContentType="image/sv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70.svg" ContentType="image/svg+xml"/>
  <Override PartName="/ppt/media/image72.svg" ContentType="image/sv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76.svg" ContentType="image/svg+xml"/>
  <Override PartName="/ppt/media/image78.svg" ContentType="image/sv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media/image83.svg" ContentType="image/svg+xml"/>
  <Override PartName="/ppt/media/image85.svg" ContentType="image/sv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87.svg" ContentType="image/svg+xml"/>
  <Override PartName="/ppt/notesSlides/notesSlide48.xml" ContentType="application/vnd.openxmlformats-officedocument.presentationml.notesSlide+xml"/>
  <Override PartName="/ppt/media/image89.svg" ContentType="image/sv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93.svg" ContentType="image/sv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media/image95.svg" ContentType="image/svg+xml"/>
  <Override PartName="/ppt/media/image97.svg" ContentType="image/sv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99.svg" ContentType="image/svg+xml"/>
  <Override PartName="/ppt/notesSlides/notesSlide65.xml" ContentType="application/vnd.openxmlformats-officedocument.presentationml.notesSlide+xml"/>
  <Override PartName="/ppt/media/image101.svg" ContentType="image/svg+xml"/>
  <Override PartName="/ppt/notesSlides/notesSlide66.xml" ContentType="application/vnd.openxmlformats-officedocument.presentationml.notesSlide+xml"/>
  <Override PartName="/ppt/media/image103.svg" ContentType="image/sv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media/image106.svg" ContentType="image/svg+xml"/>
  <Override PartName="/ppt/media/image108.svg" ContentType="image/svg+xml"/>
  <Override PartName="/ppt/media/image110.svg" ContentType="image/svg+xml"/>
  <Override PartName="/ppt/media/image113.svg" ContentType="image/svg+xml"/>
  <Override PartName="/ppt/notesSlides/notesSlide77.xml" ContentType="application/vnd.openxmlformats-officedocument.presentationml.notesSlide+xml"/>
  <Override PartName="/ppt/media/image115.svg" ContentType="image/sv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media/image119.svg" ContentType="image/sv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4"/>
    <p:sldMasterId id="2147485145" r:id="rId5"/>
    <p:sldMasterId id="2147485193" r:id="rId6"/>
    <p:sldMasterId id="2147485227" r:id="rId7"/>
  </p:sldMasterIdLst>
  <p:notesMasterIdLst>
    <p:notesMasterId r:id="rId131"/>
  </p:notesMasterIdLst>
  <p:sldIdLst>
    <p:sldId id="352" r:id="rId8"/>
    <p:sldId id="2141411546" r:id="rId9"/>
    <p:sldId id="2141411547" r:id="rId10"/>
    <p:sldId id="2141411553" r:id="rId11"/>
    <p:sldId id="2076137341" r:id="rId12"/>
    <p:sldId id="2141411554" r:id="rId13"/>
    <p:sldId id="2076137121" r:id="rId14"/>
    <p:sldId id="2147468095" r:id="rId15"/>
    <p:sldId id="2076137310" r:id="rId16"/>
    <p:sldId id="2076138510" r:id="rId17"/>
    <p:sldId id="2147468099" r:id="rId18"/>
    <p:sldId id="2141411543" r:id="rId19"/>
    <p:sldId id="354" r:id="rId20"/>
    <p:sldId id="355" r:id="rId21"/>
    <p:sldId id="270" r:id="rId22"/>
    <p:sldId id="2231" r:id="rId23"/>
    <p:sldId id="350" r:id="rId24"/>
    <p:sldId id="274" r:id="rId25"/>
    <p:sldId id="278" r:id="rId26"/>
    <p:sldId id="346" r:id="rId27"/>
    <p:sldId id="2232" r:id="rId28"/>
    <p:sldId id="282" r:id="rId29"/>
    <p:sldId id="2227" r:id="rId30"/>
    <p:sldId id="2228" r:id="rId31"/>
    <p:sldId id="2229" r:id="rId32"/>
    <p:sldId id="2230" r:id="rId33"/>
    <p:sldId id="298" r:id="rId34"/>
    <p:sldId id="302" r:id="rId35"/>
    <p:sldId id="306" r:id="rId36"/>
    <p:sldId id="308" r:id="rId37"/>
    <p:sldId id="314" r:id="rId38"/>
    <p:sldId id="316" r:id="rId39"/>
    <p:sldId id="2222" r:id="rId40"/>
    <p:sldId id="2223" r:id="rId41"/>
    <p:sldId id="2224" r:id="rId42"/>
    <p:sldId id="2225" r:id="rId43"/>
    <p:sldId id="332" r:id="rId44"/>
    <p:sldId id="347" r:id="rId45"/>
    <p:sldId id="348" r:id="rId46"/>
    <p:sldId id="334" r:id="rId47"/>
    <p:sldId id="2220" r:id="rId48"/>
    <p:sldId id="2215" r:id="rId49"/>
    <p:sldId id="294" r:id="rId50"/>
    <p:sldId id="2218" r:id="rId51"/>
    <p:sldId id="2141411550" r:id="rId52"/>
    <p:sldId id="2141411551" r:id="rId53"/>
    <p:sldId id="2216" r:id="rId54"/>
    <p:sldId id="2217" r:id="rId55"/>
    <p:sldId id="2076137199" r:id="rId56"/>
    <p:sldId id="2147468096" r:id="rId57"/>
    <p:sldId id="2141411544" r:id="rId58"/>
    <p:sldId id="2141411526" r:id="rId59"/>
    <p:sldId id="2141411516" r:id="rId60"/>
    <p:sldId id="2141411515" r:id="rId61"/>
    <p:sldId id="2076138536" r:id="rId62"/>
    <p:sldId id="2076138534" r:id="rId63"/>
    <p:sldId id="2076138572" r:id="rId64"/>
    <p:sldId id="2076138574" r:id="rId65"/>
    <p:sldId id="2141411528" r:id="rId66"/>
    <p:sldId id="2141411525" r:id="rId67"/>
    <p:sldId id="2141411532" r:id="rId68"/>
    <p:sldId id="8394" r:id="rId69"/>
    <p:sldId id="2141411549" r:id="rId70"/>
    <p:sldId id="2076138584" r:id="rId71"/>
    <p:sldId id="2076138585" r:id="rId72"/>
    <p:sldId id="2103813176" r:id="rId73"/>
    <p:sldId id="2141411548" r:id="rId74"/>
    <p:sldId id="2076138575" r:id="rId75"/>
    <p:sldId id="2147468097" r:id="rId76"/>
    <p:sldId id="2076138588" r:id="rId77"/>
    <p:sldId id="2076138587" r:id="rId78"/>
    <p:sldId id="276" r:id="rId79"/>
    <p:sldId id="2076138569" r:id="rId80"/>
    <p:sldId id="2141411533" r:id="rId81"/>
    <p:sldId id="2076138590" r:id="rId82"/>
    <p:sldId id="2141411534" r:id="rId83"/>
    <p:sldId id="2076138600" r:id="rId84"/>
    <p:sldId id="2076138598" r:id="rId85"/>
    <p:sldId id="2076138599" r:id="rId86"/>
    <p:sldId id="2076138591" r:id="rId87"/>
    <p:sldId id="2076138589" r:id="rId88"/>
    <p:sldId id="2076138592" r:id="rId89"/>
    <p:sldId id="2141411535" r:id="rId90"/>
    <p:sldId id="284" r:id="rId91"/>
    <p:sldId id="2141411536" r:id="rId92"/>
    <p:sldId id="292" r:id="rId93"/>
    <p:sldId id="2076138557" r:id="rId94"/>
    <p:sldId id="2076138558" r:id="rId95"/>
    <p:sldId id="2076138559" r:id="rId96"/>
    <p:sldId id="2076138560" r:id="rId97"/>
    <p:sldId id="2076138561" r:id="rId98"/>
    <p:sldId id="304" r:id="rId99"/>
    <p:sldId id="2141411537" r:id="rId100"/>
    <p:sldId id="2141411538" r:id="rId101"/>
    <p:sldId id="310" r:id="rId102"/>
    <p:sldId id="312" r:id="rId103"/>
    <p:sldId id="2076138594" r:id="rId104"/>
    <p:sldId id="2076138595" r:id="rId105"/>
    <p:sldId id="2141411539" r:id="rId106"/>
    <p:sldId id="318" r:id="rId107"/>
    <p:sldId id="2076137205" r:id="rId108"/>
    <p:sldId id="2076138552" r:id="rId109"/>
    <p:sldId id="2076138553" r:id="rId110"/>
    <p:sldId id="2076138554" r:id="rId111"/>
    <p:sldId id="2141411540" r:id="rId112"/>
    <p:sldId id="2076138596" r:id="rId113"/>
    <p:sldId id="330" r:id="rId114"/>
    <p:sldId id="2141411541" r:id="rId115"/>
    <p:sldId id="2141411552" r:id="rId116"/>
    <p:sldId id="2141411542" r:id="rId117"/>
    <p:sldId id="336" r:id="rId118"/>
    <p:sldId id="2076138597" r:id="rId119"/>
    <p:sldId id="2147468098" r:id="rId120"/>
    <p:sldId id="2141411545" r:id="rId121"/>
    <p:sldId id="2147468100" r:id="rId122"/>
    <p:sldId id="2076138506" r:id="rId123"/>
    <p:sldId id="2076138505" r:id="rId124"/>
    <p:sldId id="2076138512" r:id="rId125"/>
    <p:sldId id="2076138516" r:id="rId126"/>
    <p:sldId id="2147468094" r:id="rId127"/>
    <p:sldId id="2076137180" r:id="rId128"/>
    <p:sldId id="340" r:id="rId129"/>
    <p:sldId id="260" r:id="rId130"/>
  </p:sldIdLst>
  <p:sldSz cx="12192000" cy="6858000"/>
  <p:notesSz cx="6858000" cy="9144000"/>
  <p:custDataLst>
    <p:tags r:id="rId1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D95B8CEC-AF90-4106-B8AF-B2256660C3C3}">
          <p14:sldIdLst>
            <p14:sldId id="352"/>
            <p14:sldId id="2141411546"/>
          </p14:sldIdLst>
        </p14:section>
        <p14:section name="Part 0 - Keynote" id="{8F6D3AD4-3E57-4A74-981F-E5FF54D8A939}">
          <p14:sldIdLst>
            <p14:sldId id="2141411547"/>
            <p14:sldId id="2141411553"/>
            <p14:sldId id="2076137341"/>
            <p14:sldId id="2141411554"/>
            <p14:sldId id="2076137121"/>
            <p14:sldId id="2147468095"/>
            <p14:sldId id="2076137310"/>
            <p14:sldId id="2076138510"/>
            <p14:sldId id="2147468099"/>
          </p14:sldIdLst>
        </p14:section>
        <p14:section name="Part 1" id="{0204A4E8-3534-4071-8A57-258C58E019CD}">
          <p14:sldIdLst>
            <p14:sldId id="2141411543"/>
            <p14:sldId id="354"/>
            <p14:sldId id="355"/>
          </p14:sldIdLst>
        </p14:section>
        <p14:section name="Intro/Architecture" id="{8E2911DF-5E3B-431D-BAB5-F66201285942}">
          <p14:sldIdLst>
            <p14:sldId id="270"/>
            <p14:sldId id="2231"/>
            <p14:sldId id="350"/>
            <p14:sldId id="274"/>
            <p14:sldId id="278"/>
            <p14:sldId id="346"/>
            <p14:sldId id="2232"/>
            <p14:sldId id="282"/>
          </p14:sldIdLst>
        </p14:section>
        <p14:section name="KC1" id="{D035E248-77B3-4040-BCB7-F24DF50D839A}">
          <p14:sldIdLst>
            <p14:sldId id="2227"/>
            <p14:sldId id="2228"/>
            <p14:sldId id="2229"/>
            <p14:sldId id="2230"/>
          </p14:sldIdLst>
        </p14:section>
        <p14:section name="Optimize storing and processing" id="{FFE86970-AEC3-455B-BBBD-3D2C247E8EB1}">
          <p14:sldIdLst>
            <p14:sldId id="298"/>
            <p14:sldId id="302"/>
            <p14:sldId id="306"/>
            <p14:sldId id="308"/>
            <p14:sldId id="314"/>
            <p14:sldId id="316"/>
          </p14:sldIdLst>
        </p14:section>
        <p14:section name="KC2" id="{E254C0AB-0CDB-40EC-BBA6-35D54216C386}">
          <p14:sldIdLst>
            <p14:sldId id="2222"/>
            <p14:sldId id="2223"/>
            <p14:sldId id="2224"/>
            <p14:sldId id="2225"/>
          </p14:sldIdLst>
        </p14:section>
        <p14:section name="Putting it all together" id="{8F62C05E-868D-464B-9C79-4C6410BE3400}">
          <p14:sldIdLst>
            <p14:sldId id="332"/>
            <p14:sldId id="347"/>
            <p14:sldId id="348"/>
            <p14:sldId id="334"/>
            <p14:sldId id="2220"/>
            <p14:sldId id="2215"/>
          </p14:sldIdLst>
        </p14:section>
        <p14:section name="Exercise1" id="{DF13F505-9569-441E-8854-D31886DFC9E1}">
          <p14:sldIdLst>
            <p14:sldId id="294"/>
            <p14:sldId id="2218"/>
            <p14:sldId id="2141411550"/>
            <p14:sldId id="2141411551"/>
          </p14:sldIdLst>
        </p14:section>
        <p14:section name="Exercise2" id="{EF0B82EE-5279-442A-A582-B81E04D829B8}">
          <p14:sldIdLst>
            <p14:sldId id="2216"/>
            <p14:sldId id="2217"/>
          </p14:sldIdLst>
        </p14:section>
        <p14:section name="Part 2" id="{885BDDE1-D2FC-46D3-9E91-555462B362D8}">
          <p14:sldIdLst>
            <p14:sldId id="2076137199"/>
            <p14:sldId id="2147468096"/>
            <p14:sldId id="2141411544"/>
            <p14:sldId id="2141411526"/>
            <p14:sldId id="2141411516"/>
            <p14:sldId id="2141411515"/>
            <p14:sldId id="2076138536"/>
            <p14:sldId id="2076138534"/>
            <p14:sldId id="2076138572"/>
            <p14:sldId id="2076138574"/>
            <p14:sldId id="2141411528"/>
            <p14:sldId id="2141411525"/>
            <p14:sldId id="2141411532"/>
            <p14:sldId id="8394"/>
            <p14:sldId id="2141411549"/>
            <p14:sldId id="2076138584"/>
            <p14:sldId id="2076138585"/>
            <p14:sldId id="2103813176"/>
            <p14:sldId id="2141411548"/>
            <p14:sldId id="2076138575"/>
            <p14:sldId id="2147468097"/>
            <p14:sldId id="2076138588"/>
            <p14:sldId id="2076138587"/>
            <p14:sldId id="276"/>
            <p14:sldId id="2076138569"/>
            <p14:sldId id="2141411533"/>
            <p14:sldId id="2076138590"/>
            <p14:sldId id="2141411534"/>
            <p14:sldId id="2076138600"/>
            <p14:sldId id="2076138598"/>
            <p14:sldId id="2076138599"/>
            <p14:sldId id="2076138591"/>
            <p14:sldId id="2076138589"/>
            <p14:sldId id="2076138592"/>
            <p14:sldId id="2141411535"/>
            <p14:sldId id="284"/>
            <p14:sldId id="2141411536"/>
            <p14:sldId id="292"/>
            <p14:sldId id="2076138557"/>
            <p14:sldId id="2076138558"/>
            <p14:sldId id="2076138559"/>
            <p14:sldId id="2076138560"/>
            <p14:sldId id="2076138561"/>
            <p14:sldId id="304"/>
            <p14:sldId id="2141411537"/>
            <p14:sldId id="2141411538"/>
            <p14:sldId id="310"/>
            <p14:sldId id="312"/>
            <p14:sldId id="2076138594"/>
            <p14:sldId id="2076138595"/>
            <p14:sldId id="2141411539"/>
            <p14:sldId id="318"/>
            <p14:sldId id="2076137205"/>
            <p14:sldId id="2076138552"/>
            <p14:sldId id="2076138553"/>
            <p14:sldId id="2076138554"/>
            <p14:sldId id="2141411540"/>
            <p14:sldId id="2076138596"/>
            <p14:sldId id="330"/>
            <p14:sldId id="2141411541"/>
            <p14:sldId id="2141411552"/>
            <p14:sldId id="2141411542"/>
            <p14:sldId id="336"/>
            <p14:sldId id="2076138597"/>
            <p14:sldId id="2147468098"/>
          </p14:sldIdLst>
        </p14:section>
        <p14:section name="Part 3 closing keynote" id="{B8D940B7-F885-4D86-A8B9-C1FC08F675BC}">
          <p14:sldIdLst>
            <p14:sldId id="2141411545"/>
            <p14:sldId id="2147468100"/>
            <p14:sldId id="2076138506"/>
            <p14:sldId id="2076138505"/>
            <p14:sldId id="2076138512"/>
            <p14:sldId id="2076138516"/>
            <p14:sldId id="2147468094"/>
            <p14:sldId id="2076137180"/>
            <p14:sldId id="340"/>
          </p14:sldIdLst>
        </p14:section>
        <p14:section name="Appendix" id="{3A620DC0-09EC-4D5F-8D5E-689BC757DD8F}">
          <p14:sldIdLst>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7426BD29-FCAF-FA6E-B8C6-981D5B6852F3}" name="Rob Gibbens" initials="RG" userId="Rob Gibbens" providerId="None"/>
  <p188:author id="{6A2CDB37-FCDE-AE11-9387-C2736DCD4B5B}" name="Davide Mauri" initials="DM" userId="S::damauri@microsoft.com::a2e554f4-c002-41a4-b380-e7827ac7591d" providerId="AD"/>
  <p188:author id="{DD67D94F-6408-4901-AF02-817252382B9D}" name="Glenn Stephens" initials="GS" userId="S::glest@microsoft.com::d804cbc0-30aa-4a6f-a874-60000903f5c1" providerId="AD"/>
  <p188:author id="{9C0720B3-75CE-E266-5FEF-A41614BB785E}" name="Rob Gibbens" initials="RG" userId="S::rogibb@microsoft.com::1d515acd-2b67-4cf3-b746-e09f957dcbb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43A5E"/>
    <a:srgbClr val="FF9349"/>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FB625F-F466-493F-9088-986EF75717B9}" v="328" dt="2021-11-09T15:13:01.709"/>
    <p1510:client id="{B8C794F7-B7F2-4C63-8B91-2EE8CA8429BC}" v="381" dt="2021-11-09T06:02:48.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73" autoAdjust="0"/>
  </p:normalViewPr>
  <p:slideViewPr>
    <p:cSldViewPr snapToGrid="0">
      <p:cViewPr varScale="1">
        <p:scale>
          <a:sx n="83" d="100"/>
          <a:sy n="83" d="100"/>
        </p:scale>
        <p:origin x="498"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microsoft.com/office/2018/10/relationships/authors" Target="author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viewProps" Target="viewProp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theme" Target="theme/theme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tags" Target="tags/tag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presProps" Target="presProps.xml"/></Relationships>
</file>

<file path=ppt/comments/modernComment_8B7_58DA336D.xml><?xml version="1.0" encoding="utf-8"?>
<p188:cmLst xmlns:a="http://schemas.openxmlformats.org/drawingml/2006/main" xmlns:r="http://schemas.openxmlformats.org/officeDocument/2006/relationships" xmlns:p188="http://schemas.microsoft.com/office/powerpoint/2018/8/main">
  <p188:cm id="{97CB5563-C43C-415D-9810-33290BE08D41}" authorId="{0B30EB1B-83CB-6D3E-A2B8-0CEFDD55FC8C}" created="2021-10-21T14:50:38.712">
    <pc:sldMkLst xmlns:pc="http://schemas.microsoft.com/office/powerpoint/2013/main/command">
      <pc:docMk/>
      <pc:sldMk cId="1490695021" sldId="2231"/>
    </pc:sldMkLst>
    <p188:txBody>
      <a:bodyPr/>
      <a:lstStyle/>
      <a:p>
        <a:r>
          <a:rPr lang="en-US"/>
          <a:t>Brilliant!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702C6-F8F0-42E2-8624-31D04C7B7513}" type="datetimeFigureOut">
              <a:t>11/8/2021</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25360-B992-40A6-825F-33CF2C95497C}"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file:///\\sql\tools\bcp-utility"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file:///\\azure\azure-sql\database\service-tier-hyperscale-replica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ustomers.microsoft.com/story/843823-rxr-realty-reopens-for-business-using-azure-iot" TargetMode="External"/><Relationship Id="rId7" Type="http://schemas.openxmlformats.org/officeDocument/2006/relationships/hyperlink" Target="https://customers.microsoft.com/story/823744-verse-technology-manufacturing-azure-iot-en"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customers.microsoft.com/story/789851-hb-reavis-smart-spaces-azure-powerbi-slovakia" TargetMode="External"/><Relationship Id="rId5" Type="http://schemas.openxmlformats.org/officeDocument/2006/relationships/hyperlink" Target="https://customers.microsoft.com/story/778456-schneider-electric-thoughtwire-healthcare-azure-iot" TargetMode="External"/><Relationship Id="rId4" Type="http://schemas.openxmlformats.org/officeDocument/2006/relationships/hyperlink" Target="https://www.youtube.com/watch?v=4SWNTqgjjyU"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ustomers.microsoft.com/story/843823-rxr-realty-reopens-for-business-using-azure-iot" TargetMode="External"/><Relationship Id="rId7" Type="http://schemas.openxmlformats.org/officeDocument/2006/relationships/hyperlink" Target="https://customers.microsoft.com/story/823744-verse-technology-manufacturing-azure-iot-en"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customers.microsoft.com/story/789851-hb-reavis-smart-spaces-azure-powerbi-slovakia" TargetMode="External"/><Relationship Id="rId5" Type="http://schemas.openxmlformats.org/officeDocument/2006/relationships/hyperlink" Target="https://customers.microsoft.com/story/778456-schneider-electric-thoughtwire-healthcare-azure-iot" TargetMode="External"/><Relationship Id="rId4" Type="http://schemas.openxmlformats.org/officeDocument/2006/relationships/hyperlink" Target="https://www.youtube.com/watch?v=4SWNTqgjjyU"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3200"/>
              <a:t>Anna, but also to ask </a:t>
            </a:r>
            <a:r>
              <a:rPr lang="en-US" sz="3200" err="1"/>
              <a:t>Silvano</a:t>
            </a:r>
            <a:r>
              <a:rPr lang="en-US" sz="3200"/>
              <a:t> to introduce himself, and also to ask </a:t>
            </a:r>
            <a:r>
              <a:rPr lang="en-US" sz="3200" err="1"/>
              <a:t>Silvano</a:t>
            </a:r>
            <a:r>
              <a:rPr lang="en-US" sz="3200"/>
              <a:t> why we created this module</a:t>
            </a:r>
          </a:p>
          <a:p>
            <a:endParaRPr lang="en-US" sz="3200"/>
          </a:p>
          <a:p>
            <a:r>
              <a:rPr lang="en-US" sz="3200"/>
              <a:t>Link to published module on Learn: https://docs.microsoft.com/en-us/learn/modules/learn-pr/azure/deploy-iot-solution-azure-sql-database/ </a:t>
            </a:r>
          </a:p>
          <a:p>
            <a:endParaRPr lang="en-US" sz="3200"/>
          </a:p>
          <a:p>
            <a:endParaRPr lang="en-US" sz="3200"/>
          </a:p>
          <a:p>
            <a:r>
              <a:rPr lang="en-US" sz="3200"/>
              <a:t>Schedule for 60 min session:</a:t>
            </a:r>
          </a:p>
          <a:p>
            <a:r>
              <a:rPr lang="en-US" sz="3200"/>
              <a:t>Intro and overview: 7 min</a:t>
            </a:r>
          </a:p>
          <a:p>
            <a:r>
              <a:rPr lang="en-US" sz="3200"/>
              <a:t>Intro and architecture: 15 min</a:t>
            </a:r>
          </a:p>
          <a:p>
            <a:r>
              <a:rPr lang="en-US" sz="3200"/>
              <a:t>Exercise 1: 10 min</a:t>
            </a:r>
          </a:p>
          <a:p>
            <a:r>
              <a:rPr lang="en-US" sz="3200"/>
              <a:t>Optimize and process: 15 min</a:t>
            </a:r>
          </a:p>
          <a:p>
            <a:r>
              <a:rPr lang="en-US" sz="3200"/>
              <a:t>Exercise 2: 5 min</a:t>
            </a:r>
          </a:p>
          <a:p>
            <a:r>
              <a:rPr lang="en-US" sz="3200"/>
              <a:t>Putting it all together: 8 min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11/3/2021 10:27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17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10000"/>
          </a:bodyPr>
          <a:lstStyle/>
          <a:p>
            <a:pPr>
              <a:spcBef>
                <a:spcPct val="43750"/>
              </a:spcBef>
              <a:spcAft>
                <a:spcPct val="43750"/>
              </a:spcAft>
            </a:pPr>
            <a:r>
              <a:rPr lang="en-US"/>
              <a:t>Anna to ask Silvano about a typical IoT solution architecture</a:t>
            </a:r>
          </a:p>
          <a:p>
            <a:pPr>
              <a:spcBef>
                <a:spcPct val="43750"/>
              </a:spcBef>
              <a:spcAft>
                <a:spcPct val="43750"/>
              </a:spcAft>
            </a:pPr>
            <a:endParaRPr lang="en-US"/>
          </a:p>
          <a:p>
            <a:pPr>
              <a:spcBef>
                <a:spcPct val="43750"/>
              </a:spcBef>
              <a:spcAft>
                <a:spcPct val="43750"/>
              </a:spcAft>
            </a:pPr>
            <a:endParaRPr lang="en-US"/>
          </a:p>
          <a:p>
            <a:pPr>
              <a:spcBef>
                <a:spcPct val="43750"/>
              </a:spcBef>
              <a:spcAft>
                <a:spcPct val="43750"/>
              </a:spcAft>
            </a:pPr>
            <a:endParaRPr lang="en-US"/>
          </a:p>
          <a:p>
            <a:pPr>
              <a:spcBef>
                <a:spcPct val="43750"/>
              </a:spcBef>
              <a:spcAft>
                <a:spcPct val="43750"/>
              </a:spcAft>
            </a:pPr>
            <a:r>
              <a:rPr lang="en-US"/>
              <a:t>IoT solutions usually include several components that span from device communication and management to event processing, data ingestion, and analysis. Deploying all these components independently on compute, network, and storage-based infrastructures can be a complex and time consuming task. Even more challenging is managing, monitoring, and operating these systems at significant scale.</a:t>
            </a:r>
          </a:p>
          <a:p>
            <a:endParaRPr lang="en-US"/>
          </a:p>
          <a:p>
            <a:pPr>
              <a:spcBef>
                <a:spcPct val="43750"/>
              </a:spcBef>
              <a:spcAft>
                <a:spcPct val="43750"/>
              </a:spcAft>
            </a:pPr>
            <a:r>
              <a:rPr lang="en-US"/>
              <a:t>Recall in the distributor example, there are thousands of trucks that you're hoping to monitor the health and status of. Each truck will need to have a connected IoT device that is sending telemetry data to be processed, stored, and analyzed.</a:t>
            </a:r>
          </a:p>
          <a:p>
            <a:endParaRPr lang="en-US"/>
          </a:p>
          <a:p>
            <a:pPr>
              <a:spcBef>
                <a:spcPct val="43750"/>
              </a:spcBef>
              <a:spcAft>
                <a:spcPct val="43750"/>
              </a:spcAft>
            </a:pPr>
            <a:r>
              <a:rPr lang="en-US"/>
              <a:t>Here, you will learn about the canonical IoT architecture, how Azure SQL Database can support the architecture, and a template you can use for any IoT scenario.</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Anna to revisit application (configure azure </a:t>
            </a:r>
            <a:r>
              <a:rPr lang="en-US" dirty="0" err="1"/>
              <a:t>sql</a:t>
            </a:r>
            <a:r>
              <a:rPr lang="en-US" dirty="0"/>
              <a:t> connection strings) and show Davide final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review </a:t>
            </a:r>
            <a:r>
              <a:rPr lang="en-US" dirty="0" err="1"/>
              <a:t>github</a:t>
            </a:r>
            <a:r>
              <a:rPr lang="en-US" dirty="0"/>
              <a:t> actions</a:t>
            </a:r>
          </a:p>
          <a:p>
            <a:endParaRPr lang="en-US" dirty="0"/>
          </a:p>
          <a:p>
            <a:endParaRPr lang="en-US" dirty="0"/>
          </a:p>
          <a:p>
            <a:r>
              <a:rPr lang="en-US" dirty="0"/>
              <a:t>Anna to Review what we did then ask Davide: Davide, we’ve seen a lot of services but I think we can finally put together the solution. Can you take us through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8795166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1:30 PM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Anna to revisit application (configure azure sql connection strings) and show Davide final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review </a:t>
            </a:r>
            <a:r>
              <a:rPr lang="en-US" dirty="0" err="1"/>
              <a:t>github</a:t>
            </a:r>
            <a:r>
              <a:rPr lang="en-US" dirty="0"/>
              <a:t> actions</a:t>
            </a:r>
          </a:p>
          <a:p>
            <a:endParaRPr lang="en-US" dirty="0"/>
          </a:p>
          <a:p>
            <a:endParaRPr lang="en-US" dirty="0"/>
          </a:p>
          <a:p>
            <a:r>
              <a:rPr lang="en-US" dirty="0"/>
              <a:t>Anna to Review what we did then ask Davide: Davide, we’ve seen a lot of services but I think we can finally put together the solution. Can you take us through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9284252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2:05</a:t>
            </a: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Anna</a:t>
            </a:r>
          </a:p>
          <a:p>
            <a:pPr>
              <a:spcBef>
                <a:spcPct val="43750"/>
              </a:spcBef>
              <a:spcAft>
                <a:spcPct val="4375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but to end by asking Davide about the book</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427525078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Should be around 2:15-2:30</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11/8/2021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16553390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3200" dirty="0"/>
              <a:t>2:30</a:t>
            </a:r>
          </a:p>
          <a:p>
            <a:r>
              <a:rPr lang="en-US" sz="3200" dirty="0"/>
              <a:t>Anna, but also to ask Silvano to introduce himself, and also to ask Silvano why we created this module</a:t>
            </a:r>
          </a:p>
          <a:p>
            <a:endParaRPr lang="en-US" sz="3200" dirty="0"/>
          </a:p>
          <a:p>
            <a:r>
              <a:rPr lang="en-US" sz="3200" dirty="0"/>
              <a:t>Link to published module on Learn: https://docs.microsoft.com/en-us/learn/modules/learn-pr/azure/deploy-iot-solution-azure-sql-database/ </a:t>
            </a:r>
          </a:p>
          <a:p>
            <a:endParaRPr lang="en-US" sz="3200" dirty="0"/>
          </a:p>
          <a:p>
            <a:endParaRPr lang="en-US" sz="3200" dirty="0"/>
          </a:p>
          <a:p>
            <a:r>
              <a:rPr lang="en-US" sz="3200" dirty="0"/>
              <a:t>Schedule for 60 min session:</a:t>
            </a:r>
          </a:p>
          <a:p>
            <a:r>
              <a:rPr lang="en-US" sz="3200" dirty="0"/>
              <a:t>Intro and overview: 7 min</a:t>
            </a:r>
          </a:p>
          <a:p>
            <a:r>
              <a:rPr lang="en-US" sz="3200" dirty="0"/>
              <a:t>Intro and architecture: 15 min</a:t>
            </a:r>
          </a:p>
          <a:p>
            <a:r>
              <a:rPr lang="en-US" sz="3200" dirty="0"/>
              <a:t>Exercise 1: 10 min</a:t>
            </a:r>
          </a:p>
          <a:p>
            <a:r>
              <a:rPr lang="en-US" sz="3200" dirty="0"/>
              <a:t>Optimize and process: 15 min</a:t>
            </a:r>
          </a:p>
          <a:p>
            <a:r>
              <a:rPr lang="en-US" sz="3200" dirty="0"/>
              <a:t>Exercise 2: 5 min</a:t>
            </a:r>
          </a:p>
          <a:p>
            <a:r>
              <a:rPr lang="en-US" sz="3200" dirty="0"/>
              <a:t>Putting it all together: 8 min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11/3/2021 10:27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7607639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Anna to present this one and then Davide to wrap by thanking attendees and telling them to enjoy the rest of Microsoft Build</a:t>
            </a:r>
          </a:p>
          <a:p>
            <a:endParaRPr lang="en-US"/>
          </a:p>
          <a:p>
            <a:endParaRPr lang="en-US"/>
          </a:p>
          <a:p>
            <a:r>
              <a:rPr lang="en-US"/>
              <a:t>Again thank you all for joining us today at these Learn Live at Build Sessions.</a:t>
            </a:r>
          </a:p>
          <a:p>
            <a:endParaRPr lang="en-US"/>
          </a:p>
          <a:p>
            <a:r>
              <a:rPr lang="en-US"/>
              <a:t>But as they say, "that's not all".</a:t>
            </a:r>
          </a:p>
          <a:p>
            <a:endParaRPr lang="en-US"/>
          </a:p>
          <a:p>
            <a:r>
              <a:rPr lang="en-US"/>
              <a:t>If you enjoyed this session today, we hope you come back for Learn Live every week. Each episode will cover a Learn Module and work with experts to cover the Learn content in depth, with live Q &amp; A.</a:t>
            </a:r>
          </a:p>
          <a:p>
            <a:endParaRPr lang="en-US"/>
          </a:p>
          <a:p>
            <a:r>
              <a:rPr lang="en-US"/>
              <a:t>With over 2,000 topics in Microsoft Learn, we will be covering all manner of things going forward.</a:t>
            </a:r>
          </a:p>
          <a:p>
            <a:endParaRPr lang="en-US"/>
          </a:p>
          <a:p>
            <a:r>
              <a:rPr lang="en-US"/>
              <a:t>Learn Live airs every Monday on Learn TV, so mark your calendars, and come join 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A27C8D-33C1-4626-8F95-02D95AFA6479}"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8389104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https://docs.microsoft.com/en-us/learn/modules/learn-pr/azure/deploy-iot-solution-azure-sql-database/ </a:t>
            </a:r>
          </a:p>
        </p:txBody>
      </p:sp>
      <p:sp>
        <p:nvSpPr>
          <p:cNvPr id="4" name="Slide Number Placeholder 3"/>
          <p:cNvSpPr>
            <a:spLocks noGrp="1"/>
          </p:cNvSpPr>
          <p:nvPr>
            <p:ph type="sldNum" sz="quarter" idx="10"/>
          </p:nvPr>
        </p:nvSpPr>
        <p:spPr/>
        <p:txBody>
          <a:bodyPr/>
          <a:lstStyle/>
          <a:p>
            <a:fld id="{6101C5E1-D8E9-464D-A93E-CE21651935A7}" type="slidenum">
              <a:rPr lang="en-US" smtClean="0"/>
              <a:t>123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35000" lnSpcReduction="20000"/>
          </a:bodyPr>
          <a:lstStyle/>
          <a:p>
            <a:pPr>
              <a:spcBef>
                <a:spcPct val="43750"/>
              </a:spcBef>
              <a:spcAft>
                <a:spcPct val="43750"/>
              </a:spcAft>
            </a:pPr>
            <a:r>
              <a:rPr lang="en-US"/>
              <a:t>Silvano</a:t>
            </a:r>
          </a:p>
          <a:p>
            <a:pPr>
              <a:spcBef>
                <a:spcPct val="43750"/>
              </a:spcBef>
              <a:spcAft>
                <a:spcPct val="43750"/>
              </a:spcAft>
            </a:pPr>
            <a:endParaRPr lang="en-US"/>
          </a:p>
          <a:p>
            <a:pPr>
              <a:spcBef>
                <a:spcPct val="43750"/>
              </a:spcBef>
              <a:spcAft>
                <a:spcPct val="43750"/>
              </a:spcAft>
            </a:pPr>
            <a:r>
              <a:t>A typical IoT solution typically has the following components:</a:t>
            </a:r>
          </a:p>
          <a:p>
            <a:endParaRPr/>
          </a:p>
          <a:p>
            <a:pPr>
              <a:spcBef>
                <a:spcPct val="43750"/>
              </a:spcBef>
              <a:spcAft>
                <a:spcPct val="43750"/>
              </a:spcAft>
            </a:pPr>
            <a:r>
              <a:t>Let's identify and describe the roles and responsibilities of each of these components:</a:t>
            </a:r>
          </a:p>
          <a:p>
            <a:endParaRPr/>
          </a:p>
          <a:p>
            <a:r>
              <a:rPr b="1"/>
              <a:t>Individual edge devices</a:t>
            </a:r>
            <a:r>
              <a:t>: From intelligent sensors to industrial PCs aggregating multiple signals, these devices send telemetry messages and receive commands from the cloud.</a:t>
            </a:r>
          </a:p>
          <a:p>
            <a:endParaRPr/>
          </a:p>
          <a:p>
            <a:r>
              <a:rPr b="1"/>
              <a:t>Cloud gateway</a:t>
            </a:r>
            <a:r>
              <a:t>: Manage bi-directional communications with devices, like queueing events and messages. They are also used for device provisioning and management.</a:t>
            </a:r>
          </a:p>
          <a:p>
            <a:endParaRPr/>
          </a:p>
          <a:p>
            <a:r>
              <a:rPr b="1"/>
              <a:t>Stream processing</a:t>
            </a:r>
            <a:r>
              <a:t>: Perform real-time streaming for capturing low latency events like alarms and thresholds to be plotted on a dashboard. Event processing can also perform batch processing and storing for large amounts of data for future analysis.</a:t>
            </a:r>
          </a:p>
          <a:p>
            <a:endParaRPr/>
          </a:p>
          <a:p>
            <a:r>
              <a:rPr b="1"/>
              <a:t>Warm storage</a:t>
            </a:r>
            <a:r>
              <a:t>: Persist low latency events and messages that need to be ingested efficiently and at a high rate. At the same time, warm storage needs to be able to be queried concurrently by a combination of point lookup and aggregated queries.</a:t>
            </a:r>
          </a:p>
          <a:p>
            <a:endParaRPr/>
          </a:p>
          <a:p>
            <a:r>
              <a:rPr b="1"/>
              <a:t>Cold storage</a:t>
            </a:r>
            <a:r>
              <a:t>: Retain raw, original messages that can be further processed and curated with big data and analytical engines to extract insights. Cold storage should be optimized for large data volumes at a reasonable cost.</a:t>
            </a:r>
          </a:p>
          <a:p>
            <a:endParaRPr/>
          </a:p>
          <a:p>
            <a:r>
              <a:rPr b="1"/>
              <a:t>Dashboarding / Reporting</a:t>
            </a:r>
            <a:r>
              <a:t>: This real-time analysis is mostly comparing trends and values over time and is referred to often as hybrid transactional/analytical processing (HTAP).</a:t>
            </a:r>
          </a:p>
          <a:p>
            <a:endParaRPr/>
          </a:p>
          <a:p>
            <a:r>
              <a:rPr b="1"/>
              <a:t>Analytics / ML</a:t>
            </a:r>
            <a:r>
              <a:t>: Perform additional analytics and even machine learning to build models with actionable insights.</a:t>
            </a:r>
          </a:p>
          <a:p>
            <a:endParaRPr/>
          </a:p>
          <a:p>
            <a:pPr>
              <a:spcBef>
                <a:spcPct val="43750"/>
              </a:spcBef>
              <a:spcAft>
                <a:spcPct val="43750"/>
              </a:spcAft>
            </a:pPr>
            <a:r>
              <a:t>Fortunately, the Azure platform offers a full portfolio of platform-as-a-service (PaaS) services that integrate seamlessly and cover all the needs of modern, scalable IoT solutions. A sample architecture shows a selection of services available.</a:t>
            </a:r>
          </a:p>
          <a:p>
            <a:endParaRPr/>
          </a:p>
          <a:p>
            <a:pPr>
              <a:spcBef>
                <a:spcPct val="43750"/>
              </a:spcBef>
              <a:spcAft>
                <a:spcPct val="43750"/>
              </a:spcAft>
            </a:pPr>
            <a:r>
              <a:t>For device connectivity and management, </a:t>
            </a:r>
            <a:r>
              <a:rPr i="1"/>
              <a:t>IoT Hub</a:t>
            </a:r>
            <a:r>
              <a:t> (1) provides secure and reliable communication for your (IoT) applications, connecting virtually any device and offering comprehensive per-device authentication options, built-in device management, predictable performance and availability. IoT Hub, which is built on </a:t>
            </a:r>
            <a:r>
              <a:rPr i="1"/>
              <a:t>Azure Event Hub</a:t>
            </a:r>
            <a:r>
              <a:t> (event store), can process and manage millions of events per second, with easy consumption through APIs and several Azure services.</a:t>
            </a:r>
          </a:p>
          <a:p>
            <a:endParaRPr/>
          </a:p>
          <a:p>
            <a:pPr>
              <a:spcBef>
                <a:spcPct val="43750"/>
              </a:spcBef>
              <a:spcAft>
                <a:spcPct val="43750"/>
              </a:spcAft>
            </a:pPr>
            <a:r>
              <a:rPr i="1"/>
              <a:t>Azure Stream Analytics</a:t>
            </a:r>
            <a:r>
              <a:t> (2), as an example, is a real-time analytics service designed for mission-critical workloads to build end-to-end, serverless streaming pipelines with just a few clicks. With Azure Stream Analytics, your IoT solution can analyze and react in real time to specific event patterns or thresholds generated by your device fleet, and be used to populate dashboard and reports capturing low-latency phenomenon in the system.</a:t>
            </a:r>
          </a:p>
          <a:p>
            <a:endParaRPr/>
          </a:p>
          <a:p>
            <a:pPr>
              <a:spcBef>
                <a:spcPct val="43750"/>
              </a:spcBef>
              <a:spcAft>
                <a:spcPct val="43750"/>
              </a:spcAft>
            </a:pPr>
            <a:r>
              <a:t>To process the remaining amount of all the events generated by devices that need to be captured, stored, and analyzed, you can use another PaaS service like </a:t>
            </a:r>
            <a:r>
              <a:rPr i="1"/>
              <a:t>Azure Functions</a:t>
            </a:r>
            <a:r>
              <a:t> (3), an event-driven, serverless compute platform that natively connects to the IoT Hub event store. Azure Functions can consume batches of incoming messages and process them following your customizable logic written in one of the many programming languages supported.</a:t>
            </a:r>
          </a:p>
          <a:p>
            <a:endParaRPr/>
          </a:p>
          <a:p>
            <a:pPr>
              <a:spcBef>
                <a:spcPct val="43750"/>
              </a:spcBef>
              <a:spcAft>
                <a:spcPct val="43750"/>
              </a:spcAft>
            </a:pPr>
            <a:r>
              <a:t>Other services within the Azure platform can be plugged-in with minimum effort; a great example is </a:t>
            </a:r>
            <a:r>
              <a:rPr i="1"/>
              <a:t>Azure Logic Apps</a:t>
            </a:r>
            <a:r>
              <a:t> (4). Azure Logic Apps can help you automate critical workflows without writing a single line of code, by providing a myriad of out-of-the-box connectors to other services and the ability to graphically design complex process that can be used in areas like data integration, management, or orchestration. Actions like triggering a dataset refresh in Power BI when certain events are happening at the database level become simple and intuitive to implement with Logic Apps. Another example is </a:t>
            </a:r>
            <a:r>
              <a:rPr i="1"/>
              <a:t>Azure Machine Learning</a:t>
            </a:r>
            <a:r>
              <a:t> (5), which can be used to create and train complex machine learning models using the IoT data.</a:t>
            </a:r>
          </a:p>
          <a:p>
            <a:endParaRPr/>
          </a:p>
          <a:p>
            <a:pPr>
              <a:spcBef>
                <a:spcPct val="43750"/>
              </a:spcBef>
              <a:spcAft>
                <a:spcPct val="43750"/>
              </a:spcAft>
            </a:pPr>
            <a:r>
              <a:t>Azure SQL (including SQL Server on Azure VM, Azure SQL Managed Instance, and Azure SQL Database) (6) is a great choice to address the warm storage requirements, and Azure SQL has great integrations with the aforementioned Azure services:</a:t>
            </a:r>
          </a:p>
          <a:p>
            <a:endParaRPr/>
          </a:p>
          <a:p>
            <a:r>
              <a:t>Stream processing results from Azure Stream Analytics can be persisted directly in Azure SQL's disk-based or in-memory optimized tables for low latency and high throughput, to be then queried and analyzed. Azure Stream Analytics uses a SQL dialect, extensible with custom code, which covers the most advanced scenarios, and can scale up and down to cover the most challenging workloads.</a:t>
            </a:r>
          </a:p>
          <a:p>
            <a:endParaRPr/>
          </a:p>
          <a:p>
            <a:r>
              <a:t>Azure Functions can be bound to the incoming message flow that will trigger processing on one end, and can use Azure SQL client libraries on the other end to define data shape and form before persisting what's needed in a relational or non-relational format in the database.</a:t>
            </a:r>
          </a:p>
          <a:p>
            <a:endParaRPr/>
          </a:p>
          <a:p>
            <a:r>
              <a:t>Azure Logic Apps contains several connectors for Azure SQL, which include triggers and actions based on incoming events.</a:t>
            </a:r>
          </a:p>
          <a:p>
            <a:endParaRPr/>
          </a:p>
          <a:p>
            <a:r>
              <a:t>Azure Machine Learning can easily use the data stored in Azure SQL to create and train models.</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0000" lnSpcReduction="20000"/>
          </a:bodyPr>
          <a:lstStyle/>
          <a:p>
            <a:pPr>
              <a:spcBef>
                <a:spcPct val="43750"/>
              </a:spcBef>
              <a:spcAft>
                <a:spcPct val="43750"/>
              </a:spcAft>
            </a:pPr>
            <a:r>
              <a:rPr lang="en-US"/>
              <a:t>Silvano</a:t>
            </a:r>
          </a:p>
          <a:p>
            <a:pPr>
              <a:spcBef>
                <a:spcPct val="43750"/>
              </a:spcBef>
              <a:spcAft>
                <a:spcPct val="43750"/>
              </a:spcAft>
            </a:pPr>
            <a:endParaRPr lang="en-US"/>
          </a:p>
          <a:p>
            <a:pPr>
              <a:spcBef>
                <a:spcPct val="43750"/>
              </a:spcBef>
              <a:spcAft>
                <a:spcPct val="43750"/>
              </a:spcAft>
            </a:pPr>
            <a:r>
              <a:t>Fortunately, the Azure platform offers a full portfolio of platform-as-a-service (PaaS) services that integrate seamlessly and cover all the needs of modern, scalable IoT solutions. A sample architecture shows a selection of services available.</a:t>
            </a:r>
          </a:p>
          <a:p>
            <a:endParaRPr/>
          </a:p>
          <a:p>
            <a:pPr>
              <a:spcBef>
                <a:spcPct val="43750"/>
              </a:spcBef>
              <a:spcAft>
                <a:spcPct val="43750"/>
              </a:spcAft>
            </a:pPr>
            <a:r>
              <a:t>For device connectivity and management, </a:t>
            </a:r>
            <a:r>
              <a:rPr i="1"/>
              <a:t>IoT Hub</a:t>
            </a:r>
            <a:r>
              <a:t> (1) provides secure and reliable communication for your (IoT) applications, connecting virtually any device and offering comprehensive per-device authentication options, built-in device management, predictable performance and availability. IoT Hub, which is built on </a:t>
            </a:r>
            <a:r>
              <a:rPr i="1"/>
              <a:t>Azure Event Hub</a:t>
            </a:r>
            <a:r>
              <a:t> (event store), can process and manage millions of events per second, with easy consumption through APIs and several Azure services.</a:t>
            </a:r>
          </a:p>
          <a:p>
            <a:endParaRPr/>
          </a:p>
          <a:p>
            <a:pPr>
              <a:spcBef>
                <a:spcPct val="43750"/>
              </a:spcBef>
              <a:spcAft>
                <a:spcPct val="43750"/>
              </a:spcAft>
            </a:pPr>
            <a:r>
              <a:rPr i="1"/>
              <a:t>Azure Stream Analytics</a:t>
            </a:r>
            <a:r>
              <a:t> (2), as an example, is a real-time analytics service designed for mission-critical workloads to build end-to-end, serverless streaming pipelines with just a few clicks. With Azure Stream Analytics, your IoT solution can analyze and react in real time to specific event patterns or thresholds generated by your device fleet, and be used to populate dashboard and reports capturing low-latency phenomenon in the system.</a:t>
            </a:r>
          </a:p>
          <a:p>
            <a:endParaRPr/>
          </a:p>
          <a:p>
            <a:pPr>
              <a:spcBef>
                <a:spcPct val="43750"/>
              </a:spcBef>
              <a:spcAft>
                <a:spcPct val="43750"/>
              </a:spcAft>
            </a:pPr>
            <a:r>
              <a:t>To process the remaining amount of all the events generated by devices that need to be captured, stored, and analyzed, you can use another PaaS service like </a:t>
            </a:r>
            <a:r>
              <a:rPr i="1"/>
              <a:t>Azure Functions</a:t>
            </a:r>
            <a:r>
              <a:t> (3), an event-driven, serverless compute platform that natively connects to the IoT Hub event store. Azure Functions can consume batches of incoming messages and process them following your customizable logic written in one of the many programming languages supported.</a:t>
            </a:r>
          </a:p>
          <a:p>
            <a:endParaRPr/>
          </a:p>
          <a:p>
            <a:pPr>
              <a:spcBef>
                <a:spcPct val="43750"/>
              </a:spcBef>
              <a:spcAft>
                <a:spcPct val="43750"/>
              </a:spcAft>
            </a:pPr>
            <a:r>
              <a:t>Other services within the Azure platform can be plugged-in with minimum effort; a great example is </a:t>
            </a:r>
            <a:r>
              <a:rPr i="1"/>
              <a:t>Azure Logic Apps</a:t>
            </a:r>
            <a:r>
              <a:t> (4). Azure Logic Apps can help you automate critical workflows without writing a single line of code, by providing a myriad of out-of-the-box connectors to other services and the ability to graphically design complex process that can be used in areas like data integration, management, or orchestration. Actions like triggering a dataset refresh in Power BI when certain events are happening at the database level become simple and intuitive to implement with Logic Apps. Another example is </a:t>
            </a:r>
            <a:r>
              <a:rPr i="1"/>
              <a:t>Azure Machine Learning</a:t>
            </a:r>
            <a:r>
              <a:t> (5), which can be used to create and train complex machine learning models using the IoT data.</a:t>
            </a:r>
          </a:p>
          <a:p>
            <a:endParaRPr/>
          </a:p>
          <a:p>
            <a:pPr>
              <a:spcBef>
                <a:spcPct val="43750"/>
              </a:spcBef>
              <a:spcAft>
                <a:spcPct val="43750"/>
              </a:spcAft>
            </a:pPr>
            <a:r>
              <a:t>Azure SQL (including SQL Server on Azure VM, Azure SQL Managed Instance, and Azure SQL Database) (6) is a great choice to address the warm storage requirements, and Azure SQL has great integrations with the aforementioned Azure services:</a:t>
            </a:r>
          </a:p>
          <a:p>
            <a:endParaRPr/>
          </a:p>
          <a:p>
            <a:r>
              <a:t>Stream processing results from Azure Stream Analytics can be persisted directly in Azure SQL's disk-based or in-memory optimized tables for low latency and high throughput, to be then queried and analyzed. Azure Stream Analytics uses a SQL dialect, extensible with custom code, which covers the most advanced scenarios, and can scale up and down to cover the most challenging workloads.</a:t>
            </a:r>
          </a:p>
          <a:p>
            <a:endParaRPr/>
          </a:p>
          <a:p>
            <a:r>
              <a:t>Azure Functions can be bound to the incoming message flow that will trigger processing on one end, and can use Azure SQL client libraries on the other end to define data shape and form before persisting what's needed in a relational or non-relational format in the database.</a:t>
            </a:r>
          </a:p>
          <a:p>
            <a:endParaRPr/>
          </a:p>
          <a:p>
            <a:r>
              <a:t>Azure Logic Apps contains several connectors for Azure SQL, which include triggers and actions based on incoming events.</a:t>
            </a:r>
          </a:p>
          <a:p>
            <a:endParaRPr/>
          </a:p>
          <a:p>
            <a:r>
              <a:t>Azure Machine Learning can easily use the data stored in Azure SQL to create and train models.</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155537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30000" lnSpcReduction="20000"/>
          </a:bodyPr>
          <a:lstStyle/>
          <a:p>
            <a:pPr>
              <a:spcBef>
                <a:spcPct val="43750"/>
              </a:spcBef>
              <a:spcAft>
                <a:spcPct val="43750"/>
              </a:spcAft>
            </a:pPr>
            <a:r>
              <a:rPr lang="en-US"/>
              <a:t>Silvano</a:t>
            </a:r>
          </a:p>
          <a:p>
            <a:pPr>
              <a:spcBef>
                <a:spcPct val="43750"/>
              </a:spcBef>
              <a:spcAft>
                <a:spcPct val="43750"/>
              </a:spcAft>
            </a:pPr>
            <a:endParaRPr lang="en-US"/>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200" b="0" i="0" u="none" strike="noStrike" kern="1200" cap="none" spc="0" normalizeH="0" baseline="0" noProof="0">
                <a:ln>
                  <a:noFill/>
                </a:ln>
                <a:solidFill>
                  <a:srgbClr val="000000"/>
                </a:solidFill>
                <a:effectLst/>
                <a:uLnTx/>
                <a:uFillTx/>
                <a:latin typeface="Segoe UI"/>
                <a:cs typeface="Arial" pitchFamily="34" charset="0"/>
              </a:rPr>
              <a:t>A single instance can scale up to 128 vCores (M-Series hardware) or 100 TB (Hyperscale)</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200" b="0" i="0" u="none" strike="noStrike" kern="1200" cap="none" spc="0" normalizeH="0" baseline="0" noProof="0">
                <a:ln>
                  <a:noFill/>
                </a:ln>
                <a:solidFill>
                  <a:srgbClr val="000000"/>
                </a:solidFill>
                <a:effectLst/>
                <a:uLnTx/>
                <a:uFillTx/>
                <a:latin typeface="Segoe UI"/>
                <a:cs typeface="Arial" pitchFamily="34" charset="0"/>
              </a:rPr>
              <a:t>Ingest many messages and query with minimum latency </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200" b="0" i="0" u="none" strike="noStrike" kern="1200" cap="none" spc="0" normalizeH="0" baseline="0" noProof="0">
                <a:ln>
                  <a:noFill/>
                </a:ln>
                <a:solidFill>
                  <a:srgbClr val="000000"/>
                </a:solidFill>
                <a:effectLst/>
                <a:uLnTx/>
                <a:uFillTx/>
                <a:latin typeface="Segoe UI"/>
                <a:cs typeface="Arial" pitchFamily="34" charset="0"/>
              </a:rPr>
              <a:t>Multiple secondary replicas can be added to scale out read workloads and support tens of thousands of concurrent queries on ingested data (for example, Hyperscale)</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200" b="0" i="0" u="none" strike="noStrike" kern="1200" cap="none" spc="0" normalizeH="0" baseline="0" noProof="0">
                <a:ln>
                  <a:noFill/>
                </a:ln>
                <a:solidFill>
                  <a:srgbClr val="000000"/>
                </a:solidFill>
                <a:effectLst/>
                <a:uLnTx/>
                <a:uFillTx/>
                <a:latin typeface="Segoe UI"/>
                <a:cs typeface="Arial" pitchFamily="34" charset="0"/>
              </a:rPr>
              <a:t>Elastic Database tools to partition messages across multiple database instances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200" b="0" i="0" u="none" strike="noStrike" kern="1200" cap="none" spc="0" normalizeH="0" baseline="0" noProof="0">
                <a:ln>
                  <a:noFill/>
                </a:ln>
                <a:solidFill>
                  <a:srgbClr val="000000"/>
                </a:solidFill>
                <a:effectLst/>
                <a:uLnTx/>
                <a:uFillTx/>
                <a:latin typeface="Segoe UI"/>
                <a:cs typeface="Arial" pitchFamily="34" charset="0"/>
              </a:rPr>
              <a:t>Batch multiple requests into a single database interaction</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200" b="0" i="0" u="none" strike="noStrike" kern="1200" cap="none" spc="0" normalizeH="0" baseline="0" noProof="0">
                <a:ln>
                  <a:noFill/>
                </a:ln>
                <a:solidFill>
                  <a:srgbClr val="000000"/>
                </a:solidFill>
                <a:effectLst/>
                <a:uLnTx/>
                <a:uFillTx/>
                <a:latin typeface="Segoe UI"/>
                <a:cs typeface="Arial" pitchFamily="34" charset="0"/>
              </a:rPr>
              <a:t>In-memory optimized tables help increase number of transactions per second and reduce latency </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200" b="0" i="0" u="none" strike="noStrike" kern="1200" cap="none" spc="0" normalizeH="0" baseline="0" noProof="0">
                <a:ln>
                  <a:noFill/>
                </a:ln>
                <a:solidFill>
                  <a:srgbClr val="000000"/>
                </a:solidFill>
                <a:effectLst/>
                <a:uLnTx/>
                <a:uFillTx/>
                <a:latin typeface="Segoe UI"/>
                <a:cs typeface="Arial" pitchFamily="34" charset="0"/>
              </a:rPr>
              <a:t>Clustered columnstore indexes help reduce storage footprint through compression (up to 10 times) </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200" b="0" i="0" u="none" strike="noStrike" kern="1200" cap="none" spc="0" normalizeH="0" baseline="0" noProof="0">
                <a:ln>
                  <a:noFill/>
                </a:ln>
                <a:solidFill>
                  <a:srgbClr val="000000"/>
                </a:solidFill>
                <a:effectLst/>
                <a:uLnTx/>
                <a:uFillTx/>
                <a:latin typeface="Segoe UI"/>
                <a:cs typeface="Arial" pitchFamily="34" charset="0"/>
              </a:rPr>
              <a:t>Scales on both relational and non-relational data structures (graphs, JSON/XML documents, and key-value pairs)</a:t>
            </a:r>
          </a:p>
          <a:p>
            <a:pPr marL="635000" marR="0" lvl="0" indent="-365760" algn="l" defTabSz="914400" rtl="0" eaLnBrk="1" fontAlgn="auto" latinLnBrk="0" hangingPunct="1">
              <a:lnSpc>
                <a:spcPct val="100000"/>
              </a:lnSpc>
              <a:spcBef>
                <a:spcPct val="20000"/>
              </a:spcBef>
              <a:spcAft>
                <a:spcPct val="20000"/>
              </a:spcAft>
              <a:buClrTx/>
              <a:buSzTx/>
              <a:buFontTx/>
              <a:buChar char="•"/>
              <a:tabLst/>
              <a:defRPr/>
            </a:pPr>
            <a:r>
              <a:rPr kumimoji="0" lang="en-US" sz="1200" b="0" i="0" u="none" strike="noStrike" kern="1200" cap="none" spc="0" normalizeH="0" baseline="0" noProof="0">
                <a:ln>
                  <a:noFill/>
                </a:ln>
                <a:solidFill>
                  <a:srgbClr val="000000"/>
                </a:solidFill>
                <a:effectLst/>
                <a:uLnTx/>
                <a:uFillTx/>
                <a:latin typeface="Segoe UI"/>
                <a:cs typeface="Arial" pitchFamily="34" charset="0"/>
              </a:rPr>
              <a:t>Temporal Tables to track history</a:t>
            </a:r>
          </a:p>
          <a:p>
            <a:pPr>
              <a:spcBef>
                <a:spcPct val="43750"/>
              </a:spcBef>
              <a:spcAft>
                <a:spcPct val="43750"/>
              </a:spcAft>
            </a:pPr>
            <a:endParaRPr lang="en-US"/>
          </a:p>
          <a:p>
            <a:pPr>
              <a:spcBef>
                <a:spcPct val="43750"/>
              </a:spcBef>
              <a:spcAft>
                <a:spcPct val="43750"/>
              </a:spcAft>
            </a:pPr>
            <a:endParaRPr lang="en-US"/>
          </a:p>
          <a:p>
            <a:pPr>
              <a:spcBef>
                <a:spcPct val="43750"/>
              </a:spcBef>
              <a:spcAft>
                <a:spcPct val="43750"/>
              </a:spcAft>
            </a:pPr>
            <a:endParaRPr lang="en-US"/>
          </a:p>
          <a:p>
            <a:pPr>
              <a:spcBef>
                <a:spcPct val="43750"/>
              </a:spcBef>
              <a:spcAft>
                <a:spcPct val="43750"/>
              </a:spcAft>
            </a:pPr>
            <a:r>
              <a:t>Azure SQL Database specifically has great scalability, which is crucial to the success of large IoT systems. Azure SQL Database has proven that it is able to ingest millions of events per second for IoT, combining in-memory technologies with columnar index structures. In-memory technology speeds up data insertion and columnar index structures can help optimize storage utilization (through up to 100x compression) and support large aggregations and time-series analysis.</a:t>
            </a:r>
          </a:p>
          <a:p>
            <a:endParaRPr/>
          </a:p>
          <a:p>
            <a:pPr>
              <a:spcBef>
                <a:spcPct val="43750"/>
              </a:spcBef>
              <a:spcAft>
                <a:spcPct val="43750"/>
              </a:spcAft>
            </a:pPr>
            <a:r>
              <a:t>Depending on your workload and requirements, there are several options available to scale an Azure SQL Database instance. Azure SQL Database's compute and storage can be independently scaled up, or you can scale out, using read-replicas or database sharding.</a:t>
            </a:r>
          </a:p>
          <a:p>
            <a:endParaRPr/>
          </a:p>
          <a:p>
            <a:pPr>
              <a:spcBef>
                <a:spcPct val="43750"/>
              </a:spcBef>
              <a:spcAft>
                <a:spcPct val="43750"/>
              </a:spcAft>
            </a:pPr>
            <a:r>
              <a:t>Here are some considerations for achieving scale with Azure SQL Database:</a:t>
            </a:r>
          </a:p>
          <a:p>
            <a:endParaRPr/>
          </a:p>
          <a:p>
            <a:r>
              <a:t>A single instance can scale up to 128 vCores (with M-Series hardware configuration) or 100 TB (with the Hyperscale service tier). These limits mean you can ingest millions of messages per second and store trillions of them in a single database, simplifying your data management operations.</a:t>
            </a:r>
          </a:p>
          <a:p>
            <a:endParaRPr/>
          </a:p>
          <a:p>
            <a:r>
              <a:t>One of the greatest advantages that Azure SQL has on other technologies is the ability to ingest a large amount of messages but also to let users query them with the minimum latency possible. Azure Blob Storage, as an example, is great for ingesting messages, but to query them, you need a distributed engine like Spark or similar that usually takes minutes before being able to serve results on a large scale. Cosmos DB, on the other end is fast and scalable, but again to support analytical queries like aggregations and such, they need to rely on external query engines like Synapse.</a:t>
            </a:r>
          </a:p>
          <a:p>
            <a:endParaRPr/>
          </a:p>
          <a:p>
            <a:r>
              <a:t>Multiple secondary replicas can be added to scale out read workloads and support tens of thousands of concurrent queries on ingested data. With Hyperscale, you can additionally create up to 30 named replicas in a matter of minutes, which enables you to obtain read-scale on the fly.</a:t>
            </a:r>
          </a:p>
          <a:p>
            <a:endParaRPr/>
          </a:p>
          <a:p>
            <a:r>
              <a:t>Where additional scalability is required, Azure SQL Database provides Elastic Database tools to partition messages (for example, using device or message ID as sharding keys) across multiple database instances, providing linear scale for compute and storage.</a:t>
            </a:r>
          </a:p>
          <a:p>
            <a:endParaRPr/>
          </a:p>
          <a:p>
            <a:r>
              <a:t>When ingesting messages from hundreds of thousands of devices, Azure SQL Database provides the ability to batch multiple requests into a single database interaction, increasing overall scalability and maximizing resource utilization.</a:t>
            </a:r>
          </a:p>
          <a:p>
            <a:endParaRPr/>
          </a:p>
          <a:p>
            <a:r>
              <a:t>In-memory technologies in Azure SQL Database let you achieve significant performance improvements with various workloads, including transactional, analytical, and hybrid (HTAP). In-memory optimized tables help increase number of transactions per second and reduce latency for scenarios like large data ingestion from IoT devices. Clustered columnstore indexes help reduce storage footprint through compression (up to 10 times) and improve performance for reporting and analytics queries on ingested messages.</a:t>
            </a:r>
          </a:p>
          <a:p>
            <a:endParaRPr/>
          </a:p>
          <a:p>
            <a:r>
              <a:t>Azure SQL Database scales well on both relational and non-relational data structures. Multi-model databases enable you to store and work with data represented in multiple data formats such as relational data, graphs, JSON/XML documents, and key-value pairs, but still benefit from all the aforementioned capabilities, like in-memory technologies.</a:t>
            </a:r>
          </a:p>
          <a:p>
            <a:endParaRPr/>
          </a:p>
          <a:p>
            <a:r>
              <a:t>In many IoT scenarios, historical analysis of ingested data is an important part of database workload. Temporal Tables in Azure SQL Database allow you to track and analyze full history of your data points, without the need for custom code. By keeping data closely related to time context, the stored data points can be interpreted as valid only within the specific period. This property of Temporal Tables allows for efficient time-based analysis and getting insights from the data evolution.</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229408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a:t>
            </a:r>
          </a:p>
          <a:p>
            <a:pPr>
              <a:spcBef>
                <a:spcPct val="43750"/>
              </a:spcBef>
              <a:spcAft>
                <a:spcPct val="43750"/>
              </a:spcAft>
            </a:pPr>
            <a:endParaRPr lang="en-US"/>
          </a:p>
          <a:p>
            <a:pPr>
              <a:spcBef>
                <a:spcPct val="43750"/>
              </a:spcBef>
              <a:spcAft>
                <a:spcPct val="43750"/>
              </a:spcAft>
            </a:pPr>
            <a:r>
              <a:t>You now understand how and why Azure SQL Database is a good fit for IoT applications. Following the distributor scenario, you'll deploy and configure a baseline IoT solution and implement the best practices for achieving scale. The template you deploy can be a great starting point for other IoT scenarios that you or your organization seek to create.</a:t>
            </a:r>
          </a:p>
          <a:p>
            <a:endParaRPr/>
          </a:p>
          <a:p>
            <a:pPr>
              <a:spcBef>
                <a:spcPct val="43750"/>
              </a:spcBef>
              <a:spcAft>
                <a:spcPct val="43750"/>
              </a:spcAft>
            </a:pPr>
            <a:r>
              <a:t>The template is an Azure Resource Manager (ARM) template, which uses JSON files to define the infrastructure and configuration for a solution. Typically, there is a template file and a parameters file, which contain what to deploy and specifications respectively. You can then deploy the template and parameters with the Azure CLI or Azure PowerShell. In the exercises that follow, you will explore the contents and configurations of what's deployed and the associated code samples.</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CF64-6DE4-4E24-902D-AC644A28B69A}" type="slidenum">
              <a:rPr lang="en-US" smtClean="0"/>
              <a:t>23</a:t>
            </a:fld>
            <a:endParaRPr lang="en-US"/>
          </a:p>
        </p:txBody>
      </p:sp>
    </p:spTree>
    <p:extLst>
      <p:ext uri="{BB962C8B-B14F-4D97-AF65-F5344CB8AC3E}">
        <p14:creationId xmlns:p14="http://schemas.microsoft.com/office/powerpoint/2010/main" val="1245080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Explanation: Correct!</a:t>
            </a:r>
          </a:p>
        </p:txBody>
      </p:sp>
      <p:sp>
        <p:nvSpPr>
          <p:cNvPr id="4" name="Slide Number Placeholder 3"/>
          <p:cNvSpPr>
            <a:spLocks noGrp="1"/>
          </p:cNvSpPr>
          <p:nvPr>
            <p:ph type="sldNum" sz="quarter" idx="5"/>
          </p:nvPr>
        </p:nvSpPr>
        <p:spPr/>
        <p:txBody>
          <a:bodyPr/>
          <a:lstStyle/>
          <a:p>
            <a:fld id="{E7E5CF64-6DE4-4E24-902D-AC644A28B69A}" type="slidenum">
              <a:rPr lang="en-US" smtClean="0"/>
              <a:t>24</a:t>
            </a:fld>
            <a:endParaRPr lang="en-US"/>
          </a:p>
        </p:txBody>
      </p:sp>
    </p:spTree>
    <p:extLst>
      <p:ext uri="{BB962C8B-B14F-4D97-AF65-F5344CB8AC3E}">
        <p14:creationId xmlns:p14="http://schemas.microsoft.com/office/powerpoint/2010/main" val="1245080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CF64-6DE4-4E24-902D-AC644A28B69A}" type="slidenum">
              <a:rPr lang="en-US" smtClean="0"/>
              <a:t>25</a:t>
            </a:fld>
            <a:endParaRPr lang="en-US"/>
          </a:p>
        </p:txBody>
      </p:sp>
    </p:spTree>
    <p:extLst>
      <p:ext uri="{BB962C8B-B14F-4D97-AF65-F5344CB8AC3E}">
        <p14:creationId xmlns:p14="http://schemas.microsoft.com/office/powerpoint/2010/main" val="1245080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Explanation: Correct! Azure SQL Database is great for IoT because it can scale, integrate, and support real-time analytics.</a:t>
            </a:r>
          </a:p>
          <a:p>
            <a:endParaRPr lang="en-US"/>
          </a:p>
        </p:txBody>
      </p:sp>
      <p:sp>
        <p:nvSpPr>
          <p:cNvPr id="4" name="Slide Number Placeholder 3"/>
          <p:cNvSpPr>
            <a:spLocks noGrp="1"/>
          </p:cNvSpPr>
          <p:nvPr>
            <p:ph type="sldNum" sz="quarter" idx="5"/>
          </p:nvPr>
        </p:nvSpPr>
        <p:spPr/>
        <p:txBody>
          <a:bodyPr/>
          <a:lstStyle/>
          <a:p>
            <a:fld id="{E7E5CF64-6DE4-4E24-902D-AC644A28B69A}" type="slidenum">
              <a:rPr lang="en-US" smtClean="0"/>
              <a:t>26</a:t>
            </a:fld>
            <a:endParaRPr lang="en-US"/>
          </a:p>
        </p:txBody>
      </p:sp>
    </p:spTree>
    <p:extLst>
      <p:ext uri="{BB962C8B-B14F-4D97-AF65-F5344CB8AC3E}">
        <p14:creationId xmlns:p14="http://schemas.microsoft.com/office/powerpoint/2010/main" val="1245080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 Anna to ask Silvano about any patterns for ingesting a ton of data</a:t>
            </a:r>
          </a:p>
          <a:p>
            <a:pPr>
              <a:spcBef>
                <a:spcPct val="43750"/>
              </a:spcBef>
              <a:spcAft>
                <a:spcPct val="43750"/>
              </a:spcAft>
            </a:pPr>
            <a:endParaRPr lang="en-US"/>
          </a:p>
          <a:p>
            <a:pPr>
              <a:spcBef>
                <a:spcPct val="43750"/>
              </a:spcBef>
              <a:spcAft>
                <a:spcPct val="43750"/>
              </a:spcAft>
            </a:pPr>
            <a:r>
              <a:rPr lang="en-US"/>
              <a:t>IoT workloads can be characterized by high rates of input data, on both steady and burst streams, to be ingested from devices.</a:t>
            </a:r>
          </a:p>
          <a:p>
            <a:endParaRPr lang="en-US"/>
          </a:p>
          <a:p>
            <a:pPr>
              <a:spcBef>
                <a:spcPct val="43750"/>
              </a:spcBef>
              <a:spcAft>
                <a:spcPct val="43750"/>
              </a:spcAft>
            </a:pPr>
            <a:r>
              <a:rPr lang="en-US"/>
              <a:t>Recall in the distributor scenario, your IoT solution will be taking in real-time telemetry data from thousands of trucks every second. Here, you'll learn how to implement a design pattern to ingest data and optimize storage of that data.</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Anna</a:t>
            </a:r>
          </a:p>
          <a:p>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157330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pPr>
              <a:spcBef>
                <a:spcPct val="43750"/>
              </a:spcBef>
              <a:spcAft>
                <a:spcPct val="43750"/>
              </a:spcAft>
            </a:pPr>
            <a:r>
              <a:rPr lang="en-US"/>
              <a:t>Silvano – 3 min</a:t>
            </a:r>
          </a:p>
          <a:p>
            <a:pPr>
              <a:spcBef>
                <a:spcPct val="43750"/>
              </a:spcBef>
              <a:spcAft>
                <a:spcPct val="43750"/>
              </a:spcAft>
            </a:pPr>
            <a:endParaRPr lang="en-US"/>
          </a:p>
          <a:p>
            <a:pPr>
              <a:spcBef>
                <a:spcPct val="43750"/>
              </a:spcBef>
              <a:spcAft>
                <a:spcPct val="43750"/>
              </a:spcAft>
            </a:pPr>
            <a:r>
              <a:t>A common design pattern for systems, like the truck fleet example, involves a </a:t>
            </a:r>
            <a:r>
              <a:rPr b="1"/>
              <a:t>landing zone</a:t>
            </a:r>
            <a:r>
              <a:t> (or staging area) that is optimized for absorbing the shock of the high and spiky input rate. After, the data flows into its final destination (usually one or more tables) that instead is optimized for persistence and analysis. There are few knobs we can use to optimize our data models for these purposes. Different indexing approaches can be taken for different pieces of a database. For example, a light indexing approach better suits a higher ingestion rate, while a more comprehensive to approach favors query and retrieval. Azure SQL Database also provides specialized capabilities like in-memory OLTP tables and columnstore indexes that can be used together to implement what is often referred to as a </a:t>
            </a:r>
            <a:r>
              <a:rPr b="1"/>
              <a:t>shock absorber</a:t>
            </a:r>
            <a:r>
              <a:t> pattern for IoT solutions. Let's dive into the pattern you see below.</a:t>
            </a:r>
            <a:endParaRPr lang="en-US"/>
          </a:p>
          <a:p>
            <a:pPr>
              <a:spcBef>
                <a:spcPct val="43750"/>
              </a:spcBef>
              <a:spcAft>
                <a:spcPct val="43750"/>
              </a:spcAft>
            </a:pPr>
            <a:endParaRPr lang="en-US"/>
          </a:p>
          <a:p>
            <a:pPr>
              <a:spcBef>
                <a:spcPct val="43750"/>
              </a:spcBef>
              <a:spcAft>
                <a:spcPct val="43750"/>
              </a:spcAft>
            </a:pPr>
            <a:r>
              <a:rPr lang="en-US"/>
              <a:t>By using in-memory OLTP tables (only available on Premium/Business Critical service tiers) as a landing zone for incoming streams of events and messages from IoT devices, you can largely eliminate latching and locking contention that can affect regular tables (subject to things like last page insert scenarios). In-memory OLTP tables avoid latch and lock contention, because they are optimized around the data being in-memory. Another benefit of this approach is the ability to reduce the overhead of transaction log operations by minimizing IOs for SCHEMA_ONLY tables (where the risk of losing some events in a failure is acceptable) or to reduce the impact of log updates for tables with schema and data persistence. By combining in-memory OLTP tables with natively compiled stored procedures, you can also improve the execution performance for all critical data management operations on ingested data.</a:t>
            </a:r>
          </a:p>
          <a:p>
            <a:endParaRPr lang="en-US"/>
          </a:p>
          <a:p>
            <a:pPr>
              <a:spcBef>
                <a:spcPct val="43750"/>
              </a:spcBef>
              <a:spcAft>
                <a:spcPct val="43750"/>
              </a:spcAft>
            </a:pPr>
            <a:r>
              <a:rPr lang="en-US"/>
              <a:t>A common solution architecture would likely include an event store, like Azure IoT Hub. In this case, events flow from devices, and an event processor pulls events from the store, using a memory-optimized table-valued parameter that batches hundreds or thousands of incoming events into a single data structure. This process would greatly reduce the number of database round trips. It could also improve throughput to up to millions of events per second.</a:t>
            </a:r>
          </a:p>
          <a:p>
            <a:pPr>
              <a:spcBef>
                <a:spcPct val="43750"/>
              </a:spcBef>
              <a:spcAft>
                <a:spcPct val="43750"/>
              </a:spcAft>
            </a:pPr>
            <a:endParaRPr lang="en-US"/>
          </a:p>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lang="en-US"/>
              <a:t>Silvano – 3 min</a:t>
            </a:r>
          </a:p>
          <a:p>
            <a:pPr>
              <a:spcBef>
                <a:spcPct val="43750"/>
              </a:spcBef>
              <a:spcAft>
                <a:spcPct val="43750"/>
              </a:spcAft>
            </a:pPr>
            <a:endParaRPr lang="en-US"/>
          </a:p>
          <a:p>
            <a:pPr>
              <a:spcBef>
                <a:spcPct val="43750"/>
              </a:spcBef>
              <a:spcAft>
                <a:spcPct val="43750"/>
              </a:spcAft>
            </a:pPr>
            <a:r>
              <a:t>With billions of events potentially ingested per day, the maximum in-memory OLTP table size (that is proportional to Azure SQL compute size utilized) could be reached. A common approach is to use those tables for the ?hot? portion of the dataset (newly ingested data). Events can then be offloaded to disk-based tables, which are optimized for persistence and analytics. Using a time or data volume trigger, you can use a bulk loading process to store the data in a columnstore-based table.</a:t>
            </a:r>
          </a:p>
          <a:p>
            <a:endParaRPr/>
          </a:p>
          <a:p>
            <a:pPr>
              <a:spcBef>
                <a:spcPct val="43750"/>
              </a:spcBef>
              <a:spcAft>
                <a:spcPct val="43750"/>
              </a:spcAft>
            </a:pPr>
            <a:r>
              <a:t>A columnstore-based table contains data that's logically organized as a table with rows and columns, and physically stored in a column-wise data format. Bulk loading is the most performant way to move data into a columnstore index because it operates on batches of rows. Bulk loading fills </a:t>
            </a:r>
            <a:r>
              <a:rPr lang="en-US" err="1"/>
              <a:t>rowgroups</a:t>
            </a:r>
            <a:r>
              <a:t> to maximum capacity and compresses them directly into the columnstore. Only rows that don't meet the minimum of 102,400 rows per </a:t>
            </a:r>
            <a:r>
              <a:rPr lang="en-US" err="1"/>
              <a:t>rowgroup</a:t>
            </a:r>
            <a:r>
              <a:t> go to the </a:t>
            </a:r>
            <a:r>
              <a:rPr lang="en-US" err="1"/>
              <a:t>deltastore</a:t>
            </a:r>
            <a:r>
              <a:t>. To perform a bulk load, often the </a:t>
            </a:r>
            <a:r>
              <a:rPr lang="en-US" err="1">
                <a:hlinkClick r:id="rId3"/>
              </a:rPr>
              <a:t>bcp</a:t>
            </a:r>
            <a:r>
              <a:rPr lang="en-US">
                <a:hlinkClick r:id="rId3"/>
              </a:rPr>
              <a:t> Utility</a:t>
            </a:r>
            <a:r>
              <a:t> is used.</a:t>
            </a:r>
          </a:p>
          <a:p>
            <a:endParaRPr/>
          </a:p>
          <a:p>
            <a:pPr>
              <a:spcBef>
                <a:spcPct val="43750"/>
              </a:spcBef>
              <a:spcAft>
                <a:spcPct val="43750"/>
              </a:spcAft>
            </a:pPr>
            <a:r>
              <a:t>By selecting the right batch size (for example, between 102,400 and 1,048,576, depending on your events generation rate and logic) you can maximize efficiency. Appropriate batching eliminates the need to move new data rows into </a:t>
            </a:r>
            <a:r>
              <a:rPr lang="en-US" err="1"/>
              <a:t>columnstore's</a:t>
            </a:r>
            <a:r>
              <a:t> delta </a:t>
            </a:r>
            <a:r>
              <a:rPr lang="en-US" err="1"/>
              <a:t>rowgroup</a:t>
            </a:r>
            <a:r>
              <a:t> and wait for the Tuple Mover to compress them. Instead, batching allows you to go straight to a compressed </a:t>
            </a:r>
            <a:r>
              <a:rPr lang="en-US" err="1"/>
              <a:t>rowgroup</a:t>
            </a:r>
            <a:r>
              <a:t>, which reduces logging and increases overall throughput by at least 10 times. Plus, you still achieve a similar level of data compression, which is important when you're dealing with hundreds of billions of events.</a:t>
            </a:r>
          </a:p>
          <a:p>
            <a:endParaRPr/>
          </a:p>
          <a:p>
            <a:pPr>
              <a:spcBef>
                <a:spcPct val="43750"/>
              </a:spcBef>
              <a:spcAft>
                <a:spcPct val="43750"/>
              </a:spcAft>
            </a:pPr>
            <a:r>
              <a:t>Once the data is offloaded to a columnstore-based table, events can be efficiently analyzed with aggregations and time-series analytical workloads, without impacting the ingestion process. By adopting this design pattern for your IoT solutions, you can use a familiar relational engine environment while scaling to billions of events ingested per day and terabytes of compressed historical data stored.</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40000" lnSpcReduction="20000"/>
          </a:bodyPr>
          <a:lstStyle/>
          <a:p>
            <a:pPr>
              <a:spcBef>
                <a:spcPct val="43750"/>
              </a:spcBef>
              <a:spcAft>
                <a:spcPct val="43750"/>
              </a:spcAft>
            </a:pPr>
            <a:r>
              <a:rPr lang="en-US"/>
              <a:t>Silvano – 3 min</a:t>
            </a:r>
          </a:p>
          <a:p>
            <a:pPr>
              <a:spcBef>
                <a:spcPct val="43750"/>
              </a:spcBef>
              <a:spcAft>
                <a:spcPct val="43750"/>
              </a:spcAft>
            </a:pPr>
            <a:endParaRPr lang="en-US"/>
          </a:p>
          <a:p>
            <a:pPr>
              <a:spcBef>
                <a:spcPct val="43750"/>
              </a:spcBef>
              <a:spcAft>
                <a:spcPct val="43750"/>
              </a:spcAft>
            </a:pPr>
            <a:r>
              <a:t>IoT solutions generally produce large data volumes. Whether you need to store data in raw formats, like JSON, to preserve and process the original information, or you can shred messages into more schematized/relational table structures, it is not uncommon that these solutions will have to deal with billions of events/messages and terabytes of data to manage. You will likely need to optimize your storage tier for costs, data volume, and performance.</a:t>
            </a:r>
          </a:p>
          <a:p>
            <a:endParaRPr/>
          </a:p>
          <a:p>
            <a:pPr>
              <a:spcBef>
                <a:spcPct val="43750"/>
              </a:spcBef>
              <a:spcAft>
                <a:spcPct val="43750"/>
              </a:spcAft>
            </a:pPr>
            <a:r>
              <a:t>Depending on your requirements, you can certainly think about persisting less-frequently accessed, raw data fragments in a less expensive storage layer like Azure Blob Storage. Then, you can process them with an analytical engine like Spark in Azure Synapse Analytics (in a canonical modern data warehouse or lambda architecture scenario). That solution works well for data transformations or non-interactive, batch analytics scenarios. However, if you need to frequently access and query both raw and structured data, you can use Azure SQL Database as a serving layer. This decision would simplify your solution architecture since both warm and cold data are persisted in the same store.</a:t>
            </a:r>
            <a:endParaRPr lang="en-US"/>
          </a:p>
          <a:p>
            <a:pPr>
              <a:spcBef>
                <a:spcPct val="43750"/>
              </a:spcBef>
              <a:spcAft>
                <a:spcPct val="43750"/>
              </a:spcAft>
            </a:pPr>
            <a:endParaRPr lang="en-US"/>
          </a:p>
          <a:p>
            <a:pPr>
              <a:spcBef>
                <a:spcPct val="43750"/>
              </a:spcBef>
              <a:spcAft>
                <a:spcPct val="43750"/>
              </a:spcAft>
            </a:pPr>
            <a:r>
              <a:rPr lang="en-US"/>
              <a:t>Azure SQL Database supports storing raw JSON messages as NVARCHAR(MAX) data types. These messages can be inserted into tables or provided as an argument in stored procedures using standard Transact-SQL (T-SQL). Any client-side language or library that works with string data in Azure SQL Database will also work with JSON data. Additionally, JSON can be stored in any table that supports the NVARCHAR type, which includes memory-optimized or columnstore-based tables and does not introduce any constraints in the client-side code or in the database layer.</a:t>
            </a:r>
          </a:p>
          <a:p>
            <a:endParaRPr lang="en-US"/>
          </a:p>
          <a:p>
            <a:pPr>
              <a:spcBef>
                <a:spcPct val="43750"/>
              </a:spcBef>
              <a:spcAft>
                <a:spcPct val="43750"/>
              </a:spcAft>
            </a:pPr>
            <a:r>
              <a:rPr lang="en-US"/>
              <a:t>To optimize storage for large volumes of IoT data, you can use clustered columnstore indexes and their intrinsic data compression benefits to dramatically reduce storage needs. On text-based data, it's not uncommon to get more than 20x compression ratio, depending on your data shape and form.</a:t>
            </a:r>
          </a:p>
          <a:p>
            <a:pPr>
              <a:spcBef>
                <a:spcPct val="43750"/>
              </a:spcBef>
              <a:spcAft>
                <a:spcPct val="43750"/>
              </a:spcAft>
            </a:pPr>
            <a:endParaRPr lang="en-US"/>
          </a:p>
          <a:p>
            <a:pPr>
              <a:spcBef>
                <a:spcPct val="43750"/>
              </a:spcBef>
              <a:spcAft>
                <a:spcPct val="43750"/>
              </a:spcAft>
            </a:pPr>
            <a:endParaRPr lang="en-US"/>
          </a:p>
          <a:p>
            <a:pPr>
              <a:spcBef>
                <a:spcPct val="43750"/>
              </a:spcBef>
              <a:spcAft>
                <a:spcPct val="43750"/>
              </a:spcAft>
            </a:pPr>
            <a:r>
              <a:rPr lang="en-US"/>
              <a:t>Storing large amounts of data efficiently may not be enough, as you may struggle to extract great insights and analysis from that store. Azure SQL Database's battled-tested query processor and storage engine provides extra options to optimize the data access path.</a:t>
            </a:r>
          </a:p>
          <a:p>
            <a:endParaRPr lang="en-US"/>
          </a:p>
          <a:p>
            <a:pPr>
              <a:spcBef>
                <a:spcPct val="43750"/>
              </a:spcBef>
              <a:spcAft>
                <a:spcPct val="43750"/>
              </a:spcAft>
            </a:pPr>
            <a:r>
              <a:rPr lang="en-US"/>
              <a:t>Azure SQL Database provides full functionality and support for JSON data. With JSON functions in T-SQL, like ISJSON, JSON_VALUE, and JSON_QUERY, you can treat JSON data like any other SQL data type. You can extract values from the JSON test to use JSON data in the SELECT statement or in a search predicate. If your JSON structure happens to be stable and known upfront, the best option is to design your relational schema to accommodate the most relevant attributes from JSON data. You can then use OPENJSON to transform these attributes to row fields when inserting new data.</a:t>
            </a:r>
          </a:p>
          <a:p>
            <a:endParaRPr lang="en-US"/>
          </a:p>
          <a:p>
            <a:pPr>
              <a:spcBef>
                <a:spcPct val="43750"/>
              </a:spcBef>
              <a:spcAft>
                <a:spcPct val="43750"/>
              </a:spcAft>
            </a:pPr>
            <a:r>
              <a:rPr lang="en-US"/>
              <a:t>The result is fully relational columns (with optimized SQL data types) that can be used for retrieval and analytical purposes, including complex filtering and aggregations. This data will be properly indexed to support various access paths. You can additionally decide to keep the entire JSON fragment and store it in a NVARCHAR(MAX) field in the same table if further processing may be needed.</a:t>
            </a:r>
          </a:p>
          <a:p>
            <a:endParaRPr lang="en-US"/>
          </a:p>
          <a:p>
            <a:pPr>
              <a:spcBef>
                <a:spcPct val="43750"/>
              </a:spcBef>
              <a:spcAft>
                <a:spcPct val="43750"/>
              </a:spcAft>
            </a:pPr>
            <a:r>
              <a:rPr lang="en-US"/>
              <a:t>Since columnstore-based tables are optimized for scans and aggregations rather than key lookup queries, you can also create computed columns based on JSON functions that are exposed as regular relational columns within the original JSON column, simplifying query design and development. You can further optimize data retrieval of critical queries and access paths by creating regular (row-based) nonclustered indexes on computed columns. While these indexes will slightly increase your overall storage needs, they will help the query processor filter rows on key lookups and range scans. These indexes will also help with other operations like aggregations.</a:t>
            </a:r>
          </a:p>
          <a:p>
            <a:endParaRPr lang="en-US"/>
          </a:p>
          <a:p>
            <a:pPr>
              <a:spcBef>
                <a:spcPct val="43750"/>
              </a:spcBef>
              <a:spcAft>
                <a:spcPct val="43750"/>
              </a:spcAft>
            </a:pPr>
            <a:r>
              <a:rPr lang="en-US"/>
              <a:t>You can add computed columns and related indexes at any time, so in the distributor scenario, or any other scenario, you should test to find the right balance for your solution.</a:t>
            </a:r>
          </a:p>
          <a:p>
            <a:pPr>
              <a:spcBef>
                <a:spcPct val="43750"/>
              </a:spcBef>
              <a:spcAft>
                <a:spcPct val="43750"/>
              </a:spcAft>
            </a:pPr>
            <a:endParaRPr lang="en-US"/>
          </a:p>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5000" lnSpcReduction="10000"/>
          </a:bodyPr>
          <a:lstStyle/>
          <a:p>
            <a:pPr>
              <a:spcBef>
                <a:spcPct val="43750"/>
              </a:spcBef>
              <a:spcAft>
                <a:spcPct val="43750"/>
              </a:spcAft>
            </a:pPr>
            <a:r>
              <a:rPr lang="en-US"/>
              <a:t>Anna, and to end by asking Silvano what other things folks should consider</a:t>
            </a:r>
          </a:p>
          <a:p>
            <a:pPr>
              <a:spcBef>
                <a:spcPct val="43750"/>
              </a:spcBef>
              <a:spcAft>
                <a:spcPct val="43750"/>
              </a:spcAft>
            </a:pPr>
            <a:endParaRPr lang="en-US"/>
          </a:p>
          <a:p>
            <a:pPr>
              <a:spcBef>
                <a:spcPct val="43750"/>
              </a:spcBef>
              <a:spcAft>
                <a:spcPct val="43750"/>
              </a:spcAft>
            </a:pPr>
            <a:r>
              <a:t>Depending on your workload requirements, it may be beneficial to separate your read and write workloads with secondary replicas in Azure SQL Database. There are several different options:</a:t>
            </a:r>
          </a:p>
          <a:p>
            <a:endParaRPr/>
          </a:p>
          <a:p>
            <a:r>
              <a:rPr b="1"/>
              <a:t>Geo-replication</a:t>
            </a:r>
            <a:r>
              <a:t> allows you to create readable secondary databases in the same or different region.</a:t>
            </a:r>
          </a:p>
          <a:p>
            <a:endParaRPr/>
          </a:p>
          <a:p>
            <a:r>
              <a:rPr b="1"/>
              <a:t>Auto-failover group</a:t>
            </a:r>
            <a:r>
              <a:t> allows you to manage the replication and failover of a group of databases on a server to another region. The secondary group of databases in the failover group can be used for read-only purposes.</a:t>
            </a:r>
          </a:p>
          <a:p>
            <a:endParaRPr/>
          </a:p>
          <a:p>
            <a:r>
              <a:rPr b="1"/>
              <a:t>Business critical</a:t>
            </a:r>
            <a:r>
              <a:t> is a service tier in Azure SQL Database that includes one free, readable replica</a:t>
            </a:r>
          </a:p>
          <a:p>
            <a:endParaRPr/>
          </a:p>
          <a:p>
            <a:r>
              <a:rPr b="1"/>
              <a:t>Hyperscale</a:t>
            </a:r>
            <a:r>
              <a:t> is a service tier in Azure SQL Database that supports geo-replication (currently in preview and limited to a single geo-replicated database), 0-4 High Availability (HA) replicas that can be used for read-only workloads, and 0-30 Named replicas (read-only) (currently in preview) that can have different names, authentication, authorization, and compute sizes than the primary. For the most up-to-date status on the preview and details, refer to the </a:t>
            </a:r>
            <a:r>
              <a:rPr>
                <a:hlinkClick r:id="rId3"/>
              </a:rPr>
              <a:t>documentation</a:t>
            </a:r>
            <a:r>
              <a:t>.</a:t>
            </a:r>
          </a:p>
          <a:p>
            <a:endParaRPr/>
          </a:p>
          <a:p>
            <a:pPr>
              <a:spcBef>
                <a:spcPct val="43750"/>
              </a:spcBef>
              <a:spcAft>
                <a:spcPct val="43750"/>
              </a:spcAft>
            </a:pPr>
            <a:r>
              <a:t>Regardless of the option you select, you can use replicas to scale out IoT data consumers without impacting the ingestion process. These replicas can support read workloads like alerting, dashboards, analytics, and machine learning.</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0000" lnSpcReduction="10000"/>
          </a:bodyPr>
          <a:lstStyle/>
          <a:p>
            <a:pPr>
              <a:spcBef>
                <a:spcPct val="43750"/>
              </a:spcBef>
              <a:spcAft>
                <a:spcPct val="43750"/>
              </a:spcAft>
            </a:pPr>
            <a:r>
              <a:rPr lang="en-US"/>
              <a:t>Silvano – 3 min</a:t>
            </a:r>
          </a:p>
          <a:p>
            <a:pPr>
              <a:spcBef>
                <a:spcPct val="43750"/>
              </a:spcBef>
              <a:spcAft>
                <a:spcPct val="43750"/>
              </a:spcAft>
            </a:pPr>
            <a:endParaRPr lang="en-US"/>
          </a:p>
          <a:p>
            <a:pPr>
              <a:spcBef>
                <a:spcPct val="43750"/>
              </a:spcBef>
              <a:spcAft>
                <a:spcPct val="43750"/>
              </a:spcAft>
            </a:pPr>
            <a:r>
              <a:t>There are a few other things you should keep in mind when it comes to managing such large IoT stores with Azure SQL Database: partitioning, data compression, and index maintenance. Let's start with some tips for table partitioning:</a:t>
            </a:r>
          </a:p>
          <a:p>
            <a:endParaRPr/>
          </a:p>
          <a:p>
            <a:r>
              <a:t>Partition (aligned!) event tables and indexes based on the desired time granularity. Depending on your retention policies, this granularity could be daily, weekly, monthly, etc.</a:t>
            </a:r>
          </a:p>
          <a:p>
            <a:endParaRPr/>
          </a:p>
          <a:p>
            <a:r>
              <a:t>Avoid thousands of partitions as they can be ineffective on both management and operations.</a:t>
            </a:r>
          </a:p>
          <a:p>
            <a:endParaRPr/>
          </a:p>
          <a:p>
            <a:r>
              <a:t>Automate the implementation of sliding window strategies by dropping older time periods and creating new tables. As an alternative, you can create multiple tables that represent time periods (for example, Q1-Q2). You can reduce concurrency issues by creating aggregated views for consumers.</a:t>
            </a:r>
          </a:p>
          <a:p>
            <a:endParaRPr/>
          </a:p>
          <a:p>
            <a:pPr>
              <a:spcBef>
                <a:spcPct val="43750"/>
              </a:spcBef>
              <a:spcAft>
                <a:spcPct val="43750"/>
              </a:spcAft>
            </a:pPr>
            <a:r>
              <a:t>As for data compression, columnstore native compression can easily provide 25x reduction for IoT events. Additionally, for scenarios where columnstore is not a great solution (for example, tables with many UPSERT operations), use page compression on row store tables.</a:t>
            </a:r>
          </a:p>
          <a:p>
            <a:endParaRPr/>
          </a:p>
          <a:p>
            <a:pPr>
              <a:spcBef>
                <a:spcPct val="43750"/>
              </a:spcBef>
              <a:spcAft>
                <a:spcPct val="43750"/>
              </a:spcAft>
            </a:pPr>
            <a:r>
              <a:t>Finally, avoid rebuilding and reorganizing indexes for scenarios where the event data is mostly static.</a:t>
            </a: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CF64-6DE4-4E24-902D-AC644A28B69A}" type="slidenum">
              <a:rPr lang="en-US" smtClean="0"/>
              <a:t>33</a:t>
            </a:fld>
            <a:endParaRPr lang="en-US"/>
          </a:p>
        </p:txBody>
      </p:sp>
    </p:spTree>
    <p:extLst>
      <p:ext uri="{BB962C8B-B14F-4D97-AF65-F5344CB8AC3E}">
        <p14:creationId xmlns:p14="http://schemas.microsoft.com/office/powerpoint/2010/main" val="1245080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Explanation: Correct! Azure SQL Database supports JSON, but it is not a direct requirement for the shock absorber pattern.</a:t>
            </a:r>
          </a:p>
          <a:p>
            <a:endParaRPr lang="en-US"/>
          </a:p>
        </p:txBody>
      </p:sp>
      <p:sp>
        <p:nvSpPr>
          <p:cNvPr id="4" name="Slide Number Placeholder 3"/>
          <p:cNvSpPr>
            <a:spLocks noGrp="1"/>
          </p:cNvSpPr>
          <p:nvPr>
            <p:ph type="sldNum" sz="quarter" idx="5"/>
          </p:nvPr>
        </p:nvSpPr>
        <p:spPr/>
        <p:txBody>
          <a:bodyPr/>
          <a:lstStyle/>
          <a:p>
            <a:fld id="{E7E5CF64-6DE4-4E24-902D-AC644A28B69A}" type="slidenum">
              <a:rPr lang="en-US" smtClean="0"/>
              <a:t>34</a:t>
            </a:fld>
            <a:endParaRPr lang="en-US"/>
          </a:p>
        </p:txBody>
      </p:sp>
    </p:spTree>
    <p:extLst>
      <p:ext uri="{BB962C8B-B14F-4D97-AF65-F5344CB8AC3E}">
        <p14:creationId xmlns:p14="http://schemas.microsoft.com/office/powerpoint/2010/main" val="1245080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E5CF64-6DE4-4E24-902D-AC644A28B69A}" type="slidenum">
              <a:rPr lang="en-US" smtClean="0"/>
              <a:t>35</a:t>
            </a:fld>
            <a:endParaRPr lang="en-US"/>
          </a:p>
        </p:txBody>
      </p:sp>
    </p:spTree>
    <p:extLst>
      <p:ext uri="{BB962C8B-B14F-4D97-AF65-F5344CB8AC3E}">
        <p14:creationId xmlns:p14="http://schemas.microsoft.com/office/powerpoint/2010/main" val="1245080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Explanation: Correct! You can configure 0-4 high availability replicas, 0-30 named replicas, plus 1 geo-replica. When geo-replication becomes generally available, this number may increase!</a:t>
            </a:r>
          </a:p>
          <a:p>
            <a:endParaRPr lang="en-US"/>
          </a:p>
        </p:txBody>
      </p:sp>
      <p:sp>
        <p:nvSpPr>
          <p:cNvPr id="4" name="Slide Number Placeholder 3"/>
          <p:cNvSpPr>
            <a:spLocks noGrp="1"/>
          </p:cNvSpPr>
          <p:nvPr>
            <p:ph type="sldNum" sz="quarter" idx="5"/>
          </p:nvPr>
        </p:nvSpPr>
        <p:spPr/>
        <p:txBody>
          <a:bodyPr/>
          <a:lstStyle/>
          <a:p>
            <a:fld id="{E7E5CF64-6DE4-4E24-902D-AC644A28B69A}" type="slidenum">
              <a:rPr lang="en-US" smtClean="0"/>
              <a:t>36</a:t>
            </a:fld>
            <a:endParaRPr lang="en-US"/>
          </a:p>
        </p:txBody>
      </p:sp>
    </p:spTree>
    <p:extLst>
      <p:ext uri="{BB962C8B-B14F-4D97-AF65-F5344CB8AC3E}">
        <p14:creationId xmlns:p14="http://schemas.microsoft.com/office/powerpoint/2010/main" val="1245080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ask about some customers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3200" dirty="0"/>
              <a:t>8:05</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11/4/2021 9:18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50582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0000" lnSpcReduction="20000"/>
          </a:bodyPr>
          <a:lstStyle/>
          <a:p>
            <a:pPr>
              <a:spcBef>
                <a:spcPct val="43750"/>
              </a:spcBef>
              <a:spcAft>
                <a:spcPct val="43750"/>
              </a:spcAft>
            </a:pPr>
            <a:r>
              <a:rPr lang="en-US">
                <a:hlinkClick r:id="rId3"/>
              </a:rPr>
              <a:t>Silvano</a:t>
            </a:r>
          </a:p>
          <a:p>
            <a:pPr>
              <a:spcBef>
                <a:spcPct val="43750"/>
              </a:spcBef>
              <a:spcAft>
                <a:spcPct val="43750"/>
              </a:spcAft>
            </a:pPr>
            <a:endParaRPr lang="en-US">
              <a:hlinkClick r:id="rId3"/>
            </a:endParaRPr>
          </a:p>
          <a:p>
            <a:pPr>
              <a:spcBef>
                <a:spcPct val="43750"/>
              </a:spcBef>
              <a:spcAft>
                <a:spcPct val="43750"/>
              </a:spcAft>
            </a:pPr>
            <a:r>
              <a:rPr>
                <a:hlinkClick r:id="rId3"/>
              </a:rPr>
              <a:t>RXR Realty</a:t>
            </a:r>
            <a:r>
              <a:t> is the third-largest real estate owner in New York City, with over 25 million square feet of space across the tri-state area, including some of the most iconic addresses in Manhattan. When the COVID-19 pandemic hit, the company needed a way to integrate new safety measures for tenants after its buildings reopened for business. Working with key partners McKinsey &amp; Co., Infosys, </a:t>
            </a:r>
            <a:r>
              <a:rPr err="1"/>
              <a:t>Rigado</a:t>
            </a:r>
            <a:r>
              <a:t>, and Microsoft, RXR used Microsoft Azure to create and deploy an intelligent, secure, </a:t>
            </a:r>
            <a:r>
              <a:rPr err="1"/>
              <a:t>hyperscalable</a:t>
            </a:r>
            <a:r>
              <a:t> solution-in just a few months.</a:t>
            </a:r>
          </a:p>
          <a:p>
            <a:endParaRPr/>
          </a:p>
          <a:p>
            <a:pPr>
              <a:spcBef>
                <a:spcPct val="43750"/>
              </a:spcBef>
              <a:spcAft>
                <a:spcPct val="43750"/>
              </a:spcAft>
            </a:pPr>
            <a:r>
              <a:t>The solution is named </a:t>
            </a:r>
            <a:r>
              <a:rPr err="1"/>
              <a:t>RxWell</a:t>
            </a:r>
            <a:r>
              <a:t>?-a comprehensive, </a:t>
            </a:r>
            <a:r>
              <a:rPr err="1"/>
              <a:t>public-health?based</a:t>
            </a:r>
            <a:r>
              <a:t>, data-driven program that merges physical and digital assets to help keep employees informed and supported during the ?new abnormal? and beyond. Powered by the Internet of Things (IoT) and the intelligent edge, and firmly rooted in responsible artificial intelligence (AI) principles, </a:t>
            </a:r>
            <a:r>
              <a:rPr err="1"/>
              <a:t>RxWell</a:t>
            </a:r>
            <a:r>
              <a:t> combines real-time computer vision, sensors, AI, mobile apps and dashboards, and in-person service offerings. And Azure is making it all possible.</a:t>
            </a:r>
          </a:p>
          <a:p>
            <a:endParaRPr/>
          </a:p>
          <a:p>
            <a:pPr>
              <a:spcBef>
                <a:spcPct val="43750"/>
              </a:spcBef>
              <a:spcAft>
                <a:spcPct val="43750"/>
              </a:spcAft>
            </a:pPr>
            <a:r>
              <a:t>RXR Realty is using Azure SQL Database as warm storage where events flow through Azure Stream Analytics and Azure Functions to power </a:t>
            </a:r>
            <a:r>
              <a:rPr>
                <a:hlinkClick r:id="rId4"/>
              </a:rPr>
              <a:t>multiple dashboards and reporting applications</a:t>
            </a:r>
            <a:r>
              <a:t> on mobile and embedded devices on-site.</a:t>
            </a:r>
          </a:p>
          <a:p>
            <a:endParaRPr/>
          </a:p>
          <a:p>
            <a:pPr>
              <a:spcBef>
                <a:spcPct val="43750"/>
              </a:spcBef>
              <a:spcAft>
                <a:spcPct val="43750"/>
              </a:spcAft>
            </a:pPr>
            <a:r>
              <a:rPr>
                <a:hlinkClick r:id="rId5"/>
              </a:rPr>
              <a:t>Schneider Electric</a:t>
            </a:r>
            <a:r>
              <a:t>, and partner </a:t>
            </a:r>
            <a:r>
              <a:rPr err="1"/>
              <a:t>ThoughtWire</a:t>
            </a:r>
            <a:r>
              <a:t>, created an end-to-end solution for facilities and clinical operations management in healthcare settings. The solution uses Internet of Things (IoT) technology and Microsoft Azure cloud services to help hospitals and clinics reduce costs, minimize their carbon footprint, promote better patient experiences and outcomes, and increase staff satisfaction. The </a:t>
            </a:r>
            <a:r>
              <a:rPr err="1"/>
              <a:t>ThoughtWire</a:t>
            </a:r>
            <a:r>
              <a:t> application suite uses Azure Virtual Machines infrastructure as a service (IaaS) capabilities to run virtual and containerized workloads that support the </a:t>
            </a:r>
            <a:r>
              <a:rPr err="1"/>
              <a:t>ThoughtWire</a:t>
            </a:r>
            <a:r>
              <a:t> digital twin platform and Smart Hospital Suite in Azure. It also uses Azure SQL Database, which provides the right security controls for solution benefits like encrypting data at rest.</a:t>
            </a:r>
          </a:p>
          <a:p>
            <a:endParaRPr/>
          </a:p>
          <a:p>
            <a:pPr>
              <a:spcBef>
                <a:spcPct val="43750"/>
              </a:spcBef>
              <a:spcAft>
                <a:spcPct val="43750"/>
              </a:spcAft>
            </a:pPr>
            <a:r>
              <a:rPr>
                <a:hlinkClick r:id="rId6"/>
              </a:rPr>
              <a:t>HB </a:t>
            </a:r>
            <a:r>
              <a:rPr err="1">
                <a:hlinkClick r:id="rId6"/>
              </a:rPr>
              <a:t>Reavis</a:t>
            </a:r>
            <a:r>
              <a:t> uses the power of Microsoft Azure IoT Hub, Azure SQL Database, and Stream Analytics. It captures complex IoT metrics essential for monitoring and analyzing diverse aspects of efficient workspace, such as office utilization, environmental insights (CO2, temperature, humidity), and general team dynamics and interactions. Once this data is collected, the platform converts it into actionable insights and visualizes the results on interactive Microsoft Power BI dashboards.</a:t>
            </a:r>
          </a:p>
          <a:p>
            <a:endParaRPr/>
          </a:p>
          <a:p>
            <a:pPr>
              <a:spcBef>
                <a:spcPct val="43750"/>
              </a:spcBef>
              <a:spcAft>
                <a:spcPct val="43750"/>
              </a:spcAft>
            </a:pPr>
            <a:r>
              <a:rPr>
                <a:hlinkClick r:id="rId7"/>
              </a:rPr>
              <a:t>VERSE Technology</a:t>
            </a:r>
            <a:r>
              <a:t> is building an edge-to-cloud solution based on Microsoft Azure for one of the world's largest baking companies, Grupo Bimbo. In the past year it has converted 15 factories, with many more scheduled soon. Now, with all this data being processed, analyzed, and visualized in real time, Bimbo can get an unprecedented, accurate picture of the company's production process and begin transforming its business.</a:t>
            </a:r>
          </a:p>
          <a:p>
            <a:endParaRPr/>
          </a:p>
          <a:p>
            <a:pPr>
              <a:spcBef>
                <a:spcPct val="43750"/>
              </a:spcBef>
              <a:spcAft>
                <a:spcPct val="43750"/>
              </a:spcAft>
            </a:pPr>
            <a:r>
              <a:t>VERSE has designed a connected cloud solution for Bimbo based on Azure. Azure IoT Hub connects all the data streamed to the platform from different edge devices and sensors. Azure SQL Database is the highly scalable solution for storing RPMs, temperature, gas consumption, and more. This first phase encompasses more than 1,000 devices at the edge, with a range of communication protocols??RF, cellular, and Wi-Fi according to the needs of the location. The company plans to expand to more than 10,000 devices soon.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33486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50000" lnSpcReduction="20000"/>
          </a:bodyPr>
          <a:lstStyle/>
          <a:p>
            <a:pPr>
              <a:spcBef>
                <a:spcPct val="43750"/>
              </a:spcBef>
              <a:spcAft>
                <a:spcPct val="43750"/>
              </a:spcAft>
            </a:pPr>
            <a:r>
              <a:rPr lang="en-US" dirty="0">
                <a:hlinkClick r:id="rId3"/>
              </a:rPr>
              <a:t>Anna</a:t>
            </a:r>
          </a:p>
          <a:p>
            <a:pPr>
              <a:spcBef>
                <a:spcPct val="43750"/>
              </a:spcBef>
              <a:spcAft>
                <a:spcPct val="43750"/>
              </a:spcAft>
            </a:pPr>
            <a:endParaRPr lang="en-US" dirty="0">
              <a:hlinkClick r:id="rId3"/>
            </a:endParaRPr>
          </a:p>
          <a:p>
            <a:pPr>
              <a:spcBef>
                <a:spcPct val="43750"/>
              </a:spcBef>
              <a:spcAft>
                <a:spcPct val="43750"/>
              </a:spcAft>
            </a:pPr>
            <a:r>
              <a:rPr dirty="0">
                <a:hlinkClick r:id="rId3"/>
              </a:rPr>
              <a:t>RXR Realty</a:t>
            </a:r>
            <a:r>
              <a:rPr dirty="0"/>
              <a:t> is the third-largest real estate owner in New York City, with over 25 million square feet of space across the tri-state area, including some of the most iconic addresses in Manhattan. When the COVID-19 pandemic hit, the company needed a way to integrate new safety measures for tenants after its buildings reopened for business. Working with key partners McKinsey &amp; Co., Infosys, </a:t>
            </a:r>
            <a:r>
              <a:rPr dirty="0" err="1"/>
              <a:t>Rigado</a:t>
            </a:r>
            <a:r>
              <a:rPr dirty="0"/>
              <a:t>, and Microsoft, RXR used Microsoft Azure to create and deploy an intelligent, secure, </a:t>
            </a:r>
            <a:r>
              <a:rPr dirty="0" err="1"/>
              <a:t>hyperscalable</a:t>
            </a:r>
            <a:r>
              <a:rPr dirty="0"/>
              <a:t> solution-in just a few months.</a:t>
            </a:r>
          </a:p>
          <a:p>
            <a:endParaRPr dirty="0"/>
          </a:p>
          <a:p>
            <a:pPr>
              <a:spcBef>
                <a:spcPct val="43750"/>
              </a:spcBef>
              <a:spcAft>
                <a:spcPct val="43750"/>
              </a:spcAft>
            </a:pPr>
            <a:r>
              <a:rPr dirty="0"/>
              <a:t>The solution is named </a:t>
            </a:r>
            <a:r>
              <a:rPr dirty="0" err="1"/>
              <a:t>RxWell</a:t>
            </a:r>
            <a:r>
              <a:rPr dirty="0"/>
              <a:t>?-a comprehensive, </a:t>
            </a:r>
            <a:r>
              <a:rPr dirty="0" err="1"/>
              <a:t>public-health?based</a:t>
            </a:r>
            <a:r>
              <a:rPr dirty="0"/>
              <a:t>, data-driven program that merges physical and digital assets to help keep employees informed and supported during the ?new abnormal? and beyond. Powered by the Internet of Things (IoT) and the intelligent edge, and firmly rooted in responsible artificial intelligence (AI) principles, </a:t>
            </a:r>
            <a:r>
              <a:rPr dirty="0" err="1"/>
              <a:t>RxWell</a:t>
            </a:r>
            <a:r>
              <a:rPr dirty="0"/>
              <a:t> combines real-time computer vision, sensors, AI, mobile apps and dashboards, and in-person service offerings. And Azure is making it all possible.</a:t>
            </a:r>
          </a:p>
          <a:p>
            <a:endParaRPr dirty="0"/>
          </a:p>
          <a:p>
            <a:pPr>
              <a:spcBef>
                <a:spcPct val="43750"/>
              </a:spcBef>
              <a:spcAft>
                <a:spcPct val="43750"/>
              </a:spcAft>
            </a:pPr>
            <a:r>
              <a:rPr dirty="0"/>
              <a:t>RXR Realty is using Azure SQL Database as warm storage where events flow through Azure Stream Analytics and Azure Functions to power </a:t>
            </a:r>
            <a:r>
              <a:rPr dirty="0">
                <a:hlinkClick r:id="rId4"/>
              </a:rPr>
              <a:t>multiple dashboards and reporting applications</a:t>
            </a:r>
            <a:r>
              <a:rPr dirty="0"/>
              <a:t> on mobile and embedded devices on-site.</a:t>
            </a:r>
          </a:p>
          <a:p>
            <a:endParaRPr dirty="0"/>
          </a:p>
          <a:p>
            <a:pPr>
              <a:spcBef>
                <a:spcPct val="43750"/>
              </a:spcBef>
              <a:spcAft>
                <a:spcPct val="43750"/>
              </a:spcAft>
            </a:pPr>
            <a:r>
              <a:rPr dirty="0">
                <a:hlinkClick r:id="rId5"/>
              </a:rPr>
              <a:t>Schneider Electric</a:t>
            </a:r>
            <a:r>
              <a:rPr dirty="0"/>
              <a:t>, and partner </a:t>
            </a:r>
            <a:r>
              <a:rPr dirty="0" err="1"/>
              <a:t>ThoughtWire</a:t>
            </a:r>
            <a:r>
              <a:rPr dirty="0"/>
              <a:t>, created an end-to-end solution for facilities and clinical operations management in healthcare settings. The solution uses Internet of Things (IoT) technology and Microsoft Azure cloud services to help hospitals and clinics reduce costs, minimize their carbon footprint, promote better patient experiences and outcomes, and increase staff satisfaction. The </a:t>
            </a:r>
            <a:r>
              <a:rPr dirty="0" err="1"/>
              <a:t>ThoughtWire</a:t>
            </a:r>
            <a:r>
              <a:rPr dirty="0"/>
              <a:t> application suite uses Azure Virtual Machines infrastructure as a service (IaaS) capabilities to run virtual and containerized workloads that support the </a:t>
            </a:r>
            <a:r>
              <a:rPr dirty="0" err="1"/>
              <a:t>ThoughtWire</a:t>
            </a:r>
            <a:r>
              <a:rPr dirty="0"/>
              <a:t> digital twin platform and Smart Hospital Suite in Azure. It also uses Azure SQL Database, which provides the right security controls for solution benefits like encrypting data at rest.</a:t>
            </a:r>
          </a:p>
          <a:p>
            <a:endParaRPr dirty="0"/>
          </a:p>
          <a:p>
            <a:pPr>
              <a:spcBef>
                <a:spcPct val="43750"/>
              </a:spcBef>
              <a:spcAft>
                <a:spcPct val="43750"/>
              </a:spcAft>
            </a:pPr>
            <a:r>
              <a:rPr dirty="0">
                <a:hlinkClick r:id="rId6"/>
              </a:rPr>
              <a:t>HB </a:t>
            </a:r>
            <a:r>
              <a:rPr dirty="0" err="1">
                <a:hlinkClick r:id="rId6"/>
              </a:rPr>
              <a:t>Reavis</a:t>
            </a:r>
            <a:r>
              <a:rPr dirty="0"/>
              <a:t> uses the power of Microsoft Azure IoT Hub, Azure SQL Database, and Stream Analytics. It captures complex IoT metrics essential for monitoring and analyzing diverse aspects of efficient workspace, such as office utilization, environmental insights (CO2, temperature, humidity), and general team dynamics and interactions. Once this data is collected, the platform converts it into actionable insights and visualizes the results on interactive Microsoft Power BI dashboards.</a:t>
            </a:r>
          </a:p>
          <a:p>
            <a:endParaRPr dirty="0"/>
          </a:p>
          <a:p>
            <a:pPr>
              <a:spcBef>
                <a:spcPct val="43750"/>
              </a:spcBef>
              <a:spcAft>
                <a:spcPct val="43750"/>
              </a:spcAft>
            </a:pPr>
            <a:r>
              <a:rPr dirty="0">
                <a:hlinkClick r:id="rId7"/>
              </a:rPr>
              <a:t>VERSE Technology</a:t>
            </a:r>
            <a:r>
              <a:rPr dirty="0"/>
              <a:t> is building an edge-to-cloud solution based on Microsoft Azure for one of the world's largest baking companies, Grupo Bimbo. In the past year it has converted 15 factories, with many more scheduled soon. Now, with all this data being processed, analyzed, and visualized in real time, Bimbo can get an unprecedented, accurate picture of the company's production process and begin transforming its business.</a:t>
            </a:r>
          </a:p>
          <a:p>
            <a:endParaRPr dirty="0"/>
          </a:p>
          <a:p>
            <a:pPr>
              <a:spcBef>
                <a:spcPct val="43750"/>
              </a:spcBef>
              <a:spcAft>
                <a:spcPct val="43750"/>
              </a:spcAft>
            </a:pPr>
            <a:r>
              <a:rPr dirty="0"/>
              <a:t>VERSE has designed a connected cloud solution for Bimbo based on Azure. Azure IoT Hub connects all the data streamed to the platform from different edge devices and sensors. Azure SQL Database is the highly scalable solution for storing RPMs, temperature, gas consumption, and more. This first phase encompasses more than 1,000 devices at the edge, with a range of communication protocols??RF, cellular, and Wi-Fi according to the needs of the location. The company plans to expand to more than 10,000 devices soon.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456146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a:bodyPr>
          <a:lstStyle/>
          <a:p>
            <a:pPr>
              <a:spcBef>
                <a:spcPct val="43750"/>
              </a:spcBef>
              <a:spcAft>
                <a:spcPct val="43750"/>
              </a:spcAft>
            </a:pPr>
            <a:r>
              <a:rPr lang="en-US"/>
              <a:t>Anna</a:t>
            </a:r>
          </a:p>
          <a:p>
            <a:pPr>
              <a:spcBef>
                <a:spcPct val="43750"/>
              </a:spcBef>
              <a:spcAft>
                <a:spcPct val="43750"/>
              </a:spcAft>
            </a:pPr>
            <a:endParaRPr lang="en-US"/>
          </a:p>
          <a:p>
            <a:pPr>
              <a:spcBef>
                <a:spcPct val="43750"/>
              </a:spcBef>
              <a:spcAft>
                <a:spcPct val="43750"/>
              </a:spcAft>
            </a:pPr>
            <a:r>
              <a:t>Azure SQL Database provides a great platform for the distributor scenario. In the scenario, you were responsible for monitoring thousands of devices on trucks across the country. With Azure SQL Database, you can insert millions of events per second, use replicas for read scale, and obtain limitless storage through the Hyperscale tier. You deployed a template that allows you to simulate the scenario, which also involved configuring and optimizing your database. With this solution, you can monitor the health of your fleet of trucks, and you're one step closer to identifying when preventative maintenance should occur. Next steps for this scenario could include building a Power BI dashboard or using Azure Machine Learning to build the model that predicts when failures may occur.</a:t>
            </a:r>
          </a:p>
          <a:p>
            <a:endParaRPr/>
          </a:p>
          <a:p>
            <a:pPr>
              <a:spcBef>
                <a:spcPct val="43750"/>
              </a:spcBef>
              <a:spcAft>
                <a:spcPct val="43750"/>
              </a:spcAft>
            </a:pPr>
            <a:r>
              <a:t>The solution you've now learned how to deploy and monitor is not just applicable to the distributor scenario. This solution can be modified to fit the needs of any IoT scenario you want to tackle. In the references section, there are several customer stories for you to take a closer look at. These customers were able to use Azure SQL Database to meet their IoT needs for industries including real estate, health, electricity, workspace management, manufacturing,</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a:t>
            </a:r>
          </a:p>
          <a:p>
            <a:pPr>
              <a:spcBef>
                <a:spcPct val="43750"/>
              </a:spcBef>
              <a:spcAft>
                <a:spcPct val="43750"/>
              </a:spcAft>
            </a:pPr>
            <a:br>
              <a:rPr lang="en-US"/>
            </a:br>
            <a:r>
              <a:rPr lang="en-US"/>
              <a:t>Azure SQL Database provides a great platform for the distributor scenario. In the scenario, you were responsible for monitoring thousands of devices on trucks across the country. With Azure SQL Database, you can insert millions of events per second, use replicas for read scale, and obtain limitless storage through the Hyperscale tier. You deployed a template that allows you to simulate the scenario, which also involved configuring and optimizing your database. With this solution, you can monitor the health of your fleet of trucks, and you're one step closer to identifying when preventative maintenance should occur. Next steps for this scenario could include building a Power BI dashboard or using Azure Machine Learning to build the model that predicts when failures may occur.</a:t>
            </a:r>
          </a:p>
          <a:p>
            <a:endParaRPr lang="en-US"/>
          </a:p>
          <a:p>
            <a:pPr>
              <a:spcBef>
                <a:spcPct val="43750"/>
              </a:spcBef>
              <a:spcAft>
                <a:spcPct val="43750"/>
              </a:spcAft>
            </a:pPr>
            <a:r>
              <a:rPr lang="en-US"/>
              <a:t>The solution you've now learned how to deploy and monitor is not just applicable to the distributor scenario. This solution can be modified to fit the needs of any IoT scenario you want to tackle. In the references section, there are several customer stories for you to take a closer look at. These customers were able to use Azure SQL Database to meet their IoT needs for industries including real estate, health, electricity, workspace management, manufacturing,</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Bef>
                <a:spcPct val="43750"/>
              </a:spcBef>
              <a:spcAft>
                <a:spcPct val="43750"/>
              </a:spcAft>
            </a:pPr>
            <a:r>
              <a:rPr lang="en-US"/>
              <a:t>Anna but to ask </a:t>
            </a:r>
            <a:r>
              <a:rPr lang="en-US" err="1"/>
              <a:t>Silvano</a:t>
            </a:r>
            <a:r>
              <a:rPr lang="en-US"/>
              <a:t> if he has any additional advice</a:t>
            </a:r>
          </a:p>
          <a:p>
            <a:pPr>
              <a:spcBef>
                <a:spcPct val="43750"/>
              </a:spcBef>
              <a:spcAft>
                <a:spcPct val="43750"/>
              </a:spcAft>
            </a:pPr>
            <a:endParaRPr lang="en-US"/>
          </a:p>
          <a:p>
            <a:pPr>
              <a:spcBef>
                <a:spcPct val="43750"/>
              </a:spcBef>
              <a:spcAft>
                <a:spcPct val="43750"/>
              </a:spcAft>
            </a:pPr>
            <a:r>
              <a:rPr lang="en-US"/>
              <a:t>Azure SQL Database provides a great platform for the distributor scenario. In the scenario, you were responsible for monitoring thousands of devices on trucks across the country. With Azure SQL Database, you can insert millions of events per second, use replicas for read scale, and obtain limitless storage through the Hyperscale tier. You deployed a template that allows you to simulate the scenario, which also involved configuring and optimizing your database. With this solution, you can monitor the health of your fleet of trucks, and you're one step closer to identifying when preventative maintenance should occur. Next steps for this scenario could include building a Power BI dashboard or using Azure Machine Learning to build the model that predicts when failures may occur.</a:t>
            </a:r>
          </a:p>
          <a:p>
            <a:endParaRPr lang="en-US"/>
          </a:p>
          <a:p>
            <a:pPr>
              <a:spcBef>
                <a:spcPct val="43750"/>
              </a:spcBef>
              <a:spcAft>
                <a:spcPct val="43750"/>
              </a:spcAft>
            </a:pPr>
            <a:r>
              <a:rPr lang="en-US"/>
              <a:t>The solution you've now learned how to deploy and monitor is not just applicable to the distributor scenario. This solution can be modified to fit the needs of any IoT scenario you want to tackle. In the references section, there are several customer stories for you to take a closer look at. These customers were able to use Azure SQL Database to meet their IoT needs for industries including real estate, health, electricity, workspace management, manufacturing,</a:t>
            </a:r>
          </a:p>
          <a:p>
            <a:endParaRPr lang="en-US"/>
          </a:p>
        </p:txBody>
      </p:sp>
      <p:sp>
        <p:nvSpPr>
          <p:cNvPr id="4" name="Slide Number Placeholder 3"/>
          <p:cNvSpPr>
            <a:spLocks noGrp="1"/>
          </p:cNvSpPr>
          <p:nvPr>
            <p:ph type="sldNum" sz="quarter" idx="5"/>
          </p:nvPr>
        </p:nvSpPr>
        <p:spPr/>
        <p:txBody>
          <a:bodyPr/>
          <a:lstStyle/>
          <a:p>
            <a:fld id="{9C725360-B992-40A6-825F-33CF2C95497C}" type="slidenum">
              <a:rPr lang="en-US" smtClean="0"/>
              <a:t>42</a:t>
            </a:fld>
            <a:endParaRPr lang="en-US"/>
          </a:p>
        </p:txBody>
      </p:sp>
    </p:spTree>
    <p:extLst>
      <p:ext uri="{BB962C8B-B14F-4D97-AF65-F5344CB8AC3E}">
        <p14:creationId xmlns:p14="http://schemas.microsoft.com/office/powerpoint/2010/main" val="3355197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15 min</a:t>
            </a:r>
          </a:p>
          <a:p>
            <a:endParaRPr lang="en-US"/>
          </a:p>
          <a:p>
            <a:r>
              <a:t>Link to published module on Learn: https://docs.microsoft.com/en-us/learn/modules/learn-pr/azure/deploy-iot-solution-azure-sql-database/3-exercise-deploy </a:t>
            </a:r>
          </a:p>
        </p:txBody>
      </p:sp>
      <p:sp>
        <p:nvSpPr>
          <p:cNvPr id="4" name="Slide Number Placeholder 3"/>
          <p:cNvSpPr>
            <a:spLocks noGrp="1"/>
          </p:cNvSpPr>
          <p:nvPr>
            <p:ph type="sldNum" sz="quarter" idx="10"/>
          </p:nvPr>
        </p:nvSpPr>
        <p:spPr/>
        <p:txBody>
          <a:bodyPr/>
          <a:lstStyle/>
          <a:p>
            <a:fld id="{6101C5E1-D8E9-464D-A93E-CE21651935A7}" type="slidenum">
              <a:rPr lang="en-US" smtClean="0"/>
              <a:t>43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Workt</a:t>
            </a:r>
            <a:r>
              <a:rPr lang="en-US" dirty="0"/>
              <a:t> through deploying the ARM template together</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44</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9:40-9:55</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11/4/2021 9:26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19632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Work through the rest of the exercises</a:t>
            </a: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46</a:t>
            </a:fld>
            <a:endParaRPr lang="en-US"/>
          </a:p>
        </p:txBody>
      </p:sp>
    </p:spTree>
    <p:extLst>
      <p:ext uri="{BB962C8B-B14F-4D97-AF65-F5344CB8AC3E}">
        <p14:creationId xmlns:p14="http://schemas.microsoft.com/office/powerpoint/2010/main" val="1721391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 after the exercise could pass to </a:t>
            </a:r>
            <a:r>
              <a:rPr lang="en-US" err="1"/>
              <a:t>Silvano</a:t>
            </a:r>
            <a:r>
              <a:rPr lang="en-US"/>
              <a:t> to discuss how to take it further</a:t>
            </a:r>
          </a:p>
          <a:p>
            <a:endParaRPr lang="en-US"/>
          </a:p>
          <a:p>
            <a:r>
              <a:rPr lang="en-US"/>
              <a:t>Link to published module on Learn: https://docs.microsoft.com/en-us/learn/modules/learn-pr/azure/deploy-iot-solution-azure-sql-database/5-exercise-configure </a:t>
            </a:r>
          </a:p>
        </p:txBody>
      </p:sp>
      <p:sp>
        <p:nvSpPr>
          <p:cNvPr id="4" name="Slide Number Placeholder 3"/>
          <p:cNvSpPr>
            <a:spLocks noGrp="1"/>
          </p:cNvSpPr>
          <p:nvPr>
            <p:ph type="sldNum" sz="quarter" idx="10"/>
          </p:nvPr>
        </p:nvSpPr>
        <p:spPr/>
        <p:txBody>
          <a:bodyPr/>
          <a:lstStyle/>
          <a:p>
            <a:fld id="{6101C5E1-D8E9-464D-A93E-CE21651935A7}" type="slidenum">
              <a:rPr lang="en-US" smtClean="0"/>
              <a:t>47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3200" dirty="0"/>
              <a:t>8:35</a:t>
            </a:r>
          </a:p>
          <a:p>
            <a:r>
              <a:rPr lang="en-US" sz="3200" dirty="0"/>
              <a:t>Anna, but also to ask Silvano to introduce himself, and also to ask Silvano why we created this module</a:t>
            </a:r>
          </a:p>
          <a:p>
            <a:endParaRPr lang="en-US" sz="3200" dirty="0"/>
          </a:p>
          <a:p>
            <a:r>
              <a:rPr lang="en-US" sz="3200" dirty="0"/>
              <a:t>Link to published module on Learn: https://docs.microsoft.com/en-us/learn/modules/learn-pr/azure/deploy-iot-solution-azure-sql-database/ </a:t>
            </a:r>
          </a:p>
          <a:p>
            <a:endParaRPr lang="en-US" sz="3200" dirty="0"/>
          </a:p>
          <a:p>
            <a:endParaRPr lang="en-US" sz="3200" dirty="0"/>
          </a:p>
          <a:p>
            <a:r>
              <a:rPr lang="en-US" sz="3200" dirty="0"/>
              <a:t>Schedule for 60 min session:</a:t>
            </a:r>
          </a:p>
          <a:p>
            <a:r>
              <a:rPr lang="en-US" sz="3200" dirty="0"/>
              <a:t>Intro and overview: 7 min</a:t>
            </a:r>
          </a:p>
          <a:p>
            <a:r>
              <a:rPr lang="en-US" sz="3200" dirty="0"/>
              <a:t>Intro and architecture: 15 min</a:t>
            </a:r>
          </a:p>
          <a:p>
            <a:r>
              <a:rPr lang="en-US" sz="3200" dirty="0"/>
              <a:t>Exercise 1: 10 min</a:t>
            </a:r>
          </a:p>
          <a:p>
            <a:r>
              <a:rPr lang="en-US" sz="3200" dirty="0"/>
              <a:t>Optimize and process: 15 min</a:t>
            </a:r>
          </a:p>
          <a:p>
            <a:r>
              <a:rPr lang="en-US" sz="3200" dirty="0"/>
              <a:t>Exercise 2: 5 min</a:t>
            </a:r>
          </a:p>
          <a:p>
            <a:r>
              <a:rPr lang="en-US" sz="3200" dirty="0"/>
              <a:t>Putting it all together: 8 min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11/3/2021 10:27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19548155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slide sets up the context BEFORE the demo, and provides a summary AFTER the 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https://docs.microsoft.com/en-us/learn/modules/learn-pr/azure/deploy-iot-solution-azure-sql-database/5-exercise-configure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Anna then Davide introduce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11/3/2021 10:27 AM</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838178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Anna</a:t>
            </a:r>
          </a:p>
          <a:p>
            <a:r>
              <a:rPr lang="en-US" dirty="0"/>
              <a:t>9:55</a:t>
            </a: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2616327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3200"/>
              <a:t>Anna, but also to ask </a:t>
            </a:r>
            <a:r>
              <a:rPr lang="en-US" sz="3200" err="1"/>
              <a:t>Silvano</a:t>
            </a:r>
            <a:r>
              <a:rPr lang="en-US" sz="3200"/>
              <a:t> to introduce himself, and also to ask </a:t>
            </a:r>
            <a:r>
              <a:rPr lang="en-US" sz="3200" err="1"/>
              <a:t>Silvano</a:t>
            </a:r>
            <a:r>
              <a:rPr lang="en-US" sz="3200"/>
              <a:t> why we created this module</a:t>
            </a:r>
          </a:p>
          <a:p>
            <a:endParaRPr lang="en-US" sz="3200"/>
          </a:p>
          <a:p>
            <a:r>
              <a:rPr lang="en-US" sz="3200"/>
              <a:t>Link to published module on Learn: https://docs.microsoft.com/en-us/learn/modules/learn-pr/azure/deploy-iot-solution-azure-sql-database/ </a:t>
            </a:r>
          </a:p>
          <a:p>
            <a:endParaRPr lang="en-US" sz="3200"/>
          </a:p>
          <a:p>
            <a:endParaRPr lang="en-US" sz="3200"/>
          </a:p>
          <a:p>
            <a:r>
              <a:rPr lang="en-US" sz="3200"/>
              <a:t>Schedule for 60 min session:</a:t>
            </a:r>
          </a:p>
          <a:p>
            <a:r>
              <a:rPr lang="en-US" sz="3200"/>
              <a:t>Intro and overview: 7 min</a:t>
            </a:r>
          </a:p>
          <a:p>
            <a:r>
              <a:rPr lang="en-US" sz="3200"/>
              <a:t>Intro and architecture: 15 min</a:t>
            </a:r>
          </a:p>
          <a:p>
            <a:r>
              <a:rPr lang="en-US" sz="3200"/>
              <a:t>Exercise 1: 10 min</a:t>
            </a:r>
          </a:p>
          <a:p>
            <a:r>
              <a:rPr lang="en-US" sz="3200"/>
              <a:t>Optimize and process: 15 min</a:t>
            </a:r>
          </a:p>
          <a:p>
            <a:r>
              <a:rPr lang="en-US" sz="3200"/>
              <a:t>Exercise 2: 5 min</a:t>
            </a:r>
          </a:p>
          <a:p>
            <a:r>
              <a:rPr lang="en-US" sz="3200"/>
              <a:t>Putting it all together: 8 min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11/3/2021 10:27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940681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Anna</a:t>
            </a:r>
          </a:p>
          <a:p>
            <a:endParaRPr lang="en-US" dirty="0"/>
          </a:p>
          <a:p>
            <a:endParaRPr lang="en-US" dirty="0"/>
          </a:p>
          <a:p>
            <a:r>
              <a:rPr lang="en-US" b="0" i="0" dirty="0">
                <a:solidFill>
                  <a:srgbClr val="171717"/>
                </a:solidFill>
                <a:effectLst/>
                <a:latin typeface="Segoe UI" panose="020B0502040204020203" pitchFamily="34" charset="0"/>
              </a:rPr>
              <a:t>Learn how to create, build, and deploy modern full stack applications in Azure by using the language of your choice (Python, Node.js, or .NET) and with a Vue.js frontend. Topics covered include modern database capabilities, CI/CD and DevOps, backend API development, REST, and more. Using a real-world scenario of trying to catch the bus, you will learn how to build a solution that uses Azure SQL Database, Azure Functions, Azure Static Web Apps, Logic Apps, Visual Studio Code, and GitHub Actions.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3DD60-5BF3-472B-A9C6-4FE1EFCD92B4}"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843417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Before animating, Anna to ask Davide: It’s kind of a funny story how this all started. Davide, can you tell folks the reason behind the scenario for today’s session?</a:t>
            </a:r>
          </a:p>
          <a:p>
            <a:r>
              <a:rPr lang="en-US"/>
              <a:t>Davide: *explains*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3DD60-5BF3-472B-A9C6-4FE1EFCD92B4}"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824349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Davide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3DD60-5BF3-472B-A9C6-4FE1EFCD92B4}"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379898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Anna</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11/3/2021 10:27 AM</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517061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Bef>
                <a:spcPct val="43750"/>
              </a:spcBef>
              <a:spcAft>
                <a:spcPct val="43750"/>
              </a:spcAft>
            </a:pPr>
            <a:r>
              <a:rPr lang="en-US" dirty="0"/>
              <a:t>Anna</a:t>
            </a:r>
          </a:p>
          <a:p>
            <a:pPr>
              <a:spcBef>
                <a:spcPct val="43750"/>
              </a:spcBef>
              <a:spcAft>
                <a:spcPct val="43750"/>
              </a:spcAft>
            </a:pPr>
            <a:endParaRPr lang="en-US" dirty="0"/>
          </a:p>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3DD60-5BF3-472B-A9C6-4FE1EFCD92B4}" type="slidenum">
              <a:rPr kumimoji="0" lang="en-AU"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AU"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583829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Anna:</a:t>
            </a:r>
          </a:p>
          <a:p>
            <a:pPr>
              <a:spcBef>
                <a:spcPct val="43750"/>
              </a:spcBef>
              <a:spcAft>
                <a:spcPct val="4375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a:t>
            </a:r>
          </a:p>
          <a:p>
            <a:pPr>
              <a:spcBef>
                <a:spcPct val="43750"/>
              </a:spcBef>
              <a:spcAft>
                <a:spcPct val="43750"/>
              </a:spcAft>
            </a:pPr>
            <a:r>
              <a:rPr lang="en-US"/>
              <a:t>At the end, asks Davide: Can you tell us more about how Azure SQL meets the requirements for our bus app and other modern apps?</a:t>
            </a:r>
          </a:p>
          <a:p>
            <a:pPr>
              <a:spcBef>
                <a:spcPct val="43750"/>
              </a:spcBef>
              <a:spcAft>
                <a:spcPct val="43750"/>
              </a:spcAft>
            </a:pPr>
            <a:endParaRPr lang="en-US"/>
          </a:p>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80257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Davide but be brief, pick a few</a:t>
            </a:r>
          </a:p>
          <a:p>
            <a:r>
              <a:rPr lang="en-US"/>
              <a:t>Anna to ask him to dive deeper into JSON / geospatial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11/3/2021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1856005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Davide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11/3/2021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3063685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Davide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11/3/2021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4208004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Davide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11/4/2021 9:24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5782364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Davide demo part 2:</a:t>
            </a:r>
          </a:p>
          <a:p>
            <a:r>
              <a:rPr lang="en-US" dirty="0"/>
              <a:t>go through notebook 02-json-gepspatial-sql-db.ipynb Parts 1 and 2 only</a:t>
            </a:r>
          </a:p>
          <a:p>
            <a:endParaRPr lang="en-US" dirty="0"/>
          </a:p>
          <a:p>
            <a:endParaRPr lang="en-US" dirty="0"/>
          </a:p>
          <a:p>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7810409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11-11:10</a:t>
            </a:r>
          </a:p>
          <a:p>
            <a:r>
              <a:rPr lang="en-US" dirty="0"/>
              <a:t>Anna walks through Unit 3 and first part of 5 with attendees</a:t>
            </a:r>
          </a:p>
          <a:p>
            <a:endParaRPr lang="en-US" dirty="0"/>
          </a:p>
          <a:p>
            <a:endParaRPr lang="en-US" dirty="0"/>
          </a:p>
          <a:p>
            <a:endParaRPr lang="en-US" dirty="0"/>
          </a:p>
          <a:p>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6685476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Should be around 11:10-11:25</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11/4/2021 9:24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09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Anna walks through rest of 5 and all of 7 with attendees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4126441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As a reminder this is a live interactive session, so please make sure you head over to chat say ‘hi’ and ask any questions you might have as we go through the material.</a:t>
            </a:r>
          </a:p>
          <a:p>
            <a:endParaRPr lang="en-US"/>
          </a:p>
          <a:p>
            <a:r>
              <a:rPr lang="en-US"/>
              <a:t>We will answer questions as we go through, but even if we don’t get to them we have a team of moderators who are subject matter experts who will be answering questions in the chat also.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11/3/2021 10:27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5170613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explain what we have so far and what the next steps 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Should be around 12PM</a:t>
            </a:r>
          </a:p>
          <a:p>
            <a:r>
              <a:rPr lang="en-US" b="1" dirty="0"/>
              <a:t>Anna needs to get whole solution deployed and working</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11/8/2021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1172636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Anna 1PM</a:t>
            </a: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722754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to recap the requirements. Then to ask Davide: What do you think we should use?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6730699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explain that we might be able to use Azure Functions and explain what Azure Functions 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9402030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explain the different things we’ll use Azure Functions for and the integrations with Azure SQL Database. </a:t>
            </a:r>
          </a:p>
          <a:p>
            <a:pPr>
              <a:spcBef>
                <a:spcPct val="43750"/>
              </a:spcBef>
              <a:spcAft>
                <a:spcPct val="43750"/>
              </a:spcAft>
            </a:pPr>
            <a:r>
              <a:rPr lang="en-US"/>
              <a:t>At the end, Davide to ask Anna: Finally, we want to send a notification so people know when their bus is </a:t>
            </a:r>
            <a:r>
              <a:rPr lang="en-US" err="1"/>
              <a:t>closeby</a:t>
            </a:r>
            <a:r>
              <a:rPr lang="en-US"/>
              <a:t> and they should head to the bus stop. Have any ideas what we can use for that?</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6100848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Well we could probably code something up that connects to Outlook and Azure Functions and then set up an additional endpoint. However, I think Azure Logic Apps is going to be great for this. </a:t>
            </a:r>
          </a:p>
          <a:p>
            <a:pPr>
              <a:spcBef>
                <a:spcPct val="43750"/>
              </a:spcBef>
              <a:spcAft>
                <a:spcPct val="43750"/>
              </a:spcAft>
            </a:pPr>
            <a:r>
              <a:rPr lang="en-US"/>
              <a:t>Explains Logic Apps. Explains how it will work in the solution</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3198702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Demo how the Azure Functions code works and runs locally – Davide </a:t>
            </a:r>
          </a:p>
          <a:p>
            <a:r>
              <a:rPr lang="en-US" dirty="0"/>
              <a:t>Demo GitHub Actions Azure Logic Apps / monitor and show incoming emails – Anna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8651884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Demo how the Azure Functions code works and runs locally – Davide </a:t>
            </a:r>
          </a:p>
          <a:p>
            <a:r>
              <a:rPr lang="en-US" dirty="0"/>
              <a:t>Demo GitHub Actions Azure Logic Apps / monitor and show incoming emails – Anna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7146395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lead and then ask Davide what he thinks the answer is (it is D)</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rPr lang="en-US"/>
              <a:t>Anna</a:t>
            </a:r>
          </a:p>
          <a:p>
            <a:pPr>
              <a:spcBef>
                <a:spcPct val="43750"/>
              </a:spcBef>
              <a:spcAft>
                <a:spcPct val="43750"/>
              </a:spcAft>
            </a:pPr>
            <a:endParaRPr lang="en-US"/>
          </a:p>
          <a:p>
            <a:pPr>
              <a:spcBef>
                <a:spcPct val="43750"/>
              </a:spcBef>
              <a:spcAft>
                <a:spcPct val="43750"/>
              </a:spcAft>
            </a:pPr>
            <a:r>
              <a:rPr lang="en-US"/>
              <a:t>Many organizations are investing in IoT to increase operational efficiency, deliver better customer experiences, increase levels of security, enhance workplace safety, and reduce costs. Azure SQL Database provides a price-performant backend, including templates that simplify deploying and configuring IoT solutions for any scenario.</a:t>
            </a:r>
          </a:p>
          <a:p>
            <a:endParaRPr lang="en-US"/>
          </a:p>
          <a:p>
            <a:pPr>
              <a:spcBef>
                <a:spcPct val="43750"/>
              </a:spcBef>
              <a:spcAft>
                <a:spcPct val="43750"/>
              </a:spcAft>
            </a:pPr>
            <a:r>
              <a:rPr lang="en-US"/>
              <a:t>Suppose you work for a distributor and your role is to manage the logistics of shipping goods between the main warehouses. These goods are shipped via a fleet of several thousand trucks. Because of the distance between the warehouses, sometimes a truck can drive 2-3 days without stopping at a warehouse. It is your responsibility to make sure the trucks show up on time. One key consideration is the maintenance of the trucks. At the main warehouses, there is a dedicated team for addressing any issues or maintenance with the truck. If a truck breaks down or needs unexpected maintenance when it is scheduled to be driven or is not at a main warehouse, significant delays and expenses follow. You want to implement a system that uses IoT devices to monitor the health of your fleet. Because of the size of the fleet, you need a system that can ingest thousands of entries per second, have unlimited storage, and help you do preventative maintenance to prevent delays and extra expenses.</a:t>
            </a:r>
          </a:p>
          <a:p>
            <a:endParaRPr lang="en-US"/>
          </a:p>
          <a:p>
            <a:pPr>
              <a:spcBef>
                <a:spcPct val="43750"/>
              </a:spcBef>
              <a:spcAft>
                <a:spcPct val="43750"/>
              </a:spcAft>
            </a:pPr>
            <a:r>
              <a:rPr lang="en-US"/>
              <a:t>In this module, you'll deploy a baseline IoT solution that uses Azure SQL Database Hyperscale as the backend database. First, you'll analyze the solution architecture and how it can be used for IoT solutions. Next, you'll deploy the solution template and configure the device simulator. Finally, you'll implement, monitor, and react to a workload, using tools like Azure Functions, Azure IoT Hub, and dashboards.</a:t>
            </a:r>
          </a:p>
          <a:p>
            <a:endParaRPr lang="en-US"/>
          </a:p>
          <a:p>
            <a:pPr>
              <a:spcBef>
                <a:spcPct val="43750"/>
              </a:spcBef>
              <a:spcAft>
                <a:spcPct val="43750"/>
              </a:spcAft>
            </a:pPr>
            <a:r>
              <a:rPr lang="en-US"/>
              <a:t>By the end of the module, you'll be able to use the template provided to create scalable IoT solutions and apply it to various IoT use cases.</a:t>
            </a:r>
          </a:p>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 (it is D)</a:t>
            </a:r>
          </a:p>
          <a:p>
            <a:endParaRPr lang="en-US"/>
          </a:p>
          <a:p>
            <a:endParaRPr lang="en-US"/>
          </a:p>
          <a:p>
            <a:r>
              <a:rPr lang="en-US"/>
              <a:t>Explanation: That's correct! Azure Static Web Apps is a combination of a static web app and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3879336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 (it is D)</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8762012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to ask Davide to review the architecture of what we have so far.</a:t>
            </a:r>
          </a:p>
          <a:p>
            <a:pPr>
              <a:spcBef>
                <a:spcPct val="43750"/>
              </a:spcBef>
              <a:spcAft>
                <a:spcPct val="43750"/>
              </a:spcAft>
            </a:pPr>
            <a:r>
              <a:rPr lang="en-US"/>
              <a:t>Davide: *explains* and ends by talking about how the next step is to have an application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7889242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Hopefully we’re at the 30-35 min mark here (so it should be around 4PM, otherwise, speed up!)</a:t>
            </a:r>
          </a:p>
          <a:p>
            <a:pPr>
              <a:spcBef>
                <a:spcPct val="43750"/>
              </a:spcBef>
              <a:spcAft>
                <a:spcPct val="43750"/>
              </a:spcAft>
            </a:pPr>
            <a:endParaRPr lang="en-US"/>
          </a:p>
          <a:p>
            <a:pPr>
              <a:spcBef>
                <a:spcPct val="43750"/>
              </a:spcBef>
              <a:spcAft>
                <a:spcPct val="43750"/>
              </a:spcAft>
            </a:pPr>
            <a:r>
              <a:rPr lang="en-US"/>
              <a:t>Anna to exclaim how we’ve reviewed everything and now it’s time to build our web application!</a:t>
            </a:r>
          </a:p>
          <a:p>
            <a:pPr>
              <a:spcBef>
                <a:spcPct val="43750"/>
              </a:spcBef>
              <a:spcAft>
                <a:spcPct val="43750"/>
              </a:spcAft>
            </a:pPr>
            <a:endParaRPr lang="en-US"/>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3743622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to recap the solution requirements and web app requirements</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42759151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to explain what Azure Static Web Apps is. It’s been selected as the best option for our app. Let’s explore why. </a:t>
            </a:r>
          </a:p>
          <a:p>
            <a:pPr>
              <a:spcBef>
                <a:spcPct val="43750"/>
              </a:spcBef>
              <a:spcAft>
                <a:spcPct val="43750"/>
              </a:spcAft>
            </a:pPr>
            <a:r>
              <a:rPr lang="en-US"/>
              <a:t>Davide, can you tell us what languages static web apps support and if that’s good enough for our scenario?</a:t>
            </a:r>
          </a:p>
          <a:p>
            <a:pPr>
              <a:spcBef>
                <a:spcPct val="43750"/>
              </a:spcBef>
              <a:spcAft>
                <a:spcPct val="43750"/>
              </a:spcAft>
            </a:pP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explain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start by talking about how Azure Static Web Apps combines static web application hosting and Azure Functions</a:t>
            </a:r>
          </a:p>
          <a:p>
            <a:pPr>
              <a:spcBef>
                <a:spcPct val="43750"/>
              </a:spcBef>
              <a:spcAft>
                <a:spcPct val="43750"/>
              </a:spcAft>
            </a:pPr>
            <a:r>
              <a:rPr lang="en-US"/>
              <a:t>Davide to ask Anna if there’s support for GitHub automation like we’ve seen with Azure Functions and Azure SQL Database?</a:t>
            </a:r>
          </a:p>
          <a:p>
            <a:pPr>
              <a:spcBef>
                <a:spcPct val="43750"/>
              </a:spcBef>
              <a:spcAft>
                <a:spcPct val="43750"/>
              </a:spcAft>
            </a:pPr>
            <a:r>
              <a:rPr lang="en-US"/>
              <a:t>Anna to answer and explain how it works with diagram.</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6258674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a:t>Anna</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5607659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lead and then ask Davide what he thinks the answer is (D)</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Anna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Suppose you work for a distributor and your role is to </a:t>
            </a:r>
            <a:r>
              <a:rPr lang="en-US" b="1" dirty="0">
                <a:solidFill>
                  <a:schemeClr val="accent1">
                    <a:lumMod val="50000"/>
                  </a:schemeClr>
                </a:solidFill>
              </a:rPr>
              <a:t>manage the logistics of shipping goods</a:t>
            </a:r>
            <a:r>
              <a:rPr lang="en-US" dirty="0"/>
              <a:t> between the main warehouses. These goods are shipped via a fleet of </a:t>
            </a:r>
            <a:r>
              <a:rPr lang="en-US" b="1" dirty="0">
                <a:solidFill>
                  <a:schemeClr val="accent1">
                    <a:lumMod val="50000"/>
                  </a:schemeClr>
                </a:solidFill>
              </a:rPr>
              <a:t>several thousand trucks</a:t>
            </a:r>
            <a:r>
              <a:rPr lang="en-US" dirty="0"/>
              <a:t>. Because of the distance between the warehouses, sometimes a truck can drive 2-3 days without stopping at a warehouse. It is your responsibility to make sure the trucks show up on time. One key consideration is the maintenance of the trucks. At the main warehouses, there is a dedicated team for addressing any issues or maintenance with the truck. If a truck breaks down or needs unexpected maintenance when it is scheduled to be driven or is not at a main warehouse, </a:t>
            </a:r>
            <a:r>
              <a:rPr lang="en-US" b="1" dirty="0">
                <a:solidFill>
                  <a:schemeClr val="accent1">
                    <a:lumMod val="50000"/>
                  </a:schemeClr>
                </a:solidFill>
              </a:rPr>
              <a:t>significant delays and expenses follow</a:t>
            </a:r>
            <a:r>
              <a:rPr lang="en-US" dirty="0"/>
              <a:t>. You want to implement a system that uses </a:t>
            </a:r>
            <a:r>
              <a:rPr lang="en-US" b="1" dirty="0">
                <a:solidFill>
                  <a:schemeClr val="accent1">
                    <a:lumMod val="50000"/>
                  </a:schemeClr>
                </a:solidFill>
              </a:rPr>
              <a:t>IoT devices to monitor the health</a:t>
            </a:r>
            <a:r>
              <a:rPr lang="en-US" b="1" dirty="0"/>
              <a:t> </a:t>
            </a:r>
            <a:r>
              <a:rPr lang="en-US" dirty="0"/>
              <a:t>of your fleet. Because of the size of the fleet, you need a system that can </a:t>
            </a:r>
            <a:r>
              <a:rPr lang="en-US" b="1" dirty="0">
                <a:solidFill>
                  <a:schemeClr val="accent1">
                    <a:lumMod val="50000"/>
                  </a:schemeClr>
                </a:solidFill>
              </a:rPr>
              <a:t>ingest thousands of entries per second</a:t>
            </a:r>
            <a:r>
              <a:rPr lang="en-US" dirty="0"/>
              <a:t>, have </a:t>
            </a:r>
            <a:r>
              <a:rPr lang="en-US" b="1" dirty="0">
                <a:solidFill>
                  <a:schemeClr val="accent1">
                    <a:lumMod val="50000"/>
                  </a:schemeClr>
                </a:solidFill>
              </a:rPr>
              <a:t>unlimited storage</a:t>
            </a:r>
            <a:r>
              <a:rPr lang="en-US" dirty="0"/>
              <a:t>, and help you do </a:t>
            </a:r>
            <a:r>
              <a:rPr lang="en-US" b="1" dirty="0">
                <a:solidFill>
                  <a:schemeClr val="accent1">
                    <a:lumMod val="50000"/>
                  </a:schemeClr>
                </a:solidFill>
              </a:rPr>
              <a:t>preventative maintenance</a:t>
            </a:r>
            <a:r>
              <a:rPr lang="en-US" dirty="0"/>
              <a:t> to prevent delays and extra expenses.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11/3/2021 10:27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895428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 (D)</a:t>
            </a:r>
          </a:p>
          <a:p>
            <a:endParaRPr lang="en-US"/>
          </a:p>
          <a:p>
            <a:endParaRPr lang="en-US"/>
          </a:p>
          <a:p>
            <a:r>
              <a:rPr lang="en-US"/>
              <a:t>Explanation: That's correct! Azure Static Web Apps is a combination of a static web app and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 (D)</a:t>
            </a:r>
          </a:p>
          <a:p>
            <a:endParaRPr lang="en-US"/>
          </a:p>
          <a:p>
            <a:r>
              <a:rPr lang="en-US"/>
              <a:t>Explanation: That's correct! Azure Static Web Apps is a combination of a static web app and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6483967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lead and then ask Davide what the answer is ©</a:t>
            </a:r>
          </a:p>
          <a:p>
            <a:endParaRPr lang="en-US"/>
          </a:p>
          <a:p>
            <a:r>
              <a:rPr lang="en-US"/>
              <a:t>Explanation: Correct! Secrets are stored in the repository, but not in plain text in the workflow file.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7338988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the answer is ©</a:t>
            </a:r>
          </a:p>
          <a:p>
            <a:endParaRPr lang="en-US"/>
          </a:p>
          <a:p>
            <a:r>
              <a:rPr lang="en-US"/>
              <a:t>Explanation: Correct! Secrets are stored in the repository, but not in plain text in the workflow file.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40133427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show in portal but also flash up that you can do it with commands</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Anna to show in portal but also flash up that you can do it with commands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8235815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t>Anna to start to explain but then ask David how it works for Azure SQL for the front end?</a:t>
            </a:r>
          </a:p>
          <a:p>
            <a:pPr>
              <a:spcBef>
                <a:spcPct val="43750"/>
              </a:spcBef>
              <a:spcAft>
                <a:spcPct val="4375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NOTE THIS ANIMATES, two code blocks!</a:t>
            </a:r>
          </a:p>
          <a:p>
            <a:pPr>
              <a:spcBef>
                <a:spcPct val="43750"/>
              </a:spcBef>
              <a:spcAft>
                <a:spcPct val="43750"/>
              </a:spcAft>
            </a:pPr>
            <a:r>
              <a:rPr lang="en-US"/>
              <a:t>Davide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The front end, a static web page, has been created with a popular framework Vue.js. It's a simple application with goals to display a map, real-time bus data points, and geofence(s).</a:t>
            </a:r>
          </a:p>
          <a:p>
            <a:endParaRPr/>
          </a:p>
          <a:p>
            <a:pPr>
              <a:spcBef>
                <a:spcPct val="43750"/>
              </a:spcBef>
              <a:spcAft>
                <a:spcPct val="43750"/>
              </a:spcAft>
            </a:pPr>
            <a:r>
              <a:t>[!NOTE] The code created was inspired by </a:t>
            </a:r>
            <a:r>
              <a:rPr>
                <a:hlinkClick r:id="" action="ppaction://noaction"/>
              </a:rPr>
              <a:t>https://github.com/clydedacruz/openstreetmap-wkt-playground</a:t>
            </a:r>
          </a:p>
          <a:p>
            <a:endParaRPr>
              <a:hlinkClick r:id="" action="ppaction://noaction"/>
            </a:endParaRPr>
          </a:p>
          <a:p>
            <a:pPr>
              <a:spcBef>
                <a:spcPct val="43750"/>
              </a:spcBef>
              <a:spcAft>
                <a:spcPct val="43750"/>
              </a:spcAft>
            </a:pPr>
            <a:r>
              <a:t>In this application, an important part is getting the route ID and geofence ID parameters that will be passed through the URL via the rid and gid URL parameters.</a:t>
            </a:r>
          </a:p>
          <a:p>
            <a:endParaRPr/>
          </a:p>
          <a:p>
            <a:r>
              <a:t> const params = new </a:t>
            </a:r>
            <a:r>
              <a:rPr err="1"/>
              <a:t>URLSearchParams</a:t>
            </a:r>
            <a:r>
              <a:t>(</a:t>
            </a:r>
            <a:r>
              <a:rPr err="1"/>
              <a:t>location.search</a:t>
            </a:r>
            <a:r>
              <a:t>); const rid = </a:t>
            </a:r>
            <a:r>
              <a:rPr err="1"/>
              <a:t>params.get</a:t>
            </a:r>
            <a:r>
              <a:t>('rid'); const gid = </a:t>
            </a:r>
            <a:r>
              <a:rPr err="1"/>
              <a:t>params.get</a:t>
            </a:r>
            <a:r>
              <a:t>('gid'); const </a:t>
            </a:r>
            <a:r>
              <a:rPr err="1"/>
              <a:t>apiUrl</a:t>
            </a:r>
            <a:r>
              <a:t> = `/</a:t>
            </a:r>
            <a:r>
              <a:rPr err="1"/>
              <a:t>api</a:t>
            </a:r>
            <a:r>
              <a:t>/</a:t>
            </a:r>
            <a:r>
              <a:rPr err="1"/>
              <a:t>bus-data?rid</a:t>
            </a:r>
            <a:r>
              <a:t>=${rid}&amp;gid=${gid}`; </a:t>
            </a:r>
          </a:p>
          <a:p>
            <a:endParaRPr/>
          </a:p>
          <a:p>
            <a:pPr>
              <a:spcBef>
                <a:spcPct val="43750"/>
              </a:spcBef>
              <a:spcAft>
                <a:spcPct val="43750"/>
              </a:spcAft>
            </a:pPr>
            <a:r>
              <a:t>After that, it's easy to call the </a:t>
            </a:r>
            <a:r>
              <a:rPr err="1"/>
              <a:t>apiUrl</a:t>
            </a:r>
            <a:r>
              <a:t> that calls the Azure Function that fetches the corresponding bus and geofence data from Azure SQL Database to be displayed in real time.</a:t>
            </a:r>
          </a:p>
          <a:p>
            <a:endParaRPr/>
          </a:p>
          <a:p>
            <a:r>
              <a:t>$.</a:t>
            </a:r>
            <a:r>
              <a:rPr err="1"/>
              <a:t>getJSON</a:t>
            </a:r>
            <a:r>
              <a:t>(</a:t>
            </a:r>
            <a:r>
              <a:rPr err="1"/>
              <a:t>apiUrl</a:t>
            </a:r>
            <a:r>
              <a:t>, function (data) { </a:t>
            </a:r>
            <a:r>
              <a:rPr err="1"/>
              <a:t>plotWKT</a:t>
            </a:r>
            <a:r>
              <a:t>(data); }); } </a:t>
            </a:r>
          </a:p>
          <a:p>
            <a:endParaRPr/>
          </a:p>
          <a:p>
            <a:pPr>
              <a:spcBef>
                <a:spcPct val="43750"/>
              </a:spcBef>
              <a:spcAft>
                <a:spcPct val="43750"/>
              </a:spcAft>
            </a:pPr>
            <a:r>
              <a:t>Once the data is returned in Well-Known Text (WKT) format, the function </a:t>
            </a:r>
            <a:r>
              <a:rPr err="1"/>
              <a:t>plotWKT</a:t>
            </a:r>
            <a:r>
              <a:t> simply gathers </a:t>
            </a:r>
            <a:r>
              <a:rPr err="1"/>
              <a:t>data.geoFence</a:t>
            </a:r>
            <a:r>
              <a:t> and </a:t>
            </a:r>
            <a:r>
              <a:rPr err="1"/>
              <a:t>data.busData</a:t>
            </a:r>
            <a:r>
              <a:t> and plots them accordingly. Part of that function is shown below.</a:t>
            </a:r>
          </a:p>
          <a:p>
            <a:endParaRPr/>
          </a:p>
          <a:p>
            <a:r>
              <a:t>function </a:t>
            </a:r>
            <a:r>
              <a:rPr err="1"/>
              <a:t>plotWKT</a:t>
            </a:r>
            <a:r>
              <a:t>(data) { var f1, f2; if (</a:t>
            </a:r>
            <a:r>
              <a:rPr err="1"/>
              <a:t>data.busData</a:t>
            </a:r>
            <a:r>
              <a:t> == [] || </a:t>
            </a:r>
            <a:r>
              <a:rPr err="1"/>
              <a:t>data.geoFence</a:t>
            </a:r>
            <a:r>
              <a:t> == []) return; try { f1 = </a:t>
            </a:r>
            <a:r>
              <a:rPr err="1"/>
              <a:t>format.readFeature</a:t>
            </a:r>
            <a:r>
              <a:t>(</a:t>
            </a:r>
            <a:r>
              <a:rPr err="1"/>
              <a:t>data.geoFence</a:t>
            </a:r>
            <a:r>
              <a:t>); f2 = </a:t>
            </a:r>
            <a:r>
              <a:rPr err="1"/>
              <a:t>format.readFeature</a:t>
            </a:r>
            <a:r>
              <a:t>(</a:t>
            </a:r>
            <a:r>
              <a:rPr err="1"/>
              <a:t>data.busData</a:t>
            </a:r>
            <a:r>
              <a:t>); } catch (err) { } </a:t>
            </a:r>
            <a:r>
              <a:rPr err="1"/>
              <a:t>features.clear</a:t>
            </a:r>
            <a:r>
              <a:t>(); // </a:t>
            </a:r>
            <a:r>
              <a:rPr err="1"/>
              <a:t>geoFence</a:t>
            </a:r>
            <a:r>
              <a:t> if (f1) { f1.getGeometry().transform('EPSG:4326', 'EPSG:3857'); </a:t>
            </a:r>
            <a:r>
              <a:rPr err="1"/>
              <a:t>features.push</a:t>
            </a:r>
            <a:r>
              <a:t>(f1); } // </a:t>
            </a:r>
            <a:r>
              <a:rPr err="1"/>
              <a:t>busData</a:t>
            </a:r>
            <a:r>
              <a:t> if (f2) { f2.getGeometry().transform('EPSG:4326', 'EPSG:3857'); </a:t>
            </a:r>
            <a:r>
              <a:rPr err="1"/>
              <a:t>features.push</a:t>
            </a:r>
            <a:r>
              <a:t>(f2); } ...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5546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extLst>
      <p:ext uri="{BB962C8B-B14F-4D97-AF65-F5344CB8AC3E}">
        <p14:creationId xmlns:p14="http://schemas.microsoft.com/office/powerpoint/2010/main" val="39179545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a:t>
            </a:r>
          </a:p>
          <a:p>
            <a:pPr>
              <a:spcBef>
                <a:spcPct val="43750"/>
              </a:spcBef>
              <a:spcAft>
                <a:spcPct val="43750"/>
              </a:spcAft>
            </a:pPr>
            <a:r>
              <a:rPr lang="en-US"/>
              <a:t>At the end, to ask Davide: Davide, we built this sample using several different languages. Can you tell folks some of the things to consider when connecting to Azure SQL Database from applications?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17967745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rPr lang="en-US"/>
              <a:t>Davide to explain and share any tips and tricks about the libraries or connecting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Anna: Cool thanks Davide. Yeah and once you’re connected it’s really just a matter of calling the stored procedure that returns the data to surface in the app!</a:t>
            </a:r>
          </a:p>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t>Anna to lead and then ask Davide what he thinks the answer is</a:t>
            </a:r>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Anna to lead and then ask Davide what he thinks the answer is</a:t>
            </a:r>
          </a:p>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9433805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t>Davide to review the entire architecture’s solution</a:t>
            </a:r>
          </a:p>
          <a:p>
            <a:pPr>
              <a:spcBef>
                <a:spcPct val="43750"/>
              </a:spcBef>
              <a:spcAft>
                <a:spcPct val="43750"/>
              </a:spcAft>
            </a:pPr>
            <a:endParaRPr lang="en-US"/>
          </a:p>
          <a:p>
            <a:pPr>
              <a:spcBef>
                <a:spcPct val="43750"/>
              </a:spcBef>
              <a:spcAft>
                <a:spcPct val="43750"/>
              </a:spcAft>
            </a:pPr>
            <a:r>
              <a:t>Let's review a possible architecture that would support the challenges and goals discussed.</a:t>
            </a:r>
          </a:p>
          <a:p>
            <a:endParaRPr/>
          </a:p>
          <a:p>
            <a:pPr>
              <a:spcBef>
                <a:spcPct val="43750"/>
              </a:spcBef>
              <a:spcAft>
                <a:spcPct val="43750"/>
              </a:spcAft>
            </a:pPr>
            <a:r>
              <a:t>The architecture uses several different services to minimize the amount of code you need to write, and to take advantage of the scalability and infrastructure benefits provided by 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321457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Anna to revisit application (configure azure sql connection strings) and show final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review </a:t>
            </a:r>
            <a:r>
              <a:rPr lang="en-US" dirty="0" err="1"/>
              <a:t>github</a:t>
            </a:r>
            <a:r>
              <a:rPr lang="en-US" dirty="0"/>
              <a:t> actions</a:t>
            </a:r>
          </a:p>
          <a:p>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6.jp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27.jpg"/><Relationship Id="rId4" Type="http://schemas.openxmlformats.org/officeDocument/2006/relationships/image" Target="../media/image26.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32.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Master" Target="../slideMasters/slideMaster2.xml"/><Relationship Id="rId5" Type="http://schemas.openxmlformats.org/officeDocument/2006/relationships/image" Target="../media/image36.jpg"/><Relationship Id="rId4" Type="http://schemas.openxmlformats.org/officeDocument/2006/relationships/image" Target="../media/image35.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Master" Target="../slideMasters/slideMaster2.xml"/><Relationship Id="rId6" Type="http://schemas.openxmlformats.org/officeDocument/2006/relationships/image" Target="../media/image37.jpg"/><Relationship Id="rId5" Type="http://schemas.openxmlformats.org/officeDocument/2006/relationships/image" Target="../media/image27.jpg"/><Relationship Id="rId4" Type="http://schemas.openxmlformats.org/officeDocument/2006/relationships/image" Target="../media/image26.jp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27.jpg"/><Relationship Id="rId4" Type="http://schemas.openxmlformats.org/officeDocument/2006/relationships/image" Target="../media/image26.jp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Master" Target="../slideMasters/slideMaster2.xml"/><Relationship Id="rId6" Type="http://schemas.openxmlformats.org/officeDocument/2006/relationships/image" Target="../media/image37.jpg"/><Relationship Id="rId5" Type="http://schemas.openxmlformats.org/officeDocument/2006/relationships/image" Target="../media/image27.jpg"/><Relationship Id="rId4" Type="http://schemas.openxmlformats.org/officeDocument/2006/relationships/image" Target="../media/image26.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E38029-6142-4C80-B2B5-058C9982D50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FB38BA94-5BA3-46B1-AC18-67BD89BD0FE7}"/>
              </a:ext>
            </a:extLst>
          </p:cNvPr>
          <p:cNvPicPr>
            <a:picLocks noChangeAspect="1"/>
          </p:cNvPicPr>
          <p:nvPr userDrawn="1"/>
        </p:nvPicPr>
        <p:blipFill>
          <a:blip r:embed="rId3"/>
          <a:stretch>
            <a:fillRect/>
          </a:stretch>
        </p:blipFill>
        <p:spPr bwMode="white">
          <a:xfrm>
            <a:off x="0" y="2235574"/>
            <a:ext cx="4208095" cy="2386850"/>
          </a:xfrm>
          <a:prstGeom prst="rect">
            <a:avLst/>
          </a:prstGeom>
        </p:spPr>
      </p:pic>
      <p:pic>
        <p:nvPicPr>
          <p:cNvPr id="10" name="MS logo white - EMF" descr="Microsoft logo white text version">
            <a:extLst>
              <a:ext uri="{FF2B5EF4-FFF2-40B4-BE49-F238E27FC236}">
                <a16:creationId xmlns:a16="http://schemas.microsoft.com/office/drawing/2014/main" id="{991A20ED-52BB-4EF4-A635-5DF0740BBAB9}"/>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23955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5560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4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0268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28852848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182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824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3906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461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3177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3358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07223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5318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0834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5730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1884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244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6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9774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76451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0624596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13901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343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3997177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737696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11/4/2021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6065080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392477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6999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1700633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0960" y="2549513"/>
            <a:ext cx="6381795" cy="1143008"/>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12" name="Title 1"/>
          <p:cNvSpPr>
            <a:spLocks noGrp="1"/>
          </p:cNvSpPr>
          <p:nvPr>
            <p:ph type="ctrTitle"/>
          </p:nvPr>
        </p:nvSpPr>
        <p:spPr>
          <a:xfrm>
            <a:off x="380960" y="548681"/>
            <a:ext cx="6381795" cy="1928825"/>
          </a:xfrm>
        </p:spPr>
        <p:txBody>
          <a:bodyPr anchor="b"/>
          <a:lstStyle/>
          <a:p>
            <a:r>
              <a:rPr lang="en-US"/>
              <a:t>Click to edit Master title style</a:t>
            </a:r>
            <a:endParaRPr lang="en-IN"/>
          </a:p>
        </p:txBody>
      </p:sp>
      <p:pic>
        <p:nvPicPr>
          <p:cNvPr id="5" name="Picture 4">
            <a:extLst>
              <a:ext uri="{FF2B5EF4-FFF2-40B4-BE49-F238E27FC236}">
                <a16:creationId xmlns:a16="http://schemas.microsoft.com/office/drawing/2014/main" id="{559EA2E3-29B1-423B-AFD0-F6A8D55420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9552" y="5365978"/>
            <a:ext cx="3026306" cy="1327669"/>
          </a:xfrm>
          <a:prstGeom prst="rect">
            <a:avLst/>
          </a:prstGeom>
        </p:spPr>
      </p:pic>
      <p:sp>
        <p:nvSpPr>
          <p:cNvPr id="18" name="Rectangle 17">
            <a:extLst>
              <a:ext uri="{FF2B5EF4-FFF2-40B4-BE49-F238E27FC236}">
                <a16:creationId xmlns:a16="http://schemas.microsoft.com/office/drawing/2014/main" id="{20838EC5-30F9-4D40-B0E8-A96ED663E918}"/>
              </a:ext>
            </a:extLst>
          </p:cNvPr>
          <p:cNvSpPr/>
          <p:nvPr userDrawn="1"/>
        </p:nvSpPr>
        <p:spPr>
          <a:xfrm>
            <a:off x="10923678" y="3692522"/>
            <a:ext cx="1268322" cy="2904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Rectangle 1">
            <a:extLst>
              <a:ext uri="{FF2B5EF4-FFF2-40B4-BE49-F238E27FC236}">
                <a16:creationId xmlns:a16="http://schemas.microsoft.com/office/drawing/2014/main" id="{0132BE52-2604-45C0-85DD-55DC527E75CE}"/>
              </a:ext>
            </a:extLst>
          </p:cNvPr>
          <p:cNvSpPr/>
          <p:nvPr userDrawn="1"/>
        </p:nvSpPr>
        <p:spPr>
          <a:xfrm>
            <a:off x="11811040" y="6475270"/>
            <a:ext cx="380960" cy="382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5CDD7BAD-8E3F-4872-926E-72CC10D019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48878" y="116632"/>
            <a:ext cx="6664066" cy="6858000"/>
          </a:xfrm>
          <a:prstGeom prst="rect">
            <a:avLst/>
          </a:prstGeom>
        </p:spPr>
      </p:pic>
    </p:spTree>
    <p:extLst>
      <p:ext uri="{BB962C8B-B14F-4D97-AF65-F5344CB8AC3E}">
        <p14:creationId xmlns:p14="http://schemas.microsoft.com/office/powerpoint/2010/main" val="4070238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a:xfrm>
            <a:off x="609601" y="1772816"/>
            <a:ext cx="10972800" cy="435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7378199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oding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57225" y="1700809"/>
            <a:ext cx="10915688" cy="4525963"/>
          </a:xfrm>
        </p:spPr>
        <p:txBody>
          <a:bodyPr>
            <a:normAutofit/>
          </a:bodyPr>
          <a:lstStyle>
            <a:lvl1pPr>
              <a:defRPr sz="2400">
                <a:solidFill>
                  <a:schemeClr val="tx1">
                    <a:lumMod val="50000"/>
                    <a:lumOff val="50000"/>
                  </a:schemeClr>
                </a:solidFill>
                <a:latin typeface="Consolas" pitchFamily="49" charset="0"/>
                <a:cs typeface="Consolas" pitchFamily="49" charset="0"/>
              </a:defRPr>
            </a:lvl1pPr>
            <a:lvl2pPr>
              <a:defRPr sz="2000">
                <a:solidFill>
                  <a:schemeClr val="tx1">
                    <a:lumMod val="50000"/>
                    <a:lumOff val="50000"/>
                  </a:schemeClr>
                </a:solidFill>
                <a:latin typeface="Consolas" pitchFamily="49" charset="0"/>
                <a:cs typeface="Consolas" pitchFamily="49" charset="0"/>
              </a:defRPr>
            </a:lvl2pPr>
            <a:lvl3pPr>
              <a:defRPr sz="1800">
                <a:solidFill>
                  <a:schemeClr val="tx1">
                    <a:lumMod val="50000"/>
                    <a:lumOff val="50000"/>
                  </a:schemeClr>
                </a:solidFill>
                <a:latin typeface="Consolas" pitchFamily="49" charset="0"/>
                <a:cs typeface="Consolas" pitchFamily="49" charset="0"/>
              </a:defRPr>
            </a:lvl3pPr>
            <a:lvl4pPr>
              <a:defRPr sz="1600">
                <a:solidFill>
                  <a:schemeClr val="tx1">
                    <a:lumMod val="50000"/>
                    <a:lumOff val="50000"/>
                  </a:schemeClr>
                </a:solidFill>
                <a:latin typeface="Consolas" pitchFamily="49" charset="0"/>
                <a:cs typeface="Consolas" pitchFamily="49" charset="0"/>
              </a:defRPr>
            </a:lvl4pPr>
            <a:lvl5pPr>
              <a:defRPr sz="1600">
                <a:solidFill>
                  <a:schemeClr val="tx1">
                    <a:lumMod val="50000"/>
                    <a:lumOff val="50000"/>
                  </a:schemeClr>
                </a:solidFill>
                <a:latin typeface="Consolas" pitchFamily="49" charset="0"/>
                <a:cs typeface="Consolas" pitchFamily="49"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5" name="Picture 4">
            <a:extLst>
              <a:ext uri="{FF2B5EF4-FFF2-40B4-BE49-F238E27FC236}">
                <a16:creationId xmlns:a16="http://schemas.microsoft.com/office/drawing/2014/main" id="{C8112F28-A8D4-4AB7-85D6-A966ABC3D8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22930297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6"/>
            <a:ext cx="10363200" cy="1362075"/>
          </a:xfrm>
        </p:spPr>
        <p:txBody>
          <a:bodyPr anchor="b"/>
          <a:lstStyle>
            <a:lvl1pPr algn="l">
              <a:defRPr sz="4000" b="1" cap="all">
                <a:solidFill>
                  <a:schemeClr val="bg1"/>
                </a:solidFill>
              </a:defRPr>
            </a:lvl1pPr>
          </a:lstStyle>
          <a:p>
            <a:r>
              <a:rPr lang="en-US"/>
              <a:t>Click to edit Master title style</a:t>
            </a:r>
            <a:endParaRPr lang="en-IN"/>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51BD2750-346A-4074-BE94-4126F1DDC0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38165001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6"/>
            <a:ext cx="10363200" cy="1362075"/>
          </a:xfrm>
        </p:spPr>
        <p:txBody>
          <a:bodyPr anchor="b"/>
          <a:lstStyle>
            <a:lvl1pPr algn="l">
              <a:defRPr sz="4000" b="1" cap="all">
                <a:solidFill>
                  <a:schemeClr val="bg1"/>
                </a:solidFill>
              </a:defRPr>
            </a:lvl1pPr>
          </a:lstStyle>
          <a:p>
            <a:r>
              <a:rPr lang="en-US"/>
              <a:t>Click to edit Master title style</a:t>
            </a:r>
            <a:endParaRPr lang="en-IN"/>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F66AEE9B-DB2D-4E3A-B965-0A66821A52EF}"/>
              </a:ext>
            </a:extLst>
          </p:cNvPr>
          <p:cNvSpPr/>
          <p:nvPr userDrawn="1"/>
        </p:nvSpPr>
        <p:spPr>
          <a:xfrm>
            <a:off x="6816548" y="6453336"/>
            <a:ext cx="4971789" cy="2880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a:extLst>
              <a:ext uri="{FF2B5EF4-FFF2-40B4-BE49-F238E27FC236}">
                <a16:creationId xmlns:a16="http://schemas.microsoft.com/office/drawing/2014/main" id="{01B5D2A9-43C6-4455-950B-70EF3502A24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22399393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1142986"/>
            <a:ext cx="10363200" cy="1362075"/>
          </a:xfrm>
        </p:spPr>
        <p:txBody>
          <a:bodyPr anchor="b"/>
          <a:lstStyle>
            <a:lvl1pPr algn="l">
              <a:defRPr sz="4000" b="1" cap="all">
                <a:solidFill>
                  <a:schemeClr val="bg1"/>
                </a:solidFill>
              </a:defRPr>
            </a:lvl1pPr>
          </a:lstStyle>
          <a:p>
            <a:r>
              <a:rPr lang="en-US"/>
              <a:t>Click to edit Master title style</a:t>
            </a:r>
            <a:endParaRPr lang="en-IN"/>
          </a:p>
        </p:txBody>
      </p:sp>
      <p:sp>
        <p:nvSpPr>
          <p:cNvPr id="3" name="Text Placeholder 2"/>
          <p:cNvSpPr>
            <a:spLocks noGrp="1"/>
          </p:cNvSpPr>
          <p:nvPr>
            <p:ph type="body" idx="1"/>
          </p:nvPr>
        </p:nvSpPr>
        <p:spPr>
          <a:xfrm>
            <a:off x="963084" y="2500308"/>
            <a:ext cx="10363200" cy="1500187"/>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Rectangle 3">
            <a:extLst>
              <a:ext uri="{FF2B5EF4-FFF2-40B4-BE49-F238E27FC236}">
                <a16:creationId xmlns:a16="http://schemas.microsoft.com/office/drawing/2014/main" id="{805349D1-E0AC-4884-A962-48789DE0899E}"/>
              </a:ext>
            </a:extLst>
          </p:cNvPr>
          <p:cNvSpPr/>
          <p:nvPr userDrawn="1"/>
        </p:nvSpPr>
        <p:spPr>
          <a:xfrm>
            <a:off x="6816548" y="6453336"/>
            <a:ext cx="4899734" cy="28803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TextBox 4">
            <a:extLst>
              <a:ext uri="{FF2B5EF4-FFF2-40B4-BE49-F238E27FC236}">
                <a16:creationId xmlns:a16="http://schemas.microsoft.com/office/drawing/2014/main" id="{7DDAC72D-C430-4B03-877A-7835B70CD17B}"/>
              </a:ext>
            </a:extLst>
          </p:cNvPr>
          <p:cNvSpPr txBox="1"/>
          <p:nvPr userDrawn="1"/>
        </p:nvSpPr>
        <p:spPr>
          <a:xfrm>
            <a:off x="6960658" y="6551766"/>
            <a:ext cx="5043844"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bg1"/>
                </a:solidFill>
              </a:rPr>
              <a:t>Data Platform Virtual Summit 2020 is a</a:t>
            </a:r>
            <a:r>
              <a:rPr lang="en-US" sz="1100" baseline="0">
                <a:solidFill>
                  <a:schemeClr val="bg1"/>
                </a:solidFill>
              </a:rPr>
              <a:t> community initiative by DataPlatformGeeks </a:t>
            </a:r>
            <a:endParaRPr lang="en-US" sz="1100">
              <a:solidFill>
                <a:schemeClr val="bg1"/>
              </a:solidFill>
            </a:endParaRPr>
          </a:p>
        </p:txBody>
      </p:sp>
      <p:pic>
        <p:nvPicPr>
          <p:cNvPr id="7" name="Picture 6">
            <a:extLst>
              <a:ext uri="{FF2B5EF4-FFF2-40B4-BE49-F238E27FC236}">
                <a16:creationId xmlns:a16="http://schemas.microsoft.com/office/drawing/2014/main" id="{FDA9C335-94D2-4355-9AB3-636FF40C07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37064824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443" y="116633"/>
            <a:ext cx="2085795" cy="2084437"/>
          </a:xfrm>
          <a:prstGeom prst="rect">
            <a:avLst/>
          </a:prstGeom>
        </p:spPr>
      </p:pic>
      <p:sp>
        <p:nvSpPr>
          <p:cNvPr id="8" name="TextBox 7"/>
          <p:cNvSpPr txBox="1"/>
          <p:nvPr userDrawn="1"/>
        </p:nvSpPr>
        <p:spPr>
          <a:xfrm>
            <a:off x="423587" y="2135734"/>
            <a:ext cx="1581912" cy="707886"/>
          </a:xfrm>
          <a:prstGeom prst="rect">
            <a:avLst/>
          </a:prstGeom>
          <a:noFill/>
        </p:spPr>
        <p:txBody>
          <a:bodyPr wrap="none" rtlCol="0">
            <a:spAutoFit/>
          </a:bodyPr>
          <a:lstStyle/>
          <a:p>
            <a:r>
              <a:rPr lang="en-US" sz="4000" b="1">
                <a:latin typeface="Segoe UI" pitchFamily="34" charset="0"/>
                <a:ea typeface="Segoe UI" pitchFamily="34" charset="0"/>
                <a:cs typeface="Segoe UI" pitchFamily="34" charset="0"/>
              </a:rPr>
              <a:t>Video</a:t>
            </a:r>
            <a:endParaRPr lang="en-IN" sz="4000" b="1">
              <a:latin typeface="Segoe UI" pitchFamily="34" charset="0"/>
              <a:ea typeface="Segoe UI" pitchFamily="34" charset="0"/>
              <a:cs typeface="Segoe UI" pitchFamily="34" charset="0"/>
            </a:endParaRPr>
          </a:p>
        </p:txBody>
      </p:sp>
      <p:sp>
        <p:nvSpPr>
          <p:cNvPr id="10" name="Rounded Rectangle 4">
            <a:extLst>
              <a:ext uri="{FF2B5EF4-FFF2-40B4-BE49-F238E27FC236}">
                <a16:creationId xmlns:a16="http://schemas.microsoft.com/office/drawing/2014/main" id="{B97CC515-ADEA-4A84-B896-188A8A8FDAD5}"/>
              </a:ext>
            </a:extLst>
          </p:cNvPr>
          <p:cNvSpPr/>
          <p:nvPr userDrawn="1"/>
        </p:nvSpPr>
        <p:spPr>
          <a:xfrm>
            <a:off x="2637364" y="1107265"/>
            <a:ext cx="7239051"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1" name="Title 1">
            <a:extLst>
              <a:ext uri="{FF2B5EF4-FFF2-40B4-BE49-F238E27FC236}">
                <a16:creationId xmlns:a16="http://schemas.microsoft.com/office/drawing/2014/main" id="{EC05A9A5-4A24-4F01-9CC7-65EC9F9E059B}"/>
              </a:ext>
            </a:extLst>
          </p:cNvPr>
          <p:cNvSpPr>
            <a:spLocks noGrp="1"/>
          </p:cNvSpPr>
          <p:nvPr>
            <p:ph type="title" hasCustomPrompt="1"/>
          </p:nvPr>
        </p:nvSpPr>
        <p:spPr>
          <a:xfrm>
            <a:off x="2827866" y="1250143"/>
            <a:ext cx="6858048" cy="1362075"/>
          </a:xfrm>
        </p:spPr>
        <p:txBody>
          <a:bodyPr anchor="b"/>
          <a:lstStyle>
            <a:lvl1pPr algn="l">
              <a:defRPr sz="4000" b="1" cap="none">
                <a:solidFill>
                  <a:schemeClr val="accent1"/>
                </a:solidFill>
              </a:defRPr>
            </a:lvl1pPr>
          </a:lstStyle>
          <a:p>
            <a:r>
              <a:rPr lang="en-US"/>
              <a:t>Click to edit master title style</a:t>
            </a:r>
            <a:endParaRPr lang="en-IN"/>
          </a:p>
        </p:txBody>
      </p:sp>
      <p:sp>
        <p:nvSpPr>
          <p:cNvPr id="12" name="Text Placeholder 2">
            <a:extLst>
              <a:ext uri="{FF2B5EF4-FFF2-40B4-BE49-F238E27FC236}">
                <a16:creationId xmlns:a16="http://schemas.microsoft.com/office/drawing/2014/main" id="{7C38D958-4543-4ECC-A522-04AD63CFA739}"/>
              </a:ext>
            </a:extLst>
          </p:cNvPr>
          <p:cNvSpPr>
            <a:spLocks noGrp="1"/>
          </p:cNvSpPr>
          <p:nvPr>
            <p:ph type="body" idx="1"/>
          </p:nvPr>
        </p:nvSpPr>
        <p:spPr>
          <a:xfrm>
            <a:off x="2827866" y="2750341"/>
            <a:ext cx="6858048"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2" name="Picture 1">
            <a:extLst>
              <a:ext uri="{FF2B5EF4-FFF2-40B4-BE49-F238E27FC236}">
                <a16:creationId xmlns:a16="http://schemas.microsoft.com/office/drawing/2014/main" id="{159AACA0-3668-467A-9A74-9363A289CF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21926247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Section Header">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1546" y="-1179512"/>
            <a:ext cx="4574767" cy="4647117"/>
          </a:xfrm>
          <a:prstGeom prst="rect">
            <a:avLst/>
          </a:prstGeom>
        </p:spPr>
      </p:pic>
      <p:sp>
        <p:nvSpPr>
          <p:cNvPr id="8" name="TextBox 7"/>
          <p:cNvSpPr txBox="1"/>
          <p:nvPr userDrawn="1"/>
        </p:nvSpPr>
        <p:spPr>
          <a:xfrm>
            <a:off x="331607" y="2109774"/>
            <a:ext cx="1625221" cy="707886"/>
          </a:xfrm>
          <a:prstGeom prst="rect">
            <a:avLst/>
          </a:prstGeom>
          <a:noFill/>
        </p:spPr>
        <p:txBody>
          <a:bodyPr wrap="none" rtlCol="0">
            <a:spAutoFit/>
          </a:bodyPr>
          <a:lstStyle/>
          <a:p>
            <a:r>
              <a:rPr lang="en-US" sz="4000" b="1">
                <a:latin typeface="Segoe UI" pitchFamily="34" charset="0"/>
                <a:ea typeface="Segoe UI" pitchFamily="34" charset="0"/>
                <a:cs typeface="Segoe UI" pitchFamily="34" charset="0"/>
              </a:rPr>
              <a:t>Demo</a:t>
            </a:r>
            <a:endParaRPr lang="en-IN" sz="4000" b="1">
              <a:latin typeface="Segoe UI" pitchFamily="34" charset="0"/>
              <a:ea typeface="Segoe UI" pitchFamily="34" charset="0"/>
              <a:cs typeface="Segoe UI" pitchFamily="34" charset="0"/>
            </a:endParaRPr>
          </a:p>
        </p:txBody>
      </p:sp>
      <p:sp>
        <p:nvSpPr>
          <p:cNvPr id="10" name="Rounded Rectangle 4">
            <a:extLst>
              <a:ext uri="{FF2B5EF4-FFF2-40B4-BE49-F238E27FC236}">
                <a16:creationId xmlns:a16="http://schemas.microsoft.com/office/drawing/2014/main" id="{BCAB9E4F-14D2-4DFB-9C40-ADE58A343016}"/>
              </a:ext>
            </a:extLst>
          </p:cNvPr>
          <p:cNvSpPr/>
          <p:nvPr userDrawn="1"/>
        </p:nvSpPr>
        <p:spPr>
          <a:xfrm>
            <a:off x="2637364" y="1107265"/>
            <a:ext cx="7239051" cy="4643470"/>
          </a:xfrm>
          <a:prstGeom prst="roundRect">
            <a:avLst>
              <a:gd name="adj" fmla="val 767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1" name="Title 1">
            <a:extLst>
              <a:ext uri="{FF2B5EF4-FFF2-40B4-BE49-F238E27FC236}">
                <a16:creationId xmlns:a16="http://schemas.microsoft.com/office/drawing/2014/main" id="{FBE5EDFD-3613-487A-A5B8-6A5544058073}"/>
              </a:ext>
            </a:extLst>
          </p:cNvPr>
          <p:cNvSpPr>
            <a:spLocks noGrp="1"/>
          </p:cNvSpPr>
          <p:nvPr>
            <p:ph type="title" hasCustomPrompt="1"/>
          </p:nvPr>
        </p:nvSpPr>
        <p:spPr>
          <a:xfrm>
            <a:off x="2827866" y="1250143"/>
            <a:ext cx="6858048" cy="1362075"/>
          </a:xfrm>
        </p:spPr>
        <p:txBody>
          <a:bodyPr anchor="b"/>
          <a:lstStyle>
            <a:lvl1pPr algn="l">
              <a:defRPr sz="4000" b="1" cap="none">
                <a:solidFill>
                  <a:schemeClr val="accent1"/>
                </a:solidFill>
              </a:defRPr>
            </a:lvl1pPr>
          </a:lstStyle>
          <a:p>
            <a:r>
              <a:rPr lang="en-US"/>
              <a:t>Click to edit master title style</a:t>
            </a:r>
            <a:endParaRPr lang="en-IN"/>
          </a:p>
        </p:txBody>
      </p:sp>
      <p:sp>
        <p:nvSpPr>
          <p:cNvPr id="12" name="Text Placeholder 2">
            <a:extLst>
              <a:ext uri="{FF2B5EF4-FFF2-40B4-BE49-F238E27FC236}">
                <a16:creationId xmlns:a16="http://schemas.microsoft.com/office/drawing/2014/main" id="{93375603-BB05-4AB9-9275-5B4582D16518}"/>
              </a:ext>
            </a:extLst>
          </p:cNvPr>
          <p:cNvSpPr>
            <a:spLocks noGrp="1"/>
          </p:cNvSpPr>
          <p:nvPr>
            <p:ph type="body" idx="1"/>
          </p:nvPr>
        </p:nvSpPr>
        <p:spPr>
          <a:xfrm>
            <a:off x="2827866" y="2750341"/>
            <a:ext cx="6858048" cy="1500187"/>
          </a:xfrm>
        </p:spPr>
        <p:txBody>
          <a:bodyPr anchor="t"/>
          <a:lstStyle>
            <a:lvl1pPr marL="0" indent="0">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2" name="Picture 1">
            <a:extLst>
              <a:ext uri="{FF2B5EF4-FFF2-40B4-BE49-F238E27FC236}">
                <a16:creationId xmlns:a16="http://schemas.microsoft.com/office/drawing/2014/main" id="{4904658C-A282-4FE5-92E2-9E44AB4A8E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2145582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61234" y="274638"/>
            <a:ext cx="11010939" cy="1143000"/>
          </a:xfrm>
        </p:spPr>
        <p:txBody>
          <a:bodyPr/>
          <a:lstStyle/>
          <a:p>
            <a:r>
              <a:rPr lang="en-US"/>
              <a:t>Click to edit Master title style</a:t>
            </a:r>
            <a:endParaRPr lang="en-IN"/>
          </a:p>
        </p:txBody>
      </p:sp>
      <p:sp>
        <p:nvSpPr>
          <p:cNvPr id="3" name="Content Placeholder 2"/>
          <p:cNvSpPr>
            <a:spLocks noGrp="1"/>
          </p:cNvSpPr>
          <p:nvPr>
            <p:ph sz="half" idx="1"/>
          </p:nvPr>
        </p:nvSpPr>
        <p:spPr>
          <a:xfrm>
            <a:off x="561233"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49234"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6" name="Picture 5">
            <a:extLst>
              <a:ext uri="{FF2B5EF4-FFF2-40B4-BE49-F238E27FC236}">
                <a16:creationId xmlns:a16="http://schemas.microsoft.com/office/drawing/2014/main" id="{498AD0C8-EF30-4727-B0E0-A9C2FB998E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328334452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929C1B-AC5B-4ED8-AC2A-9E7A6CCD7434}"/>
              </a:ext>
            </a:extLst>
          </p:cNvPr>
          <p:cNvSpPr/>
          <p:nvPr userDrawn="1"/>
        </p:nvSpPr>
        <p:spPr>
          <a:xfrm>
            <a:off x="6816548" y="6597352"/>
            <a:ext cx="4827679" cy="260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a:extLst>
              <a:ext uri="{FF2B5EF4-FFF2-40B4-BE49-F238E27FC236}">
                <a16:creationId xmlns:a16="http://schemas.microsoft.com/office/drawing/2014/main" id="{55509B1C-F930-4723-87D5-E619DDB64D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5733" y="5013176"/>
            <a:ext cx="2632316" cy="2708920"/>
          </a:xfrm>
          <a:prstGeom prst="rect">
            <a:avLst/>
          </a:prstGeom>
        </p:spPr>
      </p:pic>
    </p:spTree>
    <p:extLst>
      <p:ext uri="{BB962C8B-B14F-4D97-AF65-F5344CB8AC3E}">
        <p14:creationId xmlns:p14="http://schemas.microsoft.com/office/powerpoint/2010/main" val="55668157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416993" y="583917"/>
            <a:ext cx="11241606" cy="818705"/>
          </a:xfrm>
          <a:prstGeom prst="rect">
            <a:avLst/>
          </a:prstGeom>
        </p:spPr>
        <p:txBody>
          <a:bodyPr/>
          <a:lstStyle>
            <a:lvl1pPr>
              <a:defRPr sz="4797" b="1" i="0">
                <a:latin typeface="Segoe UI Semibold" panose="020B0502040204020203" pitchFamily="34" charset="0"/>
                <a:cs typeface="Segoe UI Semibold" panose="020B0502040204020203" pitchFamily="34" charset="0"/>
              </a:defRPr>
            </a:lvl1pPr>
          </a:lstStyle>
          <a:p>
            <a:r>
              <a:rPr lang="en-US"/>
              <a:t>Slide Title Here</a:t>
            </a:r>
          </a:p>
        </p:txBody>
      </p:sp>
    </p:spTree>
    <p:extLst>
      <p:ext uri="{BB962C8B-B14F-4D97-AF65-F5344CB8AC3E}">
        <p14:creationId xmlns:p14="http://schemas.microsoft.com/office/powerpoint/2010/main" val="2193025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9"/>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FFFFFF"/>
                </a:solidFill>
              </a:defRPr>
            </a:lvl1pPr>
          </a:lstStyle>
          <a:p>
            <a:pPr marL="228369" lvl="0" indent="-22836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64506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33800" cy="153760"/>
          </a:xfrm>
          <a:prstGeom prst="rect">
            <a:avLst/>
          </a:prstGeom>
          <a:noFill/>
        </p:spPr>
        <p:txBody>
          <a:bodyPr wrap="none" lIns="0" tIns="0" rIns="0" bIns="0" rtlCol="0">
            <a:spAutoFit/>
          </a:bodyPr>
          <a:lstStyle/>
          <a:p>
            <a:pPr algn="l"/>
            <a:r>
              <a:rPr lang="en-US" sz="999">
                <a:solidFill>
                  <a:srgbClr val="A3A3A3"/>
                </a:solidFill>
              </a:rPr>
              <a:t>ELT layout</a:t>
            </a:r>
          </a:p>
        </p:txBody>
      </p:sp>
    </p:spTree>
    <p:extLst>
      <p:ext uri="{BB962C8B-B14F-4D97-AF65-F5344CB8AC3E}">
        <p14:creationId xmlns:p14="http://schemas.microsoft.com/office/powerpoint/2010/main" val="139933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2099036"/>
          </a:xfrm>
        </p:spPr>
        <p:txBody>
          <a:bodyPr wrap="square">
            <a:spAutoFit/>
          </a:bodyPr>
          <a:lstStyle>
            <a:lvl1pPr marL="0" indent="0">
              <a:buNone/>
              <a:defRPr>
                <a:latin typeface="+mj-lt"/>
              </a:defRPr>
            </a:lvl1pPr>
            <a:lvl2pPr marL="228396" indent="0">
              <a:buNone/>
              <a:defRPr/>
            </a:lvl2pPr>
            <a:lvl3pPr marL="456792" indent="0">
              <a:buNone/>
              <a:defRPr/>
            </a:lvl3pPr>
            <a:lvl4pPr marL="685188" indent="0">
              <a:buNone/>
              <a:defRPr/>
            </a:lvl4pPr>
            <a:lvl5pPr marL="91358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19807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_2">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_layout_fullsc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s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_layou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layout">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_layout_righ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ercise_layou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ayou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C8291D0B-7123-42F8-9A4D-814F382ABA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_layout">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layout_22">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4423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_section_layout">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diagon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22415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10" name="Freeform: Shape 9">
            <a:extLst>
              <a:ext uri="{FF2B5EF4-FFF2-40B4-BE49-F238E27FC236}">
                <a16:creationId xmlns:a16="http://schemas.microsoft.com/office/drawing/2014/main" id="{E6DD577C-C13B-4699-AEF8-7A86F0FC6BC3}"/>
              </a:ext>
            </a:extLst>
          </p:cNvPr>
          <p:cNvSpPr/>
          <p:nvPr userDrawn="1"/>
        </p:nvSpPr>
        <p:spPr bwMode="auto">
          <a:xfrm>
            <a:off x="3809367" y="0"/>
            <a:ext cx="8382633" cy="6858000"/>
          </a:xfrm>
          <a:custGeom>
            <a:avLst/>
            <a:gdLst>
              <a:gd name="connsiteX0" fmla="*/ 1544125 w 8382633"/>
              <a:gd name="connsiteY0" fmla="*/ 0 h 6858000"/>
              <a:gd name="connsiteX1" fmla="*/ 3077650 w 8382633"/>
              <a:gd name="connsiteY1" fmla="*/ 0 h 6858000"/>
              <a:gd name="connsiteX2" fmla="*/ 6849108 w 8382633"/>
              <a:gd name="connsiteY2" fmla="*/ 0 h 6858000"/>
              <a:gd name="connsiteX3" fmla="*/ 8382633 w 8382633"/>
              <a:gd name="connsiteY3" fmla="*/ 0 h 6858000"/>
              <a:gd name="connsiteX4" fmla="*/ 8382633 w 8382633"/>
              <a:gd name="connsiteY4" fmla="*/ 6858000 h 6858000"/>
              <a:gd name="connsiteX5" fmla="*/ 6849108 w 8382633"/>
              <a:gd name="connsiteY5" fmla="*/ 6858000 h 6858000"/>
              <a:gd name="connsiteX6" fmla="*/ 1533525 w 8382633"/>
              <a:gd name="connsiteY6" fmla="*/ 6858000 h 6858000"/>
              <a:gd name="connsiteX7" fmla="*/ 0 w 838263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2633" h="6858000">
                <a:moveTo>
                  <a:pt x="1544125" y="0"/>
                </a:moveTo>
                <a:lnTo>
                  <a:pt x="3077650" y="0"/>
                </a:lnTo>
                <a:lnTo>
                  <a:pt x="6849108" y="0"/>
                </a:lnTo>
                <a:lnTo>
                  <a:pt x="8382633" y="0"/>
                </a:lnTo>
                <a:lnTo>
                  <a:pt x="8382633" y="6858000"/>
                </a:lnTo>
                <a:lnTo>
                  <a:pt x="6849108" y="6858000"/>
                </a:lnTo>
                <a:lnTo>
                  <a:pt x="1533525" y="6858000"/>
                </a:lnTo>
                <a:lnTo>
                  <a:pt x="0" y="685800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1768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400">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4569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a:xfrm>
            <a:off x="609601" y="1772816"/>
            <a:ext cx="109728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6824899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200261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777992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101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5291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5818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606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514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446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8229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310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1426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761901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338012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37072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48329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3524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0184621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05822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858155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046503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91500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64634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57695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188119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6081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480197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8363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768882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05304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48589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36837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327884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399882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8012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833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34175466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148385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8207655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448165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416748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1785968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0744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721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125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435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6470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172198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image" Target="../media/image1.emf"/><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theme" Target="../theme/theme2.xml"/><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image" Target="../media/image38.emf"/><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theme" Target="../theme/theme4.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 id="2147485142" r:id="rId49"/>
    <p:sldLayoutId id="2147485144" r:id="rId50"/>
    <p:sldLayoutId id="2147485223" r:id="rId51"/>
    <p:sldLayoutId id="2147485226" r:id="rId5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41304387"/>
      </p:ext>
    </p:extLst>
  </p:cSld>
  <p:clrMap bg1="lt1" tx1="dk1" bg2="lt2" tx2="dk2" accent1="accent1" accent2="accent2" accent3="accent3" accent4="accent4" accent5="accent5" accent6="accent6" hlink="hlink" folHlink="folHlink"/>
  <p:sldLayoutIdLst>
    <p:sldLayoutId id="2147485146" r:id="rId1"/>
    <p:sldLayoutId id="2147485147" r:id="rId2"/>
    <p:sldLayoutId id="2147485148" r:id="rId3"/>
    <p:sldLayoutId id="2147485149" r:id="rId4"/>
    <p:sldLayoutId id="2147485150" r:id="rId5"/>
    <p:sldLayoutId id="2147485151" r:id="rId6"/>
    <p:sldLayoutId id="2147485152" r:id="rId7"/>
    <p:sldLayoutId id="2147485153" r:id="rId8"/>
    <p:sldLayoutId id="2147485154" r:id="rId9"/>
    <p:sldLayoutId id="2147485155" r:id="rId10"/>
    <p:sldLayoutId id="2147485156" r:id="rId11"/>
    <p:sldLayoutId id="2147485157" r:id="rId12"/>
    <p:sldLayoutId id="2147485158" r:id="rId13"/>
    <p:sldLayoutId id="2147485159" r:id="rId14"/>
    <p:sldLayoutId id="2147485160" r:id="rId15"/>
    <p:sldLayoutId id="2147485161" r:id="rId16"/>
    <p:sldLayoutId id="2147485162" r:id="rId17"/>
    <p:sldLayoutId id="2147485163" r:id="rId18"/>
    <p:sldLayoutId id="2147485164" r:id="rId19"/>
    <p:sldLayoutId id="2147485165" r:id="rId20"/>
    <p:sldLayoutId id="2147485166" r:id="rId21"/>
    <p:sldLayoutId id="2147485167" r:id="rId22"/>
    <p:sldLayoutId id="2147485168" r:id="rId23"/>
    <p:sldLayoutId id="2147485169" r:id="rId24"/>
    <p:sldLayoutId id="2147485170" r:id="rId25"/>
    <p:sldLayoutId id="2147485171" r:id="rId26"/>
    <p:sldLayoutId id="2147485172" r:id="rId27"/>
    <p:sldLayoutId id="2147485173" r:id="rId28"/>
    <p:sldLayoutId id="2147485174" r:id="rId29"/>
    <p:sldLayoutId id="2147485175" r:id="rId30"/>
    <p:sldLayoutId id="2147485176" r:id="rId31"/>
    <p:sldLayoutId id="2147485177" r:id="rId32"/>
    <p:sldLayoutId id="2147485178" r:id="rId33"/>
    <p:sldLayoutId id="2147485179" r:id="rId34"/>
    <p:sldLayoutId id="2147485180" r:id="rId35"/>
    <p:sldLayoutId id="2147485181" r:id="rId36"/>
    <p:sldLayoutId id="2147485182" r:id="rId37"/>
    <p:sldLayoutId id="2147485183" r:id="rId38"/>
    <p:sldLayoutId id="2147485184" r:id="rId39"/>
    <p:sldLayoutId id="2147485185" r:id="rId40"/>
    <p:sldLayoutId id="2147485186" r:id="rId41"/>
    <p:sldLayoutId id="2147485187" r:id="rId42"/>
    <p:sldLayoutId id="2147485188" r:id="rId43"/>
    <p:sldLayoutId id="2147485189" r:id="rId44"/>
    <p:sldLayoutId id="2147485190" r:id="rId45"/>
    <p:sldLayoutId id="2147485191" r:id="rId46"/>
    <p:sldLayoutId id="2147485192"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9177170"/>
      </p:ext>
    </p:extLst>
  </p:cSld>
  <p:clrMap bg1="lt1" tx1="dk1" bg2="lt2" tx2="dk2" accent1="accent1" accent2="accent2" accent3="accent3" accent4="accent4" accent5="accent5" accent6="accent6" hlink="hlink" folHlink="folHlink"/>
  <p:sldLayoutIdLst>
    <p:sldLayoutId id="2147485194" r:id="rId1"/>
    <p:sldLayoutId id="2147485195" r:id="rId2"/>
    <p:sldLayoutId id="2147485196" r:id="rId3"/>
    <p:sldLayoutId id="2147485197" r:id="rId4"/>
    <p:sldLayoutId id="2147485198" r:id="rId5"/>
    <p:sldLayoutId id="2147485199" r:id="rId6"/>
    <p:sldLayoutId id="2147485200" r:id="rId7"/>
    <p:sldLayoutId id="2147485201" r:id="rId8"/>
    <p:sldLayoutId id="2147485202" r:id="rId9"/>
    <p:sldLayoutId id="2147485203" r:id="rId10"/>
    <p:sldLayoutId id="2147485204" r:id="rId11"/>
    <p:sldLayoutId id="2147485205" r:id="rId12"/>
    <p:sldLayoutId id="2147485206" r:id="rId13"/>
    <p:sldLayoutId id="2147485207" r:id="rId14"/>
    <p:sldLayoutId id="2147485208" r:id="rId15"/>
    <p:sldLayoutId id="2147485209" r:id="rId16"/>
    <p:sldLayoutId id="2147485210" r:id="rId17"/>
    <p:sldLayoutId id="2147485211" r:id="rId18"/>
    <p:sldLayoutId id="2147485212" r:id="rId19"/>
    <p:sldLayoutId id="2147485213" r:id="rId20"/>
    <p:sldLayoutId id="2147485214" r:id="rId21"/>
    <p:sldLayoutId id="2147485215" r:id="rId22"/>
    <p:sldLayoutId id="2147485216" r:id="rId23"/>
    <p:sldLayoutId id="2147485217" r:id="rId24"/>
    <p:sldLayoutId id="2147485218" r:id="rId25"/>
    <p:sldLayoutId id="2147485219" r:id="rId26"/>
    <p:sldLayoutId id="2147485220" r:id="rId27"/>
    <p:sldLayoutId id="2147485221" r:id="rId28"/>
    <p:sldLayoutId id="2147485222"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1010939"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1"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828926984"/>
      </p:ext>
    </p:extLst>
  </p:cSld>
  <p:clrMap bg1="lt1" tx1="dk1" bg2="lt2" tx2="dk2" accent1="accent1" accent2="accent2" accent3="accent3" accent4="accent4" accent5="accent5" accent6="accent6" hlink="hlink" folHlink="folHlink"/>
  <p:sldLayoutIdLst>
    <p:sldLayoutId id="2147485228" r:id="rId1"/>
    <p:sldLayoutId id="2147485229" r:id="rId2"/>
    <p:sldLayoutId id="2147485230" r:id="rId3"/>
    <p:sldLayoutId id="2147485231" r:id="rId4"/>
    <p:sldLayoutId id="2147485232" r:id="rId5"/>
    <p:sldLayoutId id="2147485233" r:id="rId6"/>
    <p:sldLayoutId id="2147485234" r:id="rId7"/>
    <p:sldLayoutId id="2147485235" r:id="rId8"/>
    <p:sldLayoutId id="2147485236" r:id="rId9"/>
    <p:sldLayoutId id="2147485237" r:id="rId10"/>
    <p:sldLayoutId id="2147485238" r:id="rId11"/>
    <p:sldLayoutId id="2147485239" r:id="rId12"/>
    <p:sldLayoutId id="2147485240" r:id="rId13"/>
    <p:sldLayoutId id="2147485241" r:id="rId14"/>
  </p:sldLayoutIdLst>
  <p:txStyles>
    <p:titleStyle>
      <a:lvl1pPr algn="l" defTabSz="914400" rtl="0" eaLnBrk="1" latinLnBrk="0" hangingPunct="1">
        <a:spcBef>
          <a:spcPct val="0"/>
        </a:spcBef>
        <a:buNone/>
        <a:defRPr sz="3800" kern="1200">
          <a:solidFill>
            <a:srgbClr val="C00000"/>
          </a:solidFill>
          <a:latin typeface="Segoe UI"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2600" kern="1200">
          <a:solidFill>
            <a:schemeClr val="tx1">
              <a:lumMod val="85000"/>
              <a:lumOff val="15000"/>
            </a:schemeClr>
          </a:solidFill>
          <a:latin typeface="Segoe UI"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400" kern="1200">
          <a:solidFill>
            <a:schemeClr val="tx1">
              <a:lumMod val="85000"/>
              <a:lumOff val="15000"/>
            </a:schemeClr>
          </a:solidFill>
          <a:latin typeface="Segoe UI"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200" kern="1200">
          <a:solidFill>
            <a:schemeClr val="tx1">
              <a:lumMod val="85000"/>
              <a:lumOff val="15000"/>
            </a:schemeClr>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100" kern="1200">
          <a:solidFill>
            <a:schemeClr val="tx1">
              <a:lumMod val="85000"/>
              <a:lumOff val="15000"/>
            </a:schemeClr>
          </a:solidFill>
          <a:latin typeface="Segoe UI"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lumMod val="85000"/>
              <a:lumOff val="15000"/>
            </a:schemeClr>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2.xml"/><Relationship Id="rId1" Type="http://schemas.openxmlformats.org/officeDocument/2006/relationships/slideLayout" Target="../slideLayouts/slideLayout5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5.xml"/></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6.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7.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54.xml"/><Relationship Id="rId4" Type="http://schemas.openxmlformats.org/officeDocument/2006/relationships/image" Target="../media/image95.sv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4.xml"/></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64.xml"/><Relationship Id="rId4" Type="http://schemas.openxmlformats.org/officeDocument/2006/relationships/image" Target="../media/image93.svg"/></Relationships>
</file>

<file path=ppt/slides/_rels/slide10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64.xml"/><Relationship Id="rId4" Type="http://schemas.openxmlformats.org/officeDocument/2006/relationships/image" Target="../media/image93.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5.xml"/></Relationships>
</file>

<file path=ppt/slides/_rels/slide1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3.xml"/><Relationship Id="rId1" Type="http://schemas.openxmlformats.org/officeDocument/2006/relationships/slideLayout" Target="../slideLayouts/slideLayout54.xml"/><Relationship Id="rId4" Type="http://schemas.openxmlformats.org/officeDocument/2006/relationships/image" Target="../media/image93.svg"/></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hyperlink" Target="https://aka.ms/azuresqlfordevelopers" TargetMode="External"/><Relationship Id="rId2" Type="http://schemas.openxmlformats.org/officeDocument/2006/relationships/notesSlide" Target="../notesSlides/notesSlide104.xml"/><Relationship Id="rId1" Type="http://schemas.openxmlformats.org/officeDocument/2006/relationships/slideLayout" Target="../slideLayouts/slideLayout54.xml"/><Relationship Id="rId6" Type="http://schemas.openxmlformats.org/officeDocument/2006/relationships/hyperlink" Target="https://aka.ms/AzureModernapps" TargetMode="External"/><Relationship Id="rId5" Type="http://schemas.openxmlformats.org/officeDocument/2006/relationships/hyperlink" Target="https://aka.ms/azuresqlyt" TargetMode="External"/><Relationship Id="rId4" Type="http://schemas.openxmlformats.org/officeDocument/2006/relationships/image" Target="../media/image93.svg"/></Relationships>
</file>

<file path=ppt/slides/_rels/slide11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5.xml"/><Relationship Id="rId1" Type="http://schemas.openxmlformats.org/officeDocument/2006/relationships/slideLayout" Target="../slideLayouts/slideLayout12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6.xml"/><Relationship Id="rId4" Type="http://schemas.openxmlformats.org/officeDocument/2006/relationships/image" Target="../media/image126.png"/></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6.xml"/><Relationship Id="rId4" Type="http://schemas.openxmlformats.org/officeDocument/2006/relationships/image" Target="../media/image129.png"/></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1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5.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7.xml"/><Relationship Id="rId1" Type="http://schemas.openxmlformats.org/officeDocument/2006/relationships/slideLayout" Target="../slideLayouts/slideLayout64.xml"/><Relationship Id="rId5" Type="http://schemas.openxmlformats.org/officeDocument/2006/relationships/image" Target="../media/image139.png"/><Relationship Id="rId4" Type="http://schemas.openxmlformats.org/officeDocument/2006/relationships/image" Target="../media/image13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2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141.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8B7_58DA336D.xm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60.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64.sv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4.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50.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2.svg"/></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7.xml"/><Relationship Id="rId1" Type="http://schemas.openxmlformats.org/officeDocument/2006/relationships/slideLayout" Target="../slideLayouts/slideLayout128.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72.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2.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63.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66.xml"/><Relationship Id="rId4" Type="http://schemas.openxmlformats.org/officeDocument/2006/relationships/image" Target="../media/image87.sv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63.xml"/><Relationship Id="rId4" Type="http://schemas.openxmlformats.org/officeDocument/2006/relationships/image" Target="../media/image89.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azure-sql/database/connect-github-actions-sql-db" TargetMode="External"/><Relationship Id="rId2" Type="http://schemas.openxmlformats.org/officeDocument/2006/relationships/notesSlide" Target="../notesSlides/notesSlide55.xml"/><Relationship Id="rId1" Type="http://schemas.openxmlformats.org/officeDocument/2006/relationships/slideLayout" Target="../slideLayouts/slideLayout55.xml"/><Relationship Id="rId4" Type="http://schemas.openxmlformats.org/officeDocument/2006/relationships/hyperlink" Target="https://github.com/Azure-Samples/azure-sql-db-ci-cd"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4.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64.xml"/><Relationship Id="rId4" Type="http://schemas.openxmlformats.org/officeDocument/2006/relationships/image" Target="../media/image93.svg"/></Relationships>
</file>

<file path=ppt/slides/_rels/slide6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8.xml"/><Relationship Id="rId1" Type="http://schemas.openxmlformats.org/officeDocument/2006/relationships/slideLayout" Target="../slideLayouts/slideLayout128.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64.xml"/><Relationship Id="rId4" Type="http://schemas.openxmlformats.org/officeDocument/2006/relationships/image" Target="../media/image93.sv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0.xml"/><Relationship Id="rId1" Type="http://schemas.openxmlformats.org/officeDocument/2006/relationships/slideLayout" Target="../slideLayouts/slideLayout54.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6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1.xml"/><Relationship Id="rId1" Type="http://schemas.openxmlformats.org/officeDocument/2006/relationships/slideLayout" Target="../slideLayouts/slideLayout1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54.xml"/><Relationship Id="rId4" Type="http://schemas.openxmlformats.org/officeDocument/2006/relationships/image" Target="../media/image99.svg"/></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54.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101.svg"/></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54.xml"/><Relationship Id="rId4" Type="http://schemas.openxmlformats.org/officeDocument/2006/relationships/image" Target="../media/image103.sv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4.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64.xml"/><Relationship Id="rId4" Type="http://schemas.openxmlformats.org/officeDocument/2006/relationships/image" Target="../media/image93.sv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5.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54.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86.xml"/></Relationships>
</file>

<file path=ppt/slides/_rels/slide84.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54.xml"/><Relationship Id="rId6" Type="http://schemas.openxmlformats.org/officeDocument/2006/relationships/image" Target="../media/image108.svg"/><Relationship Id="rId11" Type="http://schemas.openxmlformats.org/officeDocument/2006/relationships/image" Target="../media/image113.sv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svg"/><Relationship Id="rId9" Type="http://schemas.openxmlformats.org/officeDocument/2006/relationships/image" Target="../media/image111.png"/></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16.png"/><Relationship Id="rId2" Type="http://schemas.openxmlformats.org/officeDocument/2006/relationships/notesSlide" Target="../notesSlides/notesSlide77.xml"/><Relationship Id="rId1" Type="http://schemas.openxmlformats.org/officeDocument/2006/relationships/slideLayout" Target="../slideLayouts/slideLayout54.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99.svg"/></Relationships>
</file>

<file path=ppt/slides/_rels/slide8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78.xml"/><Relationship Id="rId1" Type="http://schemas.openxmlformats.org/officeDocument/2006/relationships/slideLayout" Target="../slideLayouts/slideLayout8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5.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0.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86.xml"/><Relationship Id="rId4" Type="http://schemas.openxmlformats.org/officeDocument/2006/relationships/image" Target="../media/image87.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4.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64.xml"/><Relationship Id="rId4" Type="http://schemas.openxmlformats.org/officeDocument/2006/relationships/image" Target="../media/image93.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5.xml"/></Relationships>
</file>

<file path=ppt/slides/_rels/slide9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7.xml"/><Relationship Id="rId1" Type="http://schemas.openxmlformats.org/officeDocument/2006/relationships/slideLayout" Target="../slideLayouts/slideLayout56.xml"/><Relationship Id="rId4" Type="http://schemas.openxmlformats.org/officeDocument/2006/relationships/image" Target="../media/image119.sv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0.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5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48CF7C4-767E-4594-A766-1BF05607ACD3}"/>
              </a:ext>
            </a:extLst>
          </p:cNvPr>
          <p:cNvSpPr>
            <a:spLocks noGrp="1"/>
          </p:cNvSpPr>
          <p:nvPr>
            <p:ph type="title" hasCustomPrompt="1"/>
          </p:nvPr>
        </p:nvSpPr>
        <p:spPr>
          <a:xfrm>
            <a:off x="584200" y="1871783"/>
            <a:ext cx="6816725" cy="1661993"/>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Build Serverless, Full Stack Applications in Azure SQL </a:t>
            </a:r>
            <a:br>
              <a:rPr lang="en-US" dirty="0"/>
            </a:br>
            <a:r>
              <a:rPr lang="en-US" dirty="0"/>
              <a:t>(plus IoT!) (and more!)</a:t>
            </a:r>
          </a:p>
        </p:txBody>
      </p:sp>
      <p:sp>
        <p:nvSpPr>
          <p:cNvPr id="8" name="Text Placeholder 4">
            <a:extLst>
              <a:ext uri="{FF2B5EF4-FFF2-40B4-BE49-F238E27FC236}">
                <a16:creationId xmlns:a16="http://schemas.microsoft.com/office/drawing/2014/main" id="{D906BE79-5E61-421D-8087-1707B8F8DC14}"/>
              </a:ext>
            </a:extLst>
          </p:cNvPr>
          <p:cNvSpPr>
            <a:spLocks noGrp="1"/>
          </p:cNvSpPr>
          <p:nvPr>
            <p:ph type="body" sz="quarter" idx="12"/>
          </p:nvPr>
        </p:nvSpPr>
        <p:spPr>
          <a:xfrm>
            <a:off x="8469311" y="3533776"/>
            <a:ext cx="3636964" cy="338554"/>
          </a:xfrm>
        </p:spPr>
        <p:txBody>
          <a:bodyPr/>
          <a:lstStyle/>
          <a:p>
            <a:r>
              <a:rPr lang="en-US" b="1" dirty="0">
                <a:solidFill>
                  <a:schemeClr val="bg1"/>
                </a:solidFill>
              </a:rPr>
              <a:t>Anna Hoffman</a:t>
            </a:r>
          </a:p>
        </p:txBody>
      </p:sp>
      <p:sp>
        <p:nvSpPr>
          <p:cNvPr id="9" name="Text Placeholder 4">
            <a:extLst>
              <a:ext uri="{FF2B5EF4-FFF2-40B4-BE49-F238E27FC236}">
                <a16:creationId xmlns:a16="http://schemas.microsoft.com/office/drawing/2014/main" id="{C869FF75-F6E4-49C8-801F-460D9156E15B}"/>
              </a:ext>
            </a:extLst>
          </p:cNvPr>
          <p:cNvSpPr txBox="1">
            <a:spLocks/>
          </p:cNvSpPr>
          <p:nvPr/>
        </p:nvSpPr>
        <p:spPr>
          <a:xfrm>
            <a:off x="8469310" y="3959835"/>
            <a:ext cx="3732214" cy="83099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bg1"/>
                </a:solidFill>
              </a:rPr>
              <a:t>Senior PM Manager</a:t>
            </a:r>
          </a:p>
          <a:p>
            <a:r>
              <a:rPr lang="en-US" sz="1800" dirty="0">
                <a:solidFill>
                  <a:schemeClr val="bg1"/>
                </a:solidFill>
              </a:rPr>
              <a:t>Microsoft</a:t>
            </a:r>
          </a:p>
          <a:p>
            <a:r>
              <a:rPr lang="en-US" sz="1800" dirty="0">
                <a:solidFill>
                  <a:schemeClr val="bg1"/>
                </a:solidFill>
              </a:rPr>
              <a:t>@AnalyticAnna</a:t>
            </a:r>
          </a:p>
        </p:txBody>
      </p:sp>
      <p:sp>
        <p:nvSpPr>
          <p:cNvPr id="13" name="Text Placeholder 4">
            <a:extLst>
              <a:ext uri="{FF2B5EF4-FFF2-40B4-BE49-F238E27FC236}">
                <a16:creationId xmlns:a16="http://schemas.microsoft.com/office/drawing/2014/main" id="{5222B807-FB08-4A79-A3D0-8DB32B10EF12}"/>
              </a:ext>
            </a:extLst>
          </p:cNvPr>
          <p:cNvSpPr txBox="1">
            <a:spLocks/>
          </p:cNvSpPr>
          <p:nvPr/>
        </p:nvSpPr>
        <p:spPr>
          <a:xfrm>
            <a:off x="8469310" y="5272951"/>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bg1"/>
                </a:solidFill>
              </a:rPr>
              <a:t>Davide Mauri</a:t>
            </a:r>
          </a:p>
        </p:txBody>
      </p:sp>
      <p:sp>
        <p:nvSpPr>
          <p:cNvPr id="17" name="Text Placeholder 4">
            <a:extLst>
              <a:ext uri="{FF2B5EF4-FFF2-40B4-BE49-F238E27FC236}">
                <a16:creationId xmlns:a16="http://schemas.microsoft.com/office/drawing/2014/main" id="{AADCE8BE-DBE0-481E-92A0-0155867CB5F1}"/>
              </a:ext>
            </a:extLst>
          </p:cNvPr>
          <p:cNvSpPr txBox="1">
            <a:spLocks/>
          </p:cNvSpPr>
          <p:nvPr/>
        </p:nvSpPr>
        <p:spPr>
          <a:xfrm>
            <a:off x="8469310" y="5669575"/>
            <a:ext cx="3970339"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bg1"/>
                </a:solidFill>
              </a:rPr>
              <a:t>Senior Program Manager</a:t>
            </a:r>
          </a:p>
          <a:p>
            <a:r>
              <a:rPr lang="en-US" sz="1800" dirty="0">
                <a:solidFill>
                  <a:schemeClr val="bg1"/>
                </a:solidFill>
              </a:rPr>
              <a:t>Microsoft</a:t>
            </a:r>
          </a:p>
          <a:p>
            <a:r>
              <a:rPr lang="en-US" sz="1800" dirty="0">
                <a:solidFill>
                  <a:schemeClr val="bg1"/>
                </a:solidFill>
              </a:rPr>
              <a:t>@mauridb</a:t>
            </a:r>
          </a:p>
          <a:p>
            <a:endParaRPr lang="en-US" sz="1800" dirty="0">
              <a:solidFill>
                <a:schemeClr val="bg1"/>
              </a:solidFill>
            </a:endParaRPr>
          </a:p>
        </p:txBody>
      </p:sp>
      <p:sp>
        <p:nvSpPr>
          <p:cNvPr id="2" name="Text Placeholder 4">
            <a:extLst>
              <a:ext uri="{FF2B5EF4-FFF2-40B4-BE49-F238E27FC236}">
                <a16:creationId xmlns:a16="http://schemas.microsoft.com/office/drawing/2014/main" id="{929B69CB-9E4E-4D55-9495-E33E10CD2BAB}"/>
              </a:ext>
            </a:extLst>
          </p:cNvPr>
          <p:cNvSpPr txBox="1">
            <a:spLocks/>
          </p:cNvSpPr>
          <p:nvPr/>
        </p:nvSpPr>
        <p:spPr>
          <a:xfrm>
            <a:off x="8469310" y="1971086"/>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bg1"/>
                </a:solidFill>
              </a:rPr>
              <a:t>Silvano Coriani</a:t>
            </a:r>
          </a:p>
        </p:txBody>
      </p:sp>
      <p:sp>
        <p:nvSpPr>
          <p:cNvPr id="4" name="Text Placeholder 4">
            <a:extLst>
              <a:ext uri="{FF2B5EF4-FFF2-40B4-BE49-F238E27FC236}">
                <a16:creationId xmlns:a16="http://schemas.microsoft.com/office/drawing/2014/main" id="{7EC635D2-DE85-4D0B-A266-8D3904078BEF}"/>
              </a:ext>
            </a:extLst>
          </p:cNvPr>
          <p:cNvSpPr txBox="1">
            <a:spLocks/>
          </p:cNvSpPr>
          <p:nvPr/>
        </p:nvSpPr>
        <p:spPr>
          <a:xfrm>
            <a:off x="8469310" y="2367710"/>
            <a:ext cx="3970339"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bg1"/>
                </a:solidFill>
              </a:rPr>
              <a:t>Principal Software Engineer</a:t>
            </a:r>
          </a:p>
          <a:p>
            <a:r>
              <a:rPr lang="en-US" sz="1800" dirty="0">
                <a:solidFill>
                  <a:schemeClr val="bg1"/>
                </a:solidFill>
              </a:rPr>
              <a:t>Microsoft</a:t>
            </a:r>
          </a:p>
          <a:p>
            <a:r>
              <a:rPr lang="en-US" sz="1800" dirty="0">
                <a:solidFill>
                  <a:schemeClr val="bg1"/>
                </a:solidFill>
              </a:rPr>
              <a:t>@scoriani</a:t>
            </a:r>
          </a:p>
          <a:p>
            <a:endParaRPr lang="en-US" sz="1800" dirty="0">
              <a:solidFill>
                <a:schemeClr val="bg1"/>
              </a:solidFill>
            </a:endParaRPr>
          </a:p>
        </p:txBody>
      </p:sp>
      <p:sp>
        <p:nvSpPr>
          <p:cNvPr id="5" name="Text Placeholder 4">
            <a:extLst>
              <a:ext uri="{FF2B5EF4-FFF2-40B4-BE49-F238E27FC236}">
                <a16:creationId xmlns:a16="http://schemas.microsoft.com/office/drawing/2014/main" id="{C3C6C6A1-B500-48F0-AA2E-7311F76939CF}"/>
              </a:ext>
            </a:extLst>
          </p:cNvPr>
          <p:cNvSpPr txBox="1">
            <a:spLocks/>
          </p:cNvSpPr>
          <p:nvPr/>
        </p:nvSpPr>
        <p:spPr>
          <a:xfrm>
            <a:off x="8469310" y="334572"/>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bg1"/>
                </a:solidFill>
              </a:rPr>
              <a:t>Sanjay Mishra</a:t>
            </a:r>
          </a:p>
        </p:txBody>
      </p:sp>
      <p:sp>
        <p:nvSpPr>
          <p:cNvPr id="6" name="Text Placeholder 4">
            <a:extLst>
              <a:ext uri="{FF2B5EF4-FFF2-40B4-BE49-F238E27FC236}">
                <a16:creationId xmlns:a16="http://schemas.microsoft.com/office/drawing/2014/main" id="{FE31235F-CDB2-439F-B7AE-EB693EDD218E}"/>
              </a:ext>
            </a:extLst>
          </p:cNvPr>
          <p:cNvSpPr txBox="1">
            <a:spLocks/>
          </p:cNvSpPr>
          <p:nvPr/>
        </p:nvSpPr>
        <p:spPr>
          <a:xfrm>
            <a:off x="8469310" y="731196"/>
            <a:ext cx="3970339"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bg1"/>
                </a:solidFill>
              </a:rPr>
              <a:t>Principal Group Program Manager</a:t>
            </a:r>
          </a:p>
          <a:p>
            <a:r>
              <a:rPr lang="en-US" sz="1800" dirty="0">
                <a:solidFill>
                  <a:schemeClr val="bg1"/>
                </a:solidFill>
              </a:rPr>
              <a:t>Microsoft</a:t>
            </a:r>
          </a:p>
          <a:p>
            <a:r>
              <a:rPr lang="en-US" sz="1800" dirty="0">
                <a:solidFill>
                  <a:schemeClr val="bg1"/>
                </a:solidFill>
              </a:rPr>
              <a:t>@SQLCATalyst</a:t>
            </a:r>
          </a:p>
          <a:p>
            <a:endParaRPr lang="en-US" sz="1800" dirty="0">
              <a:solidFill>
                <a:schemeClr val="bg1"/>
              </a:solidFill>
            </a:endParaRPr>
          </a:p>
        </p:txBody>
      </p:sp>
    </p:spTree>
    <p:extLst>
      <p:ext uri="{BB962C8B-B14F-4D97-AF65-F5344CB8AC3E}">
        <p14:creationId xmlns:p14="http://schemas.microsoft.com/office/powerpoint/2010/main" val="2911742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679A-1A24-4DC7-BB29-86870B4B2EE9}"/>
              </a:ext>
            </a:extLst>
          </p:cNvPr>
          <p:cNvSpPr>
            <a:spLocks noGrp="1"/>
          </p:cNvSpPr>
          <p:nvPr>
            <p:ph type="title"/>
          </p:nvPr>
        </p:nvSpPr>
        <p:spPr/>
        <p:txBody>
          <a:bodyPr/>
          <a:lstStyle/>
          <a:p>
            <a:pPr algn="ctr"/>
            <a:r>
              <a:rPr lang="en-US"/>
              <a:t>Microsoft Dynamics 365</a:t>
            </a:r>
          </a:p>
        </p:txBody>
      </p:sp>
      <p:sp>
        <p:nvSpPr>
          <p:cNvPr id="6" name="TextBox 5">
            <a:extLst>
              <a:ext uri="{FF2B5EF4-FFF2-40B4-BE49-F238E27FC236}">
                <a16:creationId xmlns:a16="http://schemas.microsoft.com/office/drawing/2014/main" id="{C5A06E47-30A6-4D54-913A-17818684028A}"/>
              </a:ext>
            </a:extLst>
          </p:cNvPr>
          <p:cNvSpPr txBox="1"/>
          <p:nvPr/>
        </p:nvSpPr>
        <p:spPr>
          <a:xfrm>
            <a:off x="1754155" y="1408224"/>
            <a:ext cx="8985380" cy="830997"/>
          </a:xfrm>
          <a:prstGeom prst="rect">
            <a:avLst/>
          </a:prstGeom>
          <a:noFill/>
        </p:spPr>
        <p:txBody>
          <a:bodyPr wrap="square">
            <a:spAutoFit/>
          </a:bodyPr>
          <a:lstStyle/>
          <a:p>
            <a:r>
              <a:rPr lang="en-US" sz="1600">
                <a:latin typeface="SegoeUI"/>
              </a:rPr>
              <a:t>The most prominent enterprises in the world, including Fortune 500 companies, rely on Microsoft Dynamics 365 as the business software that powers enterprise resource planning and customer relationship management. Microsoft Dynamics 365 runs on Azure SQL and uses over</a:t>
            </a:r>
            <a:endParaRPr lang="en-US" sz="1600"/>
          </a:p>
        </p:txBody>
      </p:sp>
      <p:sp>
        <p:nvSpPr>
          <p:cNvPr id="7" name="TextBox 6">
            <a:extLst>
              <a:ext uri="{FF2B5EF4-FFF2-40B4-BE49-F238E27FC236}">
                <a16:creationId xmlns:a16="http://schemas.microsoft.com/office/drawing/2014/main" id="{F89319BE-F4AB-46DA-BB70-944FCBECF655}"/>
              </a:ext>
            </a:extLst>
          </p:cNvPr>
          <p:cNvSpPr txBox="1"/>
          <p:nvPr/>
        </p:nvSpPr>
        <p:spPr>
          <a:xfrm>
            <a:off x="5018745" y="2341554"/>
            <a:ext cx="6892548" cy="2174891"/>
          </a:xfrm>
          <a:prstGeom prst="rect">
            <a:avLst/>
          </a:prstGeom>
          <a:noFill/>
        </p:spPr>
        <p:txBody>
          <a:bodyPr wrap="square" lIns="0" tIns="0" rIns="0" bIns="0" rtlCol="0">
            <a:spAutoFit/>
          </a:bodyPr>
          <a:lstStyle/>
          <a:p>
            <a:pPr algn="ctr"/>
            <a:r>
              <a:rPr lang="en-US" sz="11733" b="1">
                <a:solidFill>
                  <a:schemeClr val="accent1"/>
                </a:solidFill>
              </a:rPr>
              <a:t>1,000,000</a:t>
            </a:r>
            <a:r>
              <a:rPr lang="en-US" sz="11733">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Azure SQL databases</a:t>
            </a:r>
          </a:p>
        </p:txBody>
      </p:sp>
      <p:pic>
        <p:nvPicPr>
          <p:cNvPr id="15" name="Picture 14">
            <a:extLst>
              <a:ext uri="{FF2B5EF4-FFF2-40B4-BE49-F238E27FC236}">
                <a16:creationId xmlns:a16="http://schemas.microsoft.com/office/drawing/2014/main" id="{8B9BD19A-D997-4E7E-B3A8-39EE54C80822}"/>
              </a:ext>
            </a:extLst>
          </p:cNvPr>
          <p:cNvPicPr>
            <a:picLocks noChangeAspect="1"/>
          </p:cNvPicPr>
          <p:nvPr/>
        </p:nvPicPr>
        <p:blipFill>
          <a:blip r:embed="rId2"/>
          <a:stretch>
            <a:fillRect/>
          </a:stretch>
        </p:blipFill>
        <p:spPr>
          <a:xfrm>
            <a:off x="588263" y="4184867"/>
            <a:ext cx="4052171" cy="2215933"/>
          </a:xfrm>
          <a:prstGeom prst="rect">
            <a:avLst/>
          </a:prstGeom>
        </p:spPr>
      </p:pic>
    </p:spTree>
    <p:extLst>
      <p:ext uri="{BB962C8B-B14F-4D97-AF65-F5344CB8AC3E}">
        <p14:creationId xmlns:p14="http://schemas.microsoft.com/office/powerpoint/2010/main" val="72519059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Return the real-time bus data to the application</a:t>
            </a:r>
          </a:p>
        </p:txBody>
      </p:sp>
      <p:sp>
        <p:nvSpPr>
          <p:cNvPr id="3" name="Subtitle"/>
          <p:cNvSpPr>
            <a:spLocks noGrp="1"/>
          </p:cNvSpPr>
          <p:nvPr>
            <p:ph sz="quarter" idx="10"/>
          </p:nvPr>
        </p:nvSpPr>
        <p:spPr>
          <a:xfrm>
            <a:off x="584200" y="1435100"/>
            <a:ext cx="11018838" cy="293003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The stored procedure </a:t>
            </a:r>
            <a:r>
              <a:rPr dirty="0" err="1">
                <a:solidFill>
                  <a:schemeClr val="accent1"/>
                </a:solidFill>
                <a:latin typeface="+mj-lt"/>
              </a:rPr>
              <a:t>web.GetMonitoredBusData</a:t>
            </a:r>
            <a:r>
              <a:rPr dirty="0">
                <a:solidFill>
                  <a:schemeClr val="accent1"/>
                </a:solidFill>
                <a:latin typeface="+mj-lt"/>
              </a:rPr>
              <a:t> </a:t>
            </a:r>
            <a:r>
              <a:rPr dirty="0"/>
              <a:t>returns </a:t>
            </a:r>
            <a:br>
              <a:rPr lang="en-US" dirty="0"/>
            </a:br>
            <a:r>
              <a:rPr dirty="0"/>
              <a:t>the real-time bus data in </a:t>
            </a:r>
            <a:r>
              <a:rPr lang="en-US" dirty="0"/>
              <a:t>JSON </a:t>
            </a:r>
            <a:r>
              <a:rPr dirty="0"/>
              <a:t>format</a:t>
            </a:r>
            <a:endParaRPr lang="en-US" dirty="0"/>
          </a:p>
          <a:p>
            <a:pPr marL="0" indent="0">
              <a:buNone/>
            </a:pPr>
            <a:endParaRPr lang="en-US" dirty="0"/>
          </a:p>
          <a:p>
            <a:pPr marL="0" indent="0">
              <a:buNone/>
            </a:pPr>
            <a:endParaRPr lang="en-US" dirty="0"/>
          </a:p>
          <a:p>
            <a:pPr marL="0" indent="0">
              <a:buNone/>
            </a:pPr>
            <a:endParaRPr lang="en-US" dirty="0"/>
          </a:p>
          <a:p>
            <a:pPr marL="0" indent="0">
              <a:buNone/>
              <a:tabLst>
                <a:tab pos="855663" algn="l"/>
              </a:tabLst>
            </a:pPr>
            <a:r>
              <a:rPr lang="en-US" dirty="0">
                <a:latin typeface="+mj-lt"/>
              </a:rPr>
              <a:t>This way is super easy to consume it!</a:t>
            </a:r>
            <a:endParaRPr dirty="0">
              <a:latin typeface="+mj-lt"/>
            </a:endParaRPr>
          </a:p>
        </p:txBody>
      </p:sp>
      <p:pic>
        <p:nvPicPr>
          <p:cNvPr id="1026" name="Picture 2">
            <a:extLst>
              <a:ext uri="{FF2B5EF4-FFF2-40B4-BE49-F238E27FC236}">
                <a16:creationId xmlns:a16="http://schemas.microsoft.com/office/drawing/2014/main" id="{1CE8B35C-DAEA-4E7A-8A5C-614A1EDDB6B0}"/>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27" t="2548" r="20000" b="3185"/>
          <a:stretch/>
        </p:blipFill>
        <p:spPr bwMode="auto">
          <a:xfrm>
            <a:off x="9097781" y="3516569"/>
            <a:ext cx="2276136" cy="221623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01E374F-8372-4A02-8D85-C517B297A474}"/>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0" name="Straight Arrow Connector 19">
              <a:extLst>
                <a:ext uri="{FF2B5EF4-FFF2-40B4-BE49-F238E27FC236}">
                  <a16:creationId xmlns:a16="http://schemas.microsoft.com/office/drawing/2014/main" id="{A169EFAC-0B09-4B1F-AB4D-65DFF6C848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C889905E-EDC4-4142-9AB7-B0C20D6F228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Oval 21">
              <a:extLst>
                <a:ext uri="{FF2B5EF4-FFF2-40B4-BE49-F238E27FC236}">
                  <a16:creationId xmlns:a16="http://schemas.microsoft.com/office/drawing/2014/main" id="{21450E01-8F77-431B-B20E-9ADE3296BEE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Oval 22">
              <a:extLst>
                <a:ext uri="{FF2B5EF4-FFF2-40B4-BE49-F238E27FC236}">
                  <a16:creationId xmlns:a16="http://schemas.microsoft.com/office/drawing/2014/main" id="{27D41697-405D-4CEE-9CD6-6A1BE858064F}"/>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27A61B50-FF3C-47BC-AD51-BF0AC11657C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4E5E6C3-AF88-4224-BE01-CA1E9DD83FF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TextBox 25">
              <a:extLst>
                <a:ext uri="{FF2B5EF4-FFF2-40B4-BE49-F238E27FC236}">
                  <a16:creationId xmlns:a16="http://schemas.microsoft.com/office/drawing/2014/main" id="{5F743E05-4289-45DE-BD2B-E04B1282C351}"/>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27" name="TextBox 26">
              <a:extLst>
                <a:ext uri="{FF2B5EF4-FFF2-40B4-BE49-F238E27FC236}">
                  <a16:creationId xmlns:a16="http://schemas.microsoft.com/office/drawing/2014/main" id="{EB003CB0-F9F8-49CC-9C18-963FB12C531D}"/>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28" name="TextBox 27">
              <a:extLst>
                <a:ext uri="{FF2B5EF4-FFF2-40B4-BE49-F238E27FC236}">
                  <a16:creationId xmlns:a16="http://schemas.microsoft.com/office/drawing/2014/main" id="{57E7361B-DC78-411D-8986-49CA5ACC32C0}"/>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Application</a:t>
              </a:r>
            </a:p>
          </p:txBody>
        </p:sp>
        <p:sp>
          <p:nvSpPr>
            <p:cNvPr id="29" name="TextBox 28">
              <a:extLst>
                <a:ext uri="{FF2B5EF4-FFF2-40B4-BE49-F238E27FC236}">
                  <a16:creationId xmlns:a16="http://schemas.microsoft.com/office/drawing/2014/main" id="{D94FB77F-A774-4B6D-962B-51C6632C548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Arial" pitchFamily="34" charset="0"/>
                </a:rPr>
                <a:t>Solution</a:t>
              </a:r>
            </a:p>
          </p:txBody>
        </p:sp>
        <p:sp>
          <p:nvSpPr>
            <p:cNvPr id="30" name="TextBox 29">
              <a:extLst>
                <a:ext uri="{FF2B5EF4-FFF2-40B4-BE49-F238E27FC236}">
                  <a16:creationId xmlns:a16="http://schemas.microsoft.com/office/drawing/2014/main" id="{5DE26612-99FF-4CF6-86DA-DD946F68C245}"/>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
        <p:nvSpPr>
          <p:cNvPr id="32" name="TextBox 31">
            <a:extLst>
              <a:ext uri="{FF2B5EF4-FFF2-40B4-BE49-F238E27FC236}">
                <a16:creationId xmlns:a16="http://schemas.microsoft.com/office/drawing/2014/main" id="{F1125335-CA7E-4C3B-9586-17EB839C8957}"/>
              </a:ext>
            </a:extLst>
          </p:cNvPr>
          <p:cNvSpPr txBox="1"/>
          <p:nvPr/>
        </p:nvSpPr>
        <p:spPr>
          <a:xfrm>
            <a:off x="584199" y="2533370"/>
            <a:ext cx="12155756" cy="1083374"/>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a:t>
            </a:r>
          </a:p>
          <a:p>
            <a:pPr marL="40640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Cascadia Code" panose="020B0609020000020004" pitchFamily="49" charset="0"/>
                <a:ea typeface="+mn-ea"/>
                <a:cs typeface="+mn-cs"/>
              </a:rPr>
              <a:t>“</a:t>
            </a:r>
            <a:r>
              <a:rPr kumimoji="0" lang="en-US" sz="1400" b="0" i="0" u="none" strike="noStrike" kern="1200" cap="none" spc="0" normalizeH="0" baseline="0" noProof="0" dirty="0" err="1">
                <a:ln>
                  <a:noFill/>
                </a:ln>
                <a:solidFill>
                  <a:srgbClr val="0078D4"/>
                </a:solidFill>
                <a:effectLst/>
                <a:uLnTx/>
                <a:uFillTx/>
                <a:latin typeface="Cascadia Code" panose="020B0609020000020004" pitchFamily="49" charset="0"/>
                <a:ea typeface="+mn-ea"/>
                <a:cs typeface="+mn-cs"/>
              </a:rPr>
              <a:t>busData</a:t>
            </a:r>
            <a:r>
              <a:rPr kumimoji="0" lang="en-US" sz="1400" b="0" i="0" u="none" strike="noStrike" kern="1200" cap="none" spc="0" normalizeH="0" baseline="0" noProof="0" dirty="0">
                <a:ln>
                  <a:noFill/>
                </a:ln>
                <a:solidFill>
                  <a:srgbClr val="0078D4"/>
                </a:solidFill>
                <a:effectLst/>
                <a:uLnTx/>
                <a:uFillTx/>
                <a:latin typeface="Cascadia Code" panose="020B06090200000200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mn-cs"/>
              </a:rPr>
              <a:t>:</a:t>
            </a:r>
            <a:r>
              <a:rPr kumimoji="0" lang="en-US" sz="1400" b="0" i="0" u="none" strike="noStrike" kern="1200" cap="none" spc="0" normalizeH="0" baseline="0" noProof="0" dirty="0">
                <a:ln>
                  <a:noFill/>
                </a:ln>
                <a:solidFill>
                  <a:srgbClr val="0078D4"/>
                </a:solidFill>
                <a:effectLst/>
                <a:uLnTx/>
                <a:uFillTx/>
                <a:latin typeface="Cascadia Code" panose="020B0609020000020004" pitchFamily="49" charset="0"/>
                <a:ea typeface="+mn-ea"/>
                <a:cs typeface="+mn-cs"/>
              </a:rPr>
              <a:t> </a:t>
            </a:r>
            <a:r>
              <a:rPr kumimoji="0" lang="en-US" sz="1400" b="0" i="0" u="none" strike="noStrike" kern="1200" cap="none" spc="0" normalizeH="0" baseline="0" noProof="0" dirty="0">
                <a:ln>
                  <a:noFill/>
                </a:ln>
                <a:solidFill>
                  <a:srgbClr val="D83B01"/>
                </a:solidFill>
                <a:effectLst/>
                <a:uLnTx/>
                <a:uFillTx/>
                <a:latin typeface="Cascadia Code" panose="020B0609020000020004" pitchFamily="49" charset="0"/>
                <a:ea typeface="+mn-ea"/>
                <a:cs typeface="+mn-cs"/>
              </a:rPr>
              <a:t>“MULTIPOINT   ((-122.143341 47.661),  …  (-122.132492 47.617))”</a:t>
            </a:r>
          </a:p>
          <a:p>
            <a:pPr marL="40640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4"/>
                </a:solidFill>
                <a:effectLst/>
                <a:uLnTx/>
                <a:uFillTx/>
                <a:latin typeface="Cascadia Code" panose="020B0609020000020004" pitchFamily="49" charset="0"/>
                <a:ea typeface="+mn-ea"/>
                <a:cs typeface="+mn-cs"/>
              </a:rPr>
              <a:t>“</a:t>
            </a:r>
            <a:r>
              <a:rPr kumimoji="0" lang="en-US" sz="1400" b="0" i="0" u="none" strike="noStrike" kern="1200" cap="none" spc="0" normalizeH="0" baseline="0" noProof="0" dirty="0" err="1">
                <a:ln>
                  <a:noFill/>
                </a:ln>
                <a:solidFill>
                  <a:srgbClr val="0078D4"/>
                </a:solidFill>
                <a:effectLst/>
                <a:uLnTx/>
                <a:uFillTx/>
                <a:latin typeface="Cascadia Code" panose="020B0609020000020004" pitchFamily="49" charset="0"/>
                <a:ea typeface="+mn-ea"/>
                <a:cs typeface="+mn-cs"/>
              </a:rPr>
              <a:t>geoFence</a:t>
            </a:r>
            <a:r>
              <a:rPr kumimoji="0" lang="en-US" sz="1400" b="0" i="0" u="none" strike="noStrike" kern="1200" cap="none" spc="0" normalizeH="0" baseline="0" noProof="0" dirty="0">
                <a:ln>
                  <a:noFill/>
                </a:ln>
                <a:solidFill>
                  <a:srgbClr val="0078D4"/>
                </a:solidFill>
                <a:effectLst/>
                <a:uLnTx/>
                <a:uFillTx/>
                <a:latin typeface="Cascadia Code" panose="020B0609020000020004" pitchFamily="49" charset="0"/>
                <a:ea typeface="+mn-ea"/>
                <a:cs typeface="+mn-cs"/>
              </a:rPr>
              <a:t>”</a:t>
            </a:r>
            <a:r>
              <a:rPr kumimoji="0" lang="en-US" sz="1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mn-cs"/>
              </a:rPr>
              <a:t>: </a:t>
            </a:r>
            <a:r>
              <a:rPr kumimoji="0" lang="en-US" sz="1400" b="0" i="0" u="none" strike="noStrike" kern="1200" cap="none" spc="0" normalizeH="0" baseline="0" noProof="0" dirty="0">
                <a:ln>
                  <a:noFill/>
                </a:ln>
                <a:solidFill>
                  <a:srgbClr val="D83B01"/>
                </a:solidFill>
                <a:effectLst/>
                <a:uLnTx/>
                <a:uFillTx/>
                <a:latin typeface="Cascadia Code" panose="020B0609020000020004" pitchFamily="49" charset="0"/>
                <a:ea typeface="+mn-ea"/>
                <a:cs typeface="+mn-cs"/>
              </a:rPr>
              <a:t>“POLYGON   ((-122.14359028995352 47.618245191, … , -122.14359028995352 47.618245191))”</a:t>
            </a: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mn-cs"/>
              </a:rPr>
              <a:t>}</a:t>
            </a:r>
            <a:endParaRPr kumimoji="0" lang="en-US" sz="14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CD57FF-C67C-4AA7-99C8-E03B112D7C0B}"/>
              </a:ext>
            </a:extLst>
          </p:cNvPr>
          <p:cNvSpPr>
            <a:spLocks noGrp="1"/>
          </p:cNvSpPr>
          <p:nvPr>
            <p:ph type="title"/>
          </p:nvPr>
        </p:nvSpPr>
        <p:spPr/>
        <p:txBody>
          <a:bodyPr/>
          <a:lstStyle/>
          <a:p>
            <a:r>
              <a:rPr lang="en-US" dirty="0"/>
              <a:t>Knowledge check</a:t>
            </a:r>
          </a:p>
        </p:txBody>
      </p:sp>
    </p:spTree>
    <p:extLst>
      <p:ext uri="{BB962C8B-B14F-4D97-AF65-F5344CB8AC3E}">
        <p14:creationId xmlns:p14="http://schemas.microsoft.com/office/powerpoint/2010/main" val="181085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Question 4</a:t>
            </a:r>
          </a:p>
        </p:txBody>
      </p:sp>
      <p:sp>
        <p:nvSpPr>
          <p:cNvPr id="3" name="Subtitle"/>
          <p:cNvSpPr>
            <a:spLocks noGrp="1"/>
          </p:cNvSpPr>
          <p:nvPr>
            <p:ph type="body" sz="quarter" idx="11"/>
          </p:nvPr>
        </p:nvSpPr>
        <p:spPr>
          <a:xfrm>
            <a:off x="4356100" y="589787"/>
            <a:ext cx="7253288" cy="8617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buNone/>
            </a:pPr>
            <a:r>
              <a:rPr lang="en-US" dirty="0"/>
              <a:t>What do the </a:t>
            </a:r>
            <a:r>
              <a:rPr lang="en-US" dirty="0">
                <a:solidFill>
                  <a:schemeClr val="accent1"/>
                </a:solidFill>
              </a:rPr>
              <a:t>rid</a:t>
            </a:r>
            <a:r>
              <a:rPr lang="en-US" dirty="0"/>
              <a:t> and </a:t>
            </a:r>
            <a:r>
              <a:rPr lang="en-US" dirty="0">
                <a:solidFill>
                  <a:schemeClr val="accent1"/>
                </a:solidFill>
              </a:rPr>
              <a:t>gid</a:t>
            </a:r>
            <a:r>
              <a:rPr lang="en-US" dirty="0"/>
              <a:t> </a:t>
            </a:r>
            <a:br>
              <a:rPr lang="en-US" dirty="0"/>
            </a:br>
            <a:r>
              <a:rPr lang="en-US" dirty="0"/>
              <a:t>parameters represent?</a:t>
            </a:r>
          </a:p>
        </p:txBody>
      </p:sp>
      <p:sp>
        <p:nvSpPr>
          <p:cNvPr id="4" name="New shape"/>
          <p:cNvSpPr/>
          <p:nvPr/>
        </p:nvSpPr>
        <p:spPr>
          <a:xfrm>
            <a:off x="4356100" y="2311627"/>
            <a:ext cx="7253288" cy="39574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and </a:t>
            </a: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represent the specific route and geofence to be displayed on the map</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and </a:t>
            </a: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represent the specific route and group of buses to be displayed on the map</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and </a:t>
            </a: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represent all the routes and geofences</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and </a:t>
            </a: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represent all the routes and groups of buses</a:t>
            </a:r>
          </a:p>
        </p:txBody>
      </p:sp>
      <p:pic>
        <p:nvPicPr>
          <p:cNvPr id="8" name="chat" descr="chat">
            <a:extLst>
              <a:ext uri="{FF2B5EF4-FFF2-40B4-BE49-F238E27FC236}">
                <a16:creationId xmlns:a16="http://schemas.microsoft.com/office/drawing/2014/main" id="{29537671-B312-4C44-B32A-1F59746F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40752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4</a:t>
            </a:r>
          </a:p>
        </p:txBody>
      </p:sp>
      <p:sp>
        <p:nvSpPr>
          <p:cNvPr id="3" name="Subtitle"/>
          <p:cNvSpPr>
            <a:spLocks noGrp="1"/>
          </p:cNvSpPr>
          <p:nvPr>
            <p:ph type="body" sz="quarter" idx="11"/>
          </p:nvPr>
        </p:nvSpPr>
        <p:spPr>
          <a:xfrm>
            <a:off x="4356100" y="591005"/>
            <a:ext cx="7253288" cy="8617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buNone/>
            </a:pPr>
            <a:r>
              <a:rPr lang="en-US" dirty="0"/>
              <a:t>What do the </a:t>
            </a:r>
            <a:r>
              <a:rPr lang="en-US" dirty="0">
                <a:solidFill>
                  <a:schemeClr val="accent1"/>
                </a:solidFill>
              </a:rPr>
              <a:t>rid </a:t>
            </a:r>
            <a:r>
              <a:rPr lang="en-US" dirty="0"/>
              <a:t>and </a:t>
            </a:r>
            <a:r>
              <a:rPr lang="en-US" dirty="0">
                <a:solidFill>
                  <a:schemeClr val="accent1"/>
                </a:solidFill>
              </a:rPr>
              <a:t>gid</a:t>
            </a:r>
            <a:r>
              <a:rPr lang="en-US" dirty="0"/>
              <a:t> </a:t>
            </a:r>
            <a:br>
              <a:rPr lang="en-US" dirty="0"/>
            </a:br>
            <a:r>
              <a:rPr lang="en-US" dirty="0"/>
              <a:t>parameters represent?</a:t>
            </a:r>
          </a:p>
        </p:txBody>
      </p:sp>
      <p:sp>
        <p:nvSpPr>
          <p:cNvPr id="4" name="New shape"/>
          <p:cNvSpPr/>
          <p:nvPr/>
        </p:nvSpPr>
        <p:spPr>
          <a:xfrm>
            <a:off x="4356100" y="2322514"/>
            <a:ext cx="7512812"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rid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and </a:t>
            </a:r>
            <a:r>
              <a:rPr kumimoji="0" lang="en-US" sz="2500" b="0" i="0" u="none" strike="noStrike" kern="1200" cap="none" spc="0" normalizeH="0" baseline="0" noProof="0" dirty="0">
                <a:ln>
                  <a:noFill/>
                </a:ln>
                <a:solidFill>
                  <a:srgbClr val="0078D4"/>
                </a:solidFill>
                <a:effectLst/>
                <a:uLnTx/>
                <a:uFillTx/>
                <a:latin typeface="Segoe UI"/>
                <a:ea typeface="+mn-ea"/>
                <a:cs typeface="Arial" pitchFamily="34" charset="0"/>
              </a:rPr>
              <a:t>gid</a:t>
            </a: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 represent the specific route and geofence to be displayed on the map</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737373"/>
                </a:solidFill>
                <a:effectLst/>
                <a:uLnTx/>
                <a:uFillTx/>
                <a:latin typeface="Segoe UI"/>
                <a:ea typeface="+mn-ea"/>
                <a:cs typeface="Arial" pitchFamily="34" charset="0"/>
              </a:rPr>
              <a:t>rid and gid represent the specific route and group of buses to be displayed on the map</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737373"/>
                </a:solidFill>
                <a:effectLst/>
                <a:uLnTx/>
                <a:uFillTx/>
                <a:latin typeface="Segoe UI"/>
                <a:ea typeface="+mn-ea"/>
                <a:cs typeface="Arial" pitchFamily="34" charset="0"/>
              </a:rPr>
              <a:t>rid and gid represent all the routes and geofences</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737373"/>
                </a:solidFill>
                <a:effectLst/>
                <a:uLnTx/>
                <a:uFillTx/>
                <a:latin typeface="Segoe UI"/>
                <a:ea typeface="+mn-ea"/>
                <a:cs typeface="Arial" pitchFamily="34" charset="0"/>
              </a:rPr>
              <a:t>rid and gid represent all the routes and groups of buses</a:t>
            </a:r>
          </a:p>
        </p:txBody>
      </p:sp>
      <p:sp>
        <p:nvSpPr>
          <p:cNvPr id="6" name="Rectangle 5" descr="code callout frame">
            <a:extLst>
              <a:ext uri="{FF2B5EF4-FFF2-40B4-BE49-F238E27FC236}">
                <a16:creationId xmlns:a16="http://schemas.microsoft.com/office/drawing/2014/main" id="{789628F3-8F98-CA46-9941-4FF037027B5B}"/>
              </a:ext>
            </a:extLst>
          </p:cNvPr>
          <p:cNvSpPr/>
          <p:nvPr/>
        </p:nvSpPr>
        <p:spPr bwMode="auto">
          <a:xfrm>
            <a:off x="4356100" y="2309813"/>
            <a:ext cx="7253288" cy="909165"/>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9" name="chat" descr="chat">
            <a:extLst>
              <a:ext uri="{FF2B5EF4-FFF2-40B4-BE49-F238E27FC236}">
                <a16:creationId xmlns:a16="http://schemas.microsoft.com/office/drawing/2014/main" id="{170161EF-34D7-4ED3-84D6-046062C2EF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165072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5</a:t>
            </a:r>
          </a:p>
        </p:txBody>
      </p:sp>
      <p:sp>
        <p:nvSpPr>
          <p:cNvPr id="3" name="Subtitle"/>
          <p:cNvSpPr>
            <a:spLocks noGrp="1"/>
          </p:cNvSpPr>
          <p:nvPr>
            <p:ph type="body" sz="quarter" idx="11"/>
          </p:nvPr>
        </p:nvSpPr>
        <p:spPr>
          <a:xfrm>
            <a:off x="4356100" y="600302"/>
            <a:ext cx="7253288" cy="14335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buNone/>
            </a:pPr>
            <a:r>
              <a:rPr lang="en-US" dirty="0"/>
              <a:t>What is the order of serving data to the </a:t>
            </a:r>
            <a:br>
              <a:rPr lang="en-US" dirty="0"/>
            </a:br>
            <a:r>
              <a:rPr lang="en-US" dirty="0"/>
              <a:t>front end?</a:t>
            </a:r>
          </a:p>
        </p:txBody>
      </p:sp>
      <p:sp>
        <p:nvSpPr>
          <p:cNvPr id="4" name="New shape"/>
          <p:cNvSpPr/>
          <p:nvPr/>
        </p:nvSpPr>
        <p:spPr>
          <a:xfrm>
            <a:off x="4356100" y="2309812"/>
            <a:ext cx="7253288" cy="4797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Arial" pitchFamily="34" charset="0"/>
              </a:rPr>
              <a:t>The client application obtains the parameters and passes them to Azure SQL Database, which returns the relevant data to the Azure Function.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Arial" pitchFamily="34" charset="0"/>
              </a:rPr>
              <a:t>The Azure Function obtains the parameters and passes them to the client application, then the client application gets the relevant data from Azure SQL Database and displays it in the client application.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Arial" pitchFamily="34" charset="0"/>
              </a:rPr>
              <a:t>The client application obtains the parameters and passes them to the Azure Function, then the Azure Function gets the relevant data from Azure SQL Database and returns it to the client application.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Arial" pitchFamily="34" charset="0"/>
              </a:rPr>
              <a:t>Azure SQL Database obtains the parameters and passes them to the Azure Function, then the Azure Function gets the relevant data from the client application and returns it to Azure SQL Database.</a:t>
            </a:r>
          </a:p>
        </p:txBody>
      </p:sp>
      <p:pic>
        <p:nvPicPr>
          <p:cNvPr id="8" name="chat" descr="chat">
            <a:extLst>
              <a:ext uri="{FF2B5EF4-FFF2-40B4-BE49-F238E27FC236}">
                <a16:creationId xmlns:a16="http://schemas.microsoft.com/office/drawing/2014/main" id="{64EA49F0-A4A6-4118-A039-D0F3A01C09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383281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5</a:t>
            </a:r>
          </a:p>
        </p:txBody>
      </p:sp>
      <p:sp>
        <p:nvSpPr>
          <p:cNvPr id="3" name="Subtitle"/>
          <p:cNvSpPr>
            <a:spLocks noGrp="1"/>
          </p:cNvSpPr>
          <p:nvPr>
            <p:ph type="body" sz="quarter" idx="11"/>
          </p:nvPr>
        </p:nvSpPr>
        <p:spPr>
          <a:xfrm>
            <a:off x="4356100" y="600302"/>
            <a:ext cx="7253288" cy="14335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buNone/>
            </a:pPr>
            <a:r>
              <a:rPr lang="en-US" dirty="0"/>
              <a:t>What is the order of serving data to the </a:t>
            </a:r>
            <a:br>
              <a:rPr lang="en-US" dirty="0"/>
            </a:br>
            <a:r>
              <a:rPr lang="en-US" dirty="0"/>
              <a:t>front end?</a:t>
            </a:r>
          </a:p>
        </p:txBody>
      </p:sp>
      <p:sp>
        <p:nvSpPr>
          <p:cNvPr id="4" name="New shape"/>
          <p:cNvSpPr/>
          <p:nvPr/>
        </p:nvSpPr>
        <p:spPr>
          <a:xfrm>
            <a:off x="4356100" y="2309812"/>
            <a:ext cx="7253288" cy="4797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737373"/>
                </a:solidFill>
                <a:effectLst/>
                <a:uLnTx/>
                <a:uFillTx/>
                <a:latin typeface="Segoe UI"/>
                <a:ea typeface="+mn-ea"/>
                <a:cs typeface="Arial" pitchFamily="34" charset="0"/>
              </a:rPr>
              <a:t>The client application obtains the parameters and passes them to Azure SQL Database, which returns the relevant data to the Azure Function.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737373"/>
                </a:solidFill>
                <a:effectLst/>
                <a:uLnTx/>
                <a:uFillTx/>
                <a:latin typeface="Segoe UI"/>
                <a:ea typeface="+mn-ea"/>
                <a:cs typeface="Arial" pitchFamily="34" charset="0"/>
              </a:rPr>
              <a:t>The Azure Function obtains the parameters and passes them to the client application, then the client application gets the relevant data from Azure SQL Database and displays it in the client application.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Arial" pitchFamily="34" charset="0"/>
              </a:rPr>
              <a:t>The client application obtains the parameters and passes them to the Azure Function, then the Azure Function gets the relevant data from Azure SQL Database and returns it to the client application.</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1600" b="0" i="0" u="none" strike="noStrike" kern="1200" cap="none" spc="0" normalizeH="0" baseline="0" noProof="0" dirty="0">
                <a:ln>
                  <a:noFill/>
                </a:ln>
                <a:solidFill>
                  <a:srgbClr val="737373"/>
                </a:solidFill>
                <a:effectLst/>
                <a:uLnTx/>
                <a:uFillTx/>
                <a:latin typeface="Segoe UI"/>
                <a:ea typeface="+mn-ea"/>
                <a:cs typeface="Arial" pitchFamily="34" charset="0"/>
              </a:rPr>
              <a:t>Azure SQL Database obtains the parameters and passes them to the Azure Function, then the Azure Function gets the relevant data from the client application and returns it to Azure SQL Database.</a:t>
            </a:r>
          </a:p>
        </p:txBody>
      </p:sp>
      <p:sp>
        <p:nvSpPr>
          <p:cNvPr id="6" name="Rectangle 5" descr="code callout frame">
            <a:extLst>
              <a:ext uri="{FF2B5EF4-FFF2-40B4-BE49-F238E27FC236}">
                <a16:creationId xmlns:a16="http://schemas.microsoft.com/office/drawing/2014/main" id="{E4CB24E2-6974-4F7B-822C-F0BB3DCE3296}"/>
              </a:ext>
            </a:extLst>
          </p:cNvPr>
          <p:cNvSpPr/>
          <p:nvPr/>
        </p:nvSpPr>
        <p:spPr bwMode="auto">
          <a:xfrm>
            <a:off x="4356099" y="3641724"/>
            <a:ext cx="7253289" cy="870899"/>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8" name="chat" descr="chat">
            <a:extLst>
              <a:ext uri="{FF2B5EF4-FFF2-40B4-BE49-F238E27FC236}">
                <a16:creationId xmlns:a16="http://schemas.microsoft.com/office/drawing/2014/main" id="{A904620E-8BC4-4BF7-97A3-AB5DDA77D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368387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Solution architecture</a:t>
            </a:r>
          </a:p>
        </p:txBody>
      </p:sp>
      <p:pic>
        <p:nvPicPr>
          <p:cNvPr id="8" name="Graphic 7">
            <a:extLst>
              <a:ext uri="{FF2B5EF4-FFF2-40B4-BE49-F238E27FC236}">
                <a16:creationId xmlns:a16="http://schemas.microsoft.com/office/drawing/2014/main" id="{A4075946-774B-4357-B270-15247BD70AE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8468" y="1435100"/>
            <a:ext cx="8174596" cy="4306716"/>
          </a:xfrm>
          <a:prstGeom prst="rect">
            <a:avLst/>
          </a:prstGeom>
        </p:spPr>
      </p:pic>
      <p:grpSp>
        <p:nvGrpSpPr>
          <p:cNvPr id="23" name="Group 22">
            <a:extLst>
              <a:ext uri="{FF2B5EF4-FFF2-40B4-BE49-F238E27FC236}">
                <a16:creationId xmlns:a16="http://schemas.microsoft.com/office/drawing/2014/main" id="{3F9E4114-9B19-42C4-B08E-76461AE88D47}"/>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4" name="Straight Arrow Connector 23">
              <a:extLst>
                <a:ext uri="{FF2B5EF4-FFF2-40B4-BE49-F238E27FC236}">
                  <a16:creationId xmlns:a16="http://schemas.microsoft.com/office/drawing/2014/main" id="{FB6D304E-1FCC-49B1-91D8-6841C622D8B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94EB2500-DA07-4C5C-AED0-626ED0FADA2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Oval 25">
              <a:extLst>
                <a:ext uri="{FF2B5EF4-FFF2-40B4-BE49-F238E27FC236}">
                  <a16:creationId xmlns:a16="http://schemas.microsoft.com/office/drawing/2014/main" id="{64B370A9-234E-4845-A853-03130E1F41C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EB7853E3-9599-483E-94BC-60F0FEDA9A87}"/>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67CDB5F-BB57-4EA9-8168-6DBA61EC76F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03ECEE7-7773-4632-8657-1209D1D9FD0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TextBox 29">
              <a:extLst>
                <a:ext uri="{FF2B5EF4-FFF2-40B4-BE49-F238E27FC236}">
                  <a16:creationId xmlns:a16="http://schemas.microsoft.com/office/drawing/2014/main" id="{D3948A15-FC03-435C-BDB1-2D9CE2291877}"/>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31" name="TextBox 30">
              <a:extLst>
                <a:ext uri="{FF2B5EF4-FFF2-40B4-BE49-F238E27FC236}">
                  <a16:creationId xmlns:a16="http://schemas.microsoft.com/office/drawing/2014/main" id="{33B7EE20-0C84-420D-8510-8D103844D35D}"/>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2" name="TextBox 31">
              <a:extLst>
                <a:ext uri="{FF2B5EF4-FFF2-40B4-BE49-F238E27FC236}">
                  <a16:creationId xmlns:a16="http://schemas.microsoft.com/office/drawing/2014/main" id="{AC1CA35E-CCDB-4C1F-AD92-01863D212CD8}"/>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Application</a:t>
              </a:r>
            </a:p>
          </p:txBody>
        </p:sp>
        <p:sp>
          <p:nvSpPr>
            <p:cNvPr id="33" name="TextBox 32">
              <a:extLst>
                <a:ext uri="{FF2B5EF4-FFF2-40B4-BE49-F238E27FC236}">
                  <a16:creationId xmlns:a16="http://schemas.microsoft.com/office/drawing/2014/main" id="{FCAF4325-A5FF-4391-8E39-029CA1E9BC30}"/>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Arial" pitchFamily="34" charset="0"/>
                </a:rPr>
                <a:t>Solution</a:t>
              </a:r>
            </a:p>
          </p:txBody>
        </p:sp>
        <p:sp>
          <p:nvSpPr>
            <p:cNvPr id="34" name="TextBox 33">
              <a:extLst>
                <a:ext uri="{FF2B5EF4-FFF2-40B4-BE49-F238E27FC236}">
                  <a16:creationId xmlns:a16="http://schemas.microsoft.com/office/drawing/2014/main" id="{BFA4CE1A-30B9-428D-BA31-EB1ADFAE143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extLst>
      <p:ext uri="{BB962C8B-B14F-4D97-AF65-F5344CB8AC3E}">
        <p14:creationId xmlns:p14="http://schemas.microsoft.com/office/powerpoint/2010/main" val="360617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6D70EAD-7B2B-4505-B034-142FFB0AAD8C}"/>
              </a:ext>
            </a:extLst>
          </p:cNvPr>
          <p:cNvSpPr>
            <a:spLocks noGrp="1"/>
          </p:cNvSpPr>
          <p:nvPr>
            <p:ph type="title"/>
          </p:nvPr>
        </p:nvSpPr>
        <p:spPr/>
        <p:txBody>
          <a:bodyPr/>
          <a:lstStyle/>
          <a:p>
            <a:r>
              <a:rPr lang="en-US" dirty="0"/>
              <a:t>Demo</a:t>
            </a:r>
          </a:p>
        </p:txBody>
      </p:sp>
      <p:sp>
        <p:nvSpPr>
          <p:cNvPr id="3" name="Subtitle"/>
          <p:cNvSpPr>
            <a:spLocks noGrp="1"/>
          </p:cNvSpPr>
          <p:nvPr>
            <p:ph type="body" sz="quarter" idx="12" hasCustomPrompt="1"/>
          </p:nvPr>
        </p:nvSpPr>
        <p:spPr>
          <a:xfrm>
            <a:off x="585216" y="3977319"/>
            <a:ext cx="9144000" cy="338554"/>
          </a:xfrm>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rPr lang="en-US"/>
              <a:t>Configure Azure Static Web Apps and monitor the solution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4" y="2044006"/>
            <a:ext cx="4127692" cy="2769989"/>
          </a:xfrm>
        </p:spPr>
        <p:txBody>
          <a:bodyPr/>
          <a:lstStyle>
            <a:lvl1pPr>
              <a:defRPr>
                <a:solidFill>
                  <a:schemeClr val="tx1"/>
                </a:solidFill>
              </a:defRPr>
            </a:lvl1pPr>
          </a:lstStyle>
          <a:p>
            <a:r>
              <a:rPr lang="en-US" dirty="0"/>
              <a:t>Configure </a:t>
            </a:r>
            <a:br>
              <a:rPr lang="en-US" dirty="0"/>
            </a:br>
            <a:r>
              <a:rPr lang="en-US" dirty="0"/>
              <a:t>Azure Static </a:t>
            </a:r>
            <a:br>
              <a:rPr lang="en-US" dirty="0"/>
            </a:br>
            <a:r>
              <a:rPr lang="en-US" dirty="0"/>
              <a:t>Web Apps </a:t>
            </a:r>
            <a:br>
              <a:rPr lang="en-US" dirty="0"/>
            </a:br>
            <a:r>
              <a:rPr lang="en-US" dirty="0"/>
              <a:t>and monitor </a:t>
            </a:r>
            <a:br>
              <a:rPr lang="en-US" dirty="0"/>
            </a:br>
            <a:r>
              <a:rPr lang="en-US" dirty="0"/>
              <a:t>the solution</a:t>
            </a:r>
          </a:p>
        </p:txBody>
      </p:sp>
      <p:grpSp>
        <p:nvGrpSpPr>
          <p:cNvPr id="16" name="Group 15">
            <a:extLst>
              <a:ext uri="{FF2B5EF4-FFF2-40B4-BE49-F238E27FC236}">
                <a16:creationId xmlns:a16="http://schemas.microsoft.com/office/drawing/2014/main" id="{7AD5243D-0420-4927-B41D-83956E164877}"/>
              </a:ext>
            </a:extLst>
          </p:cNvPr>
          <p:cNvGrpSpPr/>
          <p:nvPr/>
        </p:nvGrpSpPr>
        <p:grpSpPr>
          <a:xfrm>
            <a:off x="5414596" y="2478839"/>
            <a:ext cx="5391620" cy="440343"/>
            <a:chOff x="5414596" y="1758511"/>
            <a:chExt cx="5391620" cy="440343"/>
          </a:xfrm>
        </p:grpSpPr>
        <p:grpSp>
          <p:nvGrpSpPr>
            <p:cNvPr id="3" name="Group 2">
              <a:extLst>
                <a:ext uri="{FF2B5EF4-FFF2-40B4-BE49-F238E27FC236}">
                  <a16:creationId xmlns:a16="http://schemas.microsoft.com/office/drawing/2014/main" id="{EC9547D9-6371-4262-826F-9623B794C398}"/>
                </a:ext>
              </a:extLst>
            </p:cNvPr>
            <p:cNvGrpSpPr/>
            <p:nvPr/>
          </p:nvGrpSpPr>
          <p:grpSpPr>
            <a:xfrm>
              <a:off x="5414596" y="1758511"/>
              <a:ext cx="440343" cy="440343"/>
              <a:chOff x="5414596" y="1758511"/>
              <a:chExt cx="440343" cy="440343"/>
            </a:xfrm>
          </p:grpSpPr>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grpSp>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Configure application settings</a:t>
              </a:r>
            </a:p>
          </p:txBody>
        </p:sp>
      </p:grpSp>
      <p:grpSp>
        <p:nvGrpSpPr>
          <p:cNvPr id="20" name="Group 19">
            <a:extLst>
              <a:ext uri="{FF2B5EF4-FFF2-40B4-BE49-F238E27FC236}">
                <a16:creationId xmlns:a16="http://schemas.microsoft.com/office/drawing/2014/main" id="{E7F120B5-AD23-4C55-91A0-4428ED080D43}"/>
              </a:ext>
            </a:extLst>
          </p:cNvPr>
          <p:cNvGrpSpPr/>
          <p:nvPr/>
        </p:nvGrpSpPr>
        <p:grpSpPr>
          <a:xfrm>
            <a:off x="5414596" y="3208828"/>
            <a:ext cx="5391620" cy="440343"/>
            <a:chOff x="5414596" y="2488500"/>
            <a:chExt cx="5391620" cy="440343"/>
          </a:xfrm>
        </p:grpSpPr>
        <p:grpSp>
          <p:nvGrpSpPr>
            <p:cNvPr id="4" name="Group 3">
              <a:extLst>
                <a:ext uri="{FF2B5EF4-FFF2-40B4-BE49-F238E27FC236}">
                  <a16:creationId xmlns:a16="http://schemas.microsoft.com/office/drawing/2014/main" id="{00230F5F-C365-4C52-9EA0-58F47E4F20F8}"/>
                </a:ext>
              </a:extLst>
            </p:cNvPr>
            <p:cNvGrpSpPr/>
            <p:nvPr/>
          </p:nvGrpSpPr>
          <p:grpSpPr>
            <a:xfrm>
              <a:off x="5414596" y="2488500"/>
              <a:ext cx="440343" cy="440343"/>
              <a:chOff x="5414596" y="2424479"/>
              <a:chExt cx="440343" cy="440343"/>
            </a:xfrm>
          </p:grpSpPr>
          <p:sp>
            <p:nvSpPr>
              <p:cNvPr id="9" name="Oval 8">
                <a:extLst>
                  <a:ext uri="{FF2B5EF4-FFF2-40B4-BE49-F238E27FC236}">
                    <a16:creationId xmlns:a16="http://schemas.microsoft.com/office/drawing/2014/main" id="{B12F72A0-6EF2-4A8F-B6E3-FCBED1FAFC9C}"/>
                  </a:ext>
                  <a:ext uri="{C183D7F6-B498-43B3-948B-1728B52AA6E4}">
                    <adec:decorative xmlns:adec="http://schemas.microsoft.com/office/drawing/2017/decorative" val="1"/>
                  </a:ext>
                </a:extLst>
              </p:cNvPr>
              <p:cNvSpPr/>
              <p:nvPr/>
            </p:nvSpPr>
            <p:spPr bwMode="auto">
              <a:xfrm>
                <a:off x="5414596" y="2424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0" name="Graphic 9" descr="Checkmark with solid fill">
                <a:extLst>
                  <a:ext uri="{FF2B5EF4-FFF2-40B4-BE49-F238E27FC236}">
                    <a16:creationId xmlns:a16="http://schemas.microsoft.com/office/drawing/2014/main" id="{12A1B629-4A44-46E9-8A26-6AC346E3DF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2516598"/>
                <a:ext cx="256105" cy="256105"/>
              </a:xfrm>
              <a:prstGeom prst="rect">
                <a:avLst/>
              </a:prstGeom>
            </p:spPr>
          </p:pic>
        </p:grpSp>
        <p:sp>
          <p:nvSpPr>
            <p:cNvPr id="11" name="TextBox 10">
              <a:extLst>
                <a:ext uri="{FF2B5EF4-FFF2-40B4-BE49-F238E27FC236}">
                  <a16:creationId xmlns:a16="http://schemas.microsoft.com/office/drawing/2014/main" id="{3C18A222-1101-4A1D-B753-79F5E9EA3790}"/>
                </a:ext>
              </a:extLst>
            </p:cNvPr>
            <p:cNvSpPr txBox="1"/>
            <p:nvPr/>
          </p:nvSpPr>
          <p:spPr>
            <a:xfrm>
              <a:off x="5989638" y="2504856"/>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View the published bus-app</a:t>
              </a:r>
            </a:p>
          </p:txBody>
        </p:sp>
      </p:grpSp>
      <p:grpSp>
        <p:nvGrpSpPr>
          <p:cNvPr id="28" name="Group 27">
            <a:extLst>
              <a:ext uri="{FF2B5EF4-FFF2-40B4-BE49-F238E27FC236}">
                <a16:creationId xmlns:a16="http://schemas.microsoft.com/office/drawing/2014/main" id="{06C06202-6BB8-4B5F-8A25-6BD508036BC1}"/>
              </a:ext>
            </a:extLst>
          </p:cNvPr>
          <p:cNvGrpSpPr/>
          <p:nvPr/>
        </p:nvGrpSpPr>
        <p:grpSpPr>
          <a:xfrm>
            <a:off x="5414596" y="3938817"/>
            <a:ext cx="5391620" cy="440343"/>
            <a:chOff x="5414596" y="3218489"/>
            <a:chExt cx="5391620" cy="440343"/>
          </a:xfrm>
        </p:grpSpPr>
        <p:grpSp>
          <p:nvGrpSpPr>
            <p:cNvPr id="8" name="Group 7">
              <a:extLst>
                <a:ext uri="{FF2B5EF4-FFF2-40B4-BE49-F238E27FC236}">
                  <a16:creationId xmlns:a16="http://schemas.microsoft.com/office/drawing/2014/main" id="{079D2D56-78E6-4D27-80B4-1AFF10BA2EEC}"/>
                </a:ext>
              </a:extLst>
            </p:cNvPr>
            <p:cNvGrpSpPr/>
            <p:nvPr/>
          </p:nvGrpSpPr>
          <p:grpSpPr>
            <a:xfrm>
              <a:off x="5414596" y="3218489"/>
              <a:ext cx="440343" cy="440343"/>
              <a:chOff x="5414596" y="3090447"/>
              <a:chExt cx="440343" cy="440343"/>
            </a:xfrm>
          </p:grpSpPr>
          <p:sp>
            <p:nvSpPr>
              <p:cNvPr id="13" name="Oval 12">
                <a:extLst>
                  <a:ext uri="{FF2B5EF4-FFF2-40B4-BE49-F238E27FC236}">
                    <a16:creationId xmlns:a16="http://schemas.microsoft.com/office/drawing/2014/main" id="{208C96CF-C992-433C-87E8-F94A7E0B5A3B}"/>
                  </a:ext>
                  <a:ext uri="{C183D7F6-B498-43B3-948B-1728B52AA6E4}">
                    <adec:decorative xmlns:adec="http://schemas.microsoft.com/office/drawing/2017/decorative" val="1"/>
                  </a:ext>
                </a:extLst>
              </p:cNvPr>
              <p:cNvSpPr/>
              <p:nvPr/>
            </p:nvSpPr>
            <p:spPr bwMode="auto">
              <a:xfrm>
                <a:off x="5414596" y="30904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4" name="Graphic 13" descr="Checkmark with solid fill">
                <a:extLst>
                  <a:ext uri="{FF2B5EF4-FFF2-40B4-BE49-F238E27FC236}">
                    <a16:creationId xmlns:a16="http://schemas.microsoft.com/office/drawing/2014/main" id="{1163529C-72FE-46A7-83CC-D88984DB1A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3182566"/>
                <a:ext cx="256105" cy="256105"/>
              </a:xfrm>
              <a:prstGeom prst="rect">
                <a:avLst/>
              </a:prstGeom>
            </p:spPr>
          </p:pic>
        </p:grpSp>
        <p:sp>
          <p:nvSpPr>
            <p:cNvPr id="15" name="TextBox 14">
              <a:extLst>
                <a:ext uri="{FF2B5EF4-FFF2-40B4-BE49-F238E27FC236}">
                  <a16:creationId xmlns:a16="http://schemas.microsoft.com/office/drawing/2014/main" id="{450B52ED-EA79-4B0C-A32E-3F9FF9144A60}"/>
                </a:ext>
              </a:extLst>
            </p:cNvPr>
            <p:cNvSpPr txBox="1"/>
            <p:nvPr/>
          </p:nvSpPr>
          <p:spPr>
            <a:xfrm>
              <a:off x="5989638" y="3234845"/>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Review the GitHub Action runs</a:t>
              </a:r>
            </a:p>
          </p:txBody>
        </p:sp>
      </p:grpSp>
    </p:spTree>
    <p:extLst>
      <p:ext uri="{BB962C8B-B14F-4D97-AF65-F5344CB8AC3E}">
        <p14:creationId xmlns:p14="http://schemas.microsoft.com/office/powerpoint/2010/main" val="47353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16"/>
                                        </p:tgtEl>
                                        <p:attrNameLst>
                                          <p:attrName>ppt_x</p:attrName>
                                          <p:attrName>ppt_y</p:attrName>
                                        </p:attrNameLst>
                                      </p:cBhvr>
                                      <p:rCtr x="0" y="-2731"/>
                                    </p:animMotion>
                                  </p:childTnLst>
                                </p:cTn>
                              </p:par>
                              <p:par>
                                <p:cTn id="10" presetID="10" presetClass="entr" presetSubtype="0" fill="hold"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150"/>
                                  </p:stCondLst>
                                  <p:childTnLst>
                                    <p:animMotion origin="layout" path="M 6.25E-7 -1.11111E-6 L 6.25E-7 -0.0544 " pathEditMode="relative" rAng="0" ptsTypes="AA">
                                      <p:cBhvr>
                                        <p:cTn id="14" dur="600" spd="-100000" fill="hold"/>
                                        <p:tgtEl>
                                          <p:spTgt spid="20"/>
                                        </p:tgtEl>
                                        <p:attrNameLst>
                                          <p:attrName>ppt_x</p:attrName>
                                          <p:attrName>ppt_y</p:attrName>
                                        </p:attrNameLst>
                                      </p:cBhvr>
                                      <p:rCtr x="0" y="-2731"/>
                                    </p:animMotion>
                                  </p:childTnLst>
                                </p:cTn>
                              </p:par>
                              <p:par>
                                <p:cTn id="15" presetID="10" presetClass="entr" presetSubtype="0" fill="hold" nodeType="withEffect">
                                  <p:stCondLst>
                                    <p:cond delay="3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nodeType="withEffect">
                                  <p:stCondLst>
                                    <p:cond delay="300"/>
                                  </p:stCondLst>
                                  <p:childTnLst>
                                    <p:animMotion origin="layout" path="M 6.25E-7 -3.33333E-6 L 6.25E-7 -0.05439 " pathEditMode="relative" rAng="0" ptsTypes="AA">
                                      <p:cBhvr>
                                        <p:cTn id="19" dur="600" spd="-100000" fill="hold"/>
                                        <p:tgtEl>
                                          <p:spTgt spid="28"/>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4" y="2598004"/>
            <a:ext cx="4127692" cy="1661993"/>
          </a:xfrm>
        </p:spPr>
        <p:txBody>
          <a:bodyPr/>
          <a:lstStyle>
            <a:lvl1pPr>
              <a:defRPr>
                <a:solidFill>
                  <a:schemeClr val="tx1"/>
                </a:solidFill>
              </a:defRPr>
            </a:lvl1pPr>
          </a:lstStyle>
          <a:p>
            <a:r>
              <a:rPr lang="en-US" dirty="0"/>
              <a:t>Exercise!</a:t>
            </a:r>
            <a:br>
              <a:rPr lang="en-US" dirty="0"/>
            </a:br>
            <a:r>
              <a:rPr lang="en-US" dirty="0"/>
              <a:t>Deploy the end-to-end solution</a:t>
            </a:r>
          </a:p>
        </p:txBody>
      </p:sp>
      <p:grpSp>
        <p:nvGrpSpPr>
          <p:cNvPr id="16" name="Group 15">
            <a:extLst>
              <a:ext uri="{FF2B5EF4-FFF2-40B4-BE49-F238E27FC236}">
                <a16:creationId xmlns:a16="http://schemas.microsoft.com/office/drawing/2014/main" id="{7AD5243D-0420-4927-B41D-83956E164877}"/>
              </a:ext>
            </a:extLst>
          </p:cNvPr>
          <p:cNvGrpSpPr/>
          <p:nvPr/>
        </p:nvGrpSpPr>
        <p:grpSpPr>
          <a:xfrm>
            <a:off x="5414596" y="2478839"/>
            <a:ext cx="5391620" cy="440343"/>
            <a:chOff x="5414596" y="1758511"/>
            <a:chExt cx="5391620" cy="440343"/>
          </a:xfrm>
        </p:grpSpPr>
        <p:grpSp>
          <p:nvGrpSpPr>
            <p:cNvPr id="3" name="Group 2">
              <a:extLst>
                <a:ext uri="{FF2B5EF4-FFF2-40B4-BE49-F238E27FC236}">
                  <a16:creationId xmlns:a16="http://schemas.microsoft.com/office/drawing/2014/main" id="{EC9547D9-6371-4262-826F-9623B794C398}"/>
                </a:ext>
              </a:extLst>
            </p:cNvPr>
            <p:cNvGrpSpPr/>
            <p:nvPr/>
          </p:nvGrpSpPr>
          <p:grpSpPr>
            <a:xfrm>
              <a:off x="5414596" y="1758511"/>
              <a:ext cx="440343" cy="440343"/>
              <a:chOff x="5414596" y="1758511"/>
              <a:chExt cx="440343" cy="440343"/>
            </a:xfrm>
          </p:grpSpPr>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grpSp>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Deploy the resources</a:t>
              </a:r>
            </a:p>
          </p:txBody>
        </p:sp>
      </p:grpSp>
      <p:grpSp>
        <p:nvGrpSpPr>
          <p:cNvPr id="20" name="Group 19">
            <a:extLst>
              <a:ext uri="{FF2B5EF4-FFF2-40B4-BE49-F238E27FC236}">
                <a16:creationId xmlns:a16="http://schemas.microsoft.com/office/drawing/2014/main" id="{E7F120B5-AD23-4C55-91A0-4428ED080D43}"/>
              </a:ext>
            </a:extLst>
          </p:cNvPr>
          <p:cNvGrpSpPr/>
          <p:nvPr/>
        </p:nvGrpSpPr>
        <p:grpSpPr>
          <a:xfrm>
            <a:off x="5414596" y="3208828"/>
            <a:ext cx="5391620" cy="440343"/>
            <a:chOff x="5414596" y="2488500"/>
            <a:chExt cx="5391620" cy="440343"/>
          </a:xfrm>
        </p:grpSpPr>
        <p:grpSp>
          <p:nvGrpSpPr>
            <p:cNvPr id="4" name="Group 3">
              <a:extLst>
                <a:ext uri="{FF2B5EF4-FFF2-40B4-BE49-F238E27FC236}">
                  <a16:creationId xmlns:a16="http://schemas.microsoft.com/office/drawing/2014/main" id="{00230F5F-C365-4C52-9EA0-58F47E4F20F8}"/>
                </a:ext>
              </a:extLst>
            </p:cNvPr>
            <p:cNvGrpSpPr/>
            <p:nvPr/>
          </p:nvGrpSpPr>
          <p:grpSpPr>
            <a:xfrm>
              <a:off x="5414596" y="2488500"/>
              <a:ext cx="440343" cy="440343"/>
              <a:chOff x="5414596" y="2424479"/>
              <a:chExt cx="440343" cy="440343"/>
            </a:xfrm>
          </p:grpSpPr>
          <p:sp>
            <p:nvSpPr>
              <p:cNvPr id="9" name="Oval 8">
                <a:extLst>
                  <a:ext uri="{FF2B5EF4-FFF2-40B4-BE49-F238E27FC236}">
                    <a16:creationId xmlns:a16="http://schemas.microsoft.com/office/drawing/2014/main" id="{B12F72A0-6EF2-4A8F-B6E3-FCBED1FAFC9C}"/>
                  </a:ext>
                  <a:ext uri="{C183D7F6-B498-43B3-948B-1728B52AA6E4}">
                    <adec:decorative xmlns:adec="http://schemas.microsoft.com/office/drawing/2017/decorative" val="1"/>
                  </a:ext>
                </a:extLst>
              </p:cNvPr>
              <p:cNvSpPr/>
              <p:nvPr/>
            </p:nvSpPr>
            <p:spPr bwMode="auto">
              <a:xfrm>
                <a:off x="5414596" y="2424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0" name="Graphic 9" descr="Checkmark with solid fill">
                <a:extLst>
                  <a:ext uri="{FF2B5EF4-FFF2-40B4-BE49-F238E27FC236}">
                    <a16:creationId xmlns:a16="http://schemas.microsoft.com/office/drawing/2014/main" id="{12A1B629-4A44-46E9-8A26-6AC346E3DF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2516598"/>
                <a:ext cx="256105" cy="256105"/>
              </a:xfrm>
              <a:prstGeom prst="rect">
                <a:avLst/>
              </a:prstGeom>
            </p:spPr>
          </p:pic>
        </p:grpSp>
        <p:sp>
          <p:nvSpPr>
            <p:cNvPr id="11" name="TextBox 10">
              <a:extLst>
                <a:ext uri="{FF2B5EF4-FFF2-40B4-BE49-F238E27FC236}">
                  <a16:creationId xmlns:a16="http://schemas.microsoft.com/office/drawing/2014/main" id="{3C18A222-1101-4A1D-B753-79F5E9EA3790}"/>
                </a:ext>
              </a:extLst>
            </p:cNvPr>
            <p:cNvSpPr txBox="1"/>
            <p:nvPr/>
          </p:nvSpPr>
          <p:spPr>
            <a:xfrm>
              <a:off x="5989638" y="2504856"/>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Use GitHub Actions for CI/CD</a:t>
              </a:r>
            </a:p>
          </p:txBody>
        </p:sp>
      </p:grpSp>
      <p:grpSp>
        <p:nvGrpSpPr>
          <p:cNvPr id="28" name="Group 27">
            <a:extLst>
              <a:ext uri="{FF2B5EF4-FFF2-40B4-BE49-F238E27FC236}">
                <a16:creationId xmlns:a16="http://schemas.microsoft.com/office/drawing/2014/main" id="{06C06202-6BB8-4B5F-8A25-6BD508036BC1}"/>
              </a:ext>
            </a:extLst>
          </p:cNvPr>
          <p:cNvGrpSpPr/>
          <p:nvPr/>
        </p:nvGrpSpPr>
        <p:grpSpPr>
          <a:xfrm>
            <a:off x="5414596" y="3938817"/>
            <a:ext cx="5391620" cy="440343"/>
            <a:chOff x="5414596" y="3218489"/>
            <a:chExt cx="5391620" cy="440343"/>
          </a:xfrm>
        </p:grpSpPr>
        <p:grpSp>
          <p:nvGrpSpPr>
            <p:cNvPr id="8" name="Group 7">
              <a:extLst>
                <a:ext uri="{FF2B5EF4-FFF2-40B4-BE49-F238E27FC236}">
                  <a16:creationId xmlns:a16="http://schemas.microsoft.com/office/drawing/2014/main" id="{079D2D56-78E6-4D27-80B4-1AFF10BA2EEC}"/>
                </a:ext>
              </a:extLst>
            </p:cNvPr>
            <p:cNvGrpSpPr/>
            <p:nvPr/>
          </p:nvGrpSpPr>
          <p:grpSpPr>
            <a:xfrm>
              <a:off x="5414596" y="3218489"/>
              <a:ext cx="440343" cy="440343"/>
              <a:chOff x="5414596" y="3090447"/>
              <a:chExt cx="440343" cy="440343"/>
            </a:xfrm>
          </p:grpSpPr>
          <p:sp>
            <p:nvSpPr>
              <p:cNvPr id="13" name="Oval 12">
                <a:extLst>
                  <a:ext uri="{FF2B5EF4-FFF2-40B4-BE49-F238E27FC236}">
                    <a16:creationId xmlns:a16="http://schemas.microsoft.com/office/drawing/2014/main" id="{208C96CF-C992-433C-87E8-F94A7E0B5A3B}"/>
                  </a:ext>
                  <a:ext uri="{C183D7F6-B498-43B3-948B-1728B52AA6E4}">
                    <adec:decorative xmlns:adec="http://schemas.microsoft.com/office/drawing/2017/decorative" val="1"/>
                  </a:ext>
                </a:extLst>
              </p:cNvPr>
              <p:cNvSpPr/>
              <p:nvPr/>
            </p:nvSpPr>
            <p:spPr bwMode="auto">
              <a:xfrm>
                <a:off x="5414596" y="30904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4" name="Graphic 13" descr="Checkmark with solid fill">
                <a:extLst>
                  <a:ext uri="{FF2B5EF4-FFF2-40B4-BE49-F238E27FC236}">
                    <a16:creationId xmlns:a16="http://schemas.microsoft.com/office/drawing/2014/main" id="{1163529C-72FE-46A7-83CC-D88984DB1A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3182566"/>
                <a:ext cx="256105" cy="256105"/>
              </a:xfrm>
              <a:prstGeom prst="rect">
                <a:avLst/>
              </a:prstGeom>
            </p:spPr>
          </p:pic>
        </p:grpSp>
        <p:sp>
          <p:nvSpPr>
            <p:cNvPr id="15" name="TextBox 14">
              <a:extLst>
                <a:ext uri="{FF2B5EF4-FFF2-40B4-BE49-F238E27FC236}">
                  <a16:creationId xmlns:a16="http://schemas.microsoft.com/office/drawing/2014/main" id="{450B52ED-EA79-4B0C-A32E-3F9FF9144A60}"/>
                </a:ext>
              </a:extLst>
            </p:cNvPr>
            <p:cNvSpPr txBox="1"/>
            <p:nvPr/>
          </p:nvSpPr>
          <p:spPr>
            <a:xfrm>
              <a:off x="5989638" y="3234845"/>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Witness the solution in action</a:t>
              </a:r>
            </a:p>
          </p:txBody>
        </p:sp>
      </p:grpSp>
      <p:sp>
        <p:nvSpPr>
          <p:cNvPr id="12" name="Title">
            <a:extLst>
              <a:ext uri="{FF2B5EF4-FFF2-40B4-BE49-F238E27FC236}">
                <a16:creationId xmlns:a16="http://schemas.microsoft.com/office/drawing/2014/main" id="{27591B8F-FD5C-4901-A365-7745ADC838C2}"/>
              </a:ext>
            </a:extLst>
          </p:cNvPr>
          <p:cNvSpPr txBox="1">
            <a:spLocks/>
          </p:cNvSpPr>
          <p:nvPr/>
        </p:nvSpPr>
        <p:spPr>
          <a:xfrm>
            <a:off x="786962" y="5842386"/>
            <a:ext cx="8669554" cy="861774"/>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dirty="0"/>
              <a:t>Module 4: </a:t>
            </a:r>
            <a:r>
              <a:rPr lang="en-US" sz="2800" dirty="0">
                <a:solidFill>
                  <a:schemeClr val="accent1"/>
                </a:solidFill>
              </a:rPr>
              <a:t>aka.ms/azuremodernapps04</a:t>
            </a:r>
          </a:p>
          <a:p>
            <a:r>
              <a:rPr lang="en-US" sz="2800" dirty="0"/>
              <a:t>Units 3 and 5</a:t>
            </a:r>
          </a:p>
        </p:txBody>
      </p:sp>
    </p:spTree>
    <p:extLst>
      <p:ext uri="{BB962C8B-B14F-4D97-AF65-F5344CB8AC3E}">
        <p14:creationId xmlns:p14="http://schemas.microsoft.com/office/powerpoint/2010/main" val="9878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16"/>
                                        </p:tgtEl>
                                        <p:attrNameLst>
                                          <p:attrName>ppt_x</p:attrName>
                                          <p:attrName>ppt_y</p:attrName>
                                        </p:attrNameLst>
                                      </p:cBhvr>
                                      <p:rCtr x="0" y="-2731"/>
                                    </p:animMotion>
                                  </p:childTnLst>
                                </p:cTn>
                              </p:par>
                              <p:par>
                                <p:cTn id="10" presetID="10" presetClass="entr" presetSubtype="0" fill="hold"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150"/>
                                  </p:stCondLst>
                                  <p:childTnLst>
                                    <p:animMotion origin="layout" path="M 6.25E-7 -1.11111E-6 L 6.25E-7 -0.0544 " pathEditMode="relative" rAng="0" ptsTypes="AA">
                                      <p:cBhvr>
                                        <p:cTn id="14" dur="600" spd="-100000" fill="hold"/>
                                        <p:tgtEl>
                                          <p:spTgt spid="20"/>
                                        </p:tgtEl>
                                        <p:attrNameLst>
                                          <p:attrName>ppt_x</p:attrName>
                                          <p:attrName>ppt_y</p:attrName>
                                        </p:attrNameLst>
                                      </p:cBhvr>
                                      <p:rCtr x="0" y="-2731"/>
                                    </p:animMotion>
                                  </p:childTnLst>
                                </p:cTn>
                              </p:par>
                              <p:par>
                                <p:cTn id="15" presetID="10" presetClass="entr" presetSubtype="0" fill="hold" nodeType="withEffect">
                                  <p:stCondLst>
                                    <p:cond delay="3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nodeType="withEffect">
                                  <p:stCondLst>
                                    <p:cond delay="300"/>
                                  </p:stCondLst>
                                  <p:childTnLst>
                                    <p:animMotion origin="layout" path="M 6.25E-7 -3.33333E-6 L 6.25E-7 -0.05439 " pathEditMode="relative" rAng="0" ptsTypes="AA">
                                      <p:cBhvr>
                                        <p:cTn id="19" dur="600" spd="-100000" fill="hold"/>
                                        <p:tgtEl>
                                          <p:spTgt spid="28"/>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3364EA-1F00-4618-9653-C64F22E0314A}"/>
              </a:ext>
            </a:extLst>
          </p:cNvPr>
          <p:cNvSpPr>
            <a:spLocks noGrp="1"/>
          </p:cNvSpPr>
          <p:nvPr>
            <p:ph type="title"/>
          </p:nvPr>
        </p:nvSpPr>
        <p:spPr>
          <a:xfrm>
            <a:off x="205708" y="225069"/>
            <a:ext cx="5411321" cy="1295821"/>
          </a:xfrm>
        </p:spPr>
        <p:txBody>
          <a:bodyPr vert="horz" wrap="square" lIns="0" tIns="0" rIns="0" bIns="0" rtlCol="0" anchor="ctr">
            <a:normAutofit/>
          </a:bodyPr>
          <a:lstStyle/>
          <a:p>
            <a:r>
              <a:rPr lang="en-US" sz="4000" b="0" kern="1200" cap="none" spc="-50" baseline="0">
                <a:ln w="3175">
                  <a:noFill/>
                </a:ln>
                <a:effectLst/>
                <a:latin typeface="+mj-lt"/>
                <a:ea typeface="+mn-ea"/>
                <a:cs typeface="Segoe UI" pitchFamily="34" charset="0"/>
              </a:rPr>
              <a:t>Data is the new Oxygen</a:t>
            </a:r>
          </a:p>
        </p:txBody>
      </p:sp>
      <p:sp>
        <p:nvSpPr>
          <p:cNvPr id="4" name="Title 2">
            <a:extLst>
              <a:ext uri="{FF2B5EF4-FFF2-40B4-BE49-F238E27FC236}">
                <a16:creationId xmlns:a16="http://schemas.microsoft.com/office/drawing/2014/main" id="{8941F1E0-3C23-4E84-9E02-F565422CB7F1}"/>
              </a:ext>
            </a:extLst>
          </p:cNvPr>
          <p:cNvSpPr txBox="1">
            <a:spLocks/>
          </p:cNvSpPr>
          <p:nvPr/>
        </p:nvSpPr>
        <p:spPr>
          <a:xfrm>
            <a:off x="205708" y="2435290"/>
            <a:ext cx="4851918" cy="1483567"/>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a:lstStyle>
          <a:p>
            <a:pPr>
              <a:spcBef>
                <a:spcPct val="20000"/>
              </a:spcBef>
              <a:spcAft>
                <a:spcPct val="0"/>
              </a:spcAft>
              <a:buSzPct val="90000"/>
            </a:pPr>
            <a:r>
              <a:rPr lang="en-US" sz="2800" kern="1200" spc="0" baseline="0">
                <a:latin typeface="+mn-lt"/>
                <a:ea typeface="+mn-ea"/>
                <a:cs typeface="Segoe UI" pitchFamily="34" charset="0"/>
              </a:rPr>
              <a:t>And, you, the developers, are the plants of this Data World, </a:t>
            </a:r>
            <a:r>
              <a:rPr lang="en-US" sz="2800" kern="1200" spc="0" baseline="0" dirty="0">
                <a:latin typeface="+mn-lt"/>
                <a:ea typeface="+mn-ea"/>
                <a:cs typeface="Segoe UI" pitchFamily="34" charset="0"/>
              </a:rPr>
              <a:t>producing</a:t>
            </a:r>
            <a:r>
              <a:rPr lang="en-US" sz="2800" kern="1200" spc="0" baseline="0">
                <a:latin typeface="+mn-lt"/>
                <a:ea typeface="+mn-ea"/>
                <a:cs typeface="Segoe UI" pitchFamily="34" charset="0"/>
              </a:rPr>
              <a:t> Oxygen.</a:t>
            </a:r>
          </a:p>
        </p:txBody>
      </p:sp>
      <p:pic>
        <p:nvPicPr>
          <p:cNvPr id="6" name="Video 5">
            <a:extLst>
              <a:ext uri="{FF2B5EF4-FFF2-40B4-BE49-F238E27FC236}">
                <a16:creationId xmlns:a16="http://schemas.microsoft.com/office/drawing/2014/main" id="{2C30FB0F-7B1C-460B-B998-A6E7C6761B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188" r="40401" b="-1"/>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extLst>
      <p:ext uri="{BB962C8B-B14F-4D97-AF65-F5344CB8AC3E}">
        <p14:creationId xmlns:p14="http://schemas.microsoft.com/office/powerpoint/2010/main" val="709464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mute="1">
                <p:cTn id="19" repeatCount="indefinite" fill="hold" display="0">
                  <p:stCondLst>
                    <p:cond delay="indefinite"/>
                  </p:stCondLst>
                </p:cTn>
                <p:tgtEl>
                  <p:spTgt spid="6"/>
                </p:tgtEl>
              </p:cMediaNode>
            </p:video>
          </p:childTnLst>
        </p:cTn>
      </p:par>
    </p:tnLst>
    <p:bldLst>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Summary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Summary</a:t>
            </a:r>
          </a:p>
        </p:txBody>
      </p:sp>
      <p:sp>
        <p:nvSpPr>
          <p:cNvPr id="3" name="Subtitle"/>
          <p:cNvSpPr>
            <a:spLocks noGrp="1"/>
          </p:cNvSpPr>
          <p:nvPr>
            <p:ph sz="quarter" idx="10"/>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spcBef>
                <a:spcPct val="43750"/>
              </a:spcBef>
              <a:spcAft>
                <a:spcPct val="43750"/>
              </a:spcAft>
              <a:buNone/>
            </a:pPr>
            <a:r>
              <a:rPr lang="en-US" sz="2000" dirty="0"/>
              <a:t>In the language of your choice (Node.js, Python, or .NET), we used an Azure Function that's built-in to an Azure Static Web App to get the data for specific bus routes and geofences. The Azure Static Web App was then used to surface the map on a website.</a:t>
            </a:r>
          </a:p>
        </p:txBody>
      </p:sp>
      <p:sp>
        <p:nvSpPr>
          <p:cNvPr id="5" name="Oval 4">
            <a:extLst>
              <a:ext uri="{FF2B5EF4-FFF2-40B4-BE49-F238E27FC236}">
                <a16:creationId xmlns:a16="http://schemas.microsoft.com/office/drawing/2014/main" id="{52FE1F91-E5AB-4DA0-9894-108C77B70CCF}"/>
              </a:ext>
              <a:ext uri="{C183D7F6-B498-43B3-948B-1728B52AA6E4}">
                <adec:decorative xmlns:adec="http://schemas.microsoft.com/office/drawing/2017/decorative" val="1"/>
              </a:ext>
            </a:extLst>
          </p:cNvPr>
          <p:cNvSpPr/>
          <p:nvPr/>
        </p:nvSpPr>
        <p:spPr bwMode="auto">
          <a:xfrm>
            <a:off x="1370704" y="36895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6" name="Graphic 5" descr="Checkmark with solid fill">
            <a:extLst>
              <a:ext uri="{FF2B5EF4-FFF2-40B4-BE49-F238E27FC236}">
                <a16:creationId xmlns:a16="http://schemas.microsoft.com/office/drawing/2014/main" id="{754A8D48-1363-465E-B1A7-C343E4BBA6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823" y="3781666"/>
            <a:ext cx="256105" cy="256105"/>
          </a:xfrm>
          <a:prstGeom prst="rect">
            <a:avLst/>
          </a:prstGeom>
        </p:spPr>
      </p:pic>
      <p:sp>
        <p:nvSpPr>
          <p:cNvPr id="7" name="TextBox 6">
            <a:extLst>
              <a:ext uri="{FF2B5EF4-FFF2-40B4-BE49-F238E27FC236}">
                <a16:creationId xmlns:a16="http://schemas.microsoft.com/office/drawing/2014/main" id="{B4EAC19B-DFAA-43D3-B5BB-397D89425B80}"/>
              </a:ext>
            </a:extLst>
          </p:cNvPr>
          <p:cNvSpPr txBox="1"/>
          <p:nvPr/>
        </p:nvSpPr>
        <p:spPr>
          <a:xfrm>
            <a:off x="1945746" y="3705903"/>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You learned how to c</a:t>
            </a:r>
            <a:r>
              <a:rPr kumimoji="0" lang="en-US" sz="2000" b="0" i="0" u="none" strike="noStrike" kern="1200" cap="none" spc="0" normalizeH="0" baseline="0" noProof="0" dirty="0" err="1">
                <a:ln>
                  <a:noFill/>
                </a:ln>
                <a:solidFill>
                  <a:srgbClr val="000000"/>
                </a:solidFill>
                <a:effectLst/>
                <a:uLnTx/>
                <a:uFillTx/>
                <a:latin typeface="Segoe UI"/>
                <a:ea typeface="+mn-ea"/>
                <a:cs typeface="Segoe UI" pitchFamily="34" charset="0"/>
              </a:rPr>
              <a:t>reate</a:t>
            </a: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 Vue.js web applications using Azure Static Web Apps</a:t>
            </a:r>
          </a:p>
        </p:txBody>
      </p:sp>
      <p:sp>
        <p:nvSpPr>
          <p:cNvPr id="9" name="Oval 8">
            <a:extLst>
              <a:ext uri="{FF2B5EF4-FFF2-40B4-BE49-F238E27FC236}">
                <a16:creationId xmlns:a16="http://schemas.microsoft.com/office/drawing/2014/main" id="{F0B56413-73AB-4368-9886-3A149D89AE6D}"/>
              </a:ext>
              <a:ext uri="{C183D7F6-B498-43B3-948B-1728B52AA6E4}">
                <adec:decorative xmlns:adec="http://schemas.microsoft.com/office/drawing/2017/decorative" val="1"/>
              </a:ext>
            </a:extLst>
          </p:cNvPr>
          <p:cNvSpPr/>
          <p:nvPr/>
        </p:nvSpPr>
        <p:spPr bwMode="auto">
          <a:xfrm>
            <a:off x="1370704" y="446966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0" name="Graphic 9" descr="Checkmark with solid fill">
            <a:extLst>
              <a:ext uri="{FF2B5EF4-FFF2-40B4-BE49-F238E27FC236}">
                <a16:creationId xmlns:a16="http://schemas.microsoft.com/office/drawing/2014/main" id="{D84753EB-17FC-4E85-AC53-8733292E53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823" y="4561786"/>
            <a:ext cx="256105" cy="256105"/>
          </a:xfrm>
          <a:prstGeom prst="rect">
            <a:avLst/>
          </a:prstGeom>
        </p:spPr>
      </p:pic>
      <p:sp>
        <p:nvSpPr>
          <p:cNvPr id="11" name="TextBox 10">
            <a:extLst>
              <a:ext uri="{FF2B5EF4-FFF2-40B4-BE49-F238E27FC236}">
                <a16:creationId xmlns:a16="http://schemas.microsoft.com/office/drawing/2014/main" id="{249F4F89-BC38-4A82-91AD-C0C2E26BEA7A}"/>
              </a:ext>
            </a:extLst>
          </p:cNvPr>
          <p:cNvSpPr txBox="1"/>
          <p:nvPr/>
        </p:nvSpPr>
        <p:spPr>
          <a:xfrm>
            <a:off x="1945746" y="4486023"/>
            <a:ext cx="910235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You also learned how Visual Studio Code, the Azure portal, and GitHub are integrated to give you an efficient and seamless way to maintain CI/CD with GitHub Actions.</a:t>
            </a:r>
          </a:p>
        </p:txBody>
      </p:sp>
      <p:sp>
        <p:nvSpPr>
          <p:cNvPr id="13" name="Oval 12">
            <a:extLst>
              <a:ext uri="{FF2B5EF4-FFF2-40B4-BE49-F238E27FC236}">
                <a16:creationId xmlns:a16="http://schemas.microsoft.com/office/drawing/2014/main" id="{F5C0417E-9ED2-43B0-84C9-AFB4CCEDDF2C}"/>
              </a:ext>
              <a:ext uri="{C183D7F6-B498-43B3-948B-1728B52AA6E4}">
                <adec:decorative xmlns:adec="http://schemas.microsoft.com/office/drawing/2017/decorative" val="1"/>
              </a:ext>
            </a:extLst>
          </p:cNvPr>
          <p:cNvSpPr/>
          <p:nvPr/>
        </p:nvSpPr>
        <p:spPr bwMode="auto">
          <a:xfrm>
            <a:off x="1370704" y="2834268"/>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4" name="Graphic 13" descr="Checkmark with solid fill">
            <a:extLst>
              <a:ext uri="{FF2B5EF4-FFF2-40B4-BE49-F238E27FC236}">
                <a16:creationId xmlns:a16="http://schemas.microsoft.com/office/drawing/2014/main" id="{8524E8C3-5670-42BC-A493-E8DC9ADD0D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823" y="2926387"/>
            <a:ext cx="256105" cy="256105"/>
          </a:xfrm>
          <a:prstGeom prst="rect">
            <a:avLst/>
          </a:prstGeom>
        </p:spPr>
      </p:pic>
      <p:sp>
        <p:nvSpPr>
          <p:cNvPr id="15" name="TextBox 14">
            <a:extLst>
              <a:ext uri="{FF2B5EF4-FFF2-40B4-BE49-F238E27FC236}">
                <a16:creationId xmlns:a16="http://schemas.microsoft.com/office/drawing/2014/main" id="{00A23F35-87EA-45CB-8336-BACF9D559A2E}"/>
              </a:ext>
            </a:extLst>
          </p:cNvPr>
          <p:cNvSpPr txBox="1"/>
          <p:nvPr/>
        </p:nvSpPr>
        <p:spPr>
          <a:xfrm>
            <a:off x="1945746" y="2850624"/>
            <a:ext cx="910235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You learned how to design APIs in any language and integrate them with Azure SQL Database and Azure Static Web Apps</a:t>
            </a:r>
          </a:p>
        </p:txBody>
      </p:sp>
      <p:grpSp>
        <p:nvGrpSpPr>
          <p:cNvPr id="28" name="Group 27">
            <a:extLst>
              <a:ext uri="{FF2B5EF4-FFF2-40B4-BE49-F238E27FC236}">
                <a16:creationId xmlns:a16="http://schemas.microsoft.com/office/drawing/2014/main" id="{CC8F7759-DA90-4FB5-947A-75686781E56A}"/>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9" name="Straight Arrow Connector 28">
              <a:extLst>
                <a:ext uri="{FF2B5EF4-FFF2-40B4-BE49-F238E27FC236}">
                  <a16:creationId xmlns:a16="http://schemas.microsoft.com/office/drawing/2014/main" id="{1FE2F4FF-1934-4FB1-9400-EC49D004BA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F5EA0963-615E-48BA-9AC6-7CE35B2AF0F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Oval 30">
              <a:extLst>
                <a:ext uri="{FF2B5EF4-FFF2-40B4-BE49-F238E27FC236}">
                  <a16:creationId xmlns:a16="http://schemas.microsoft.com/office/drawing/2014/main" id="{1500C244-90B5-43C8-90E8-9B4C0BB6C3A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8D46317C-32B2-40C7-A778-934E7ACE1E8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299A8F3-DCC6-4FE4-9499-FE46F08E3F9B}"/>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A3524205-7F46-404C-A72D-5B4E845F94A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FBF54C3A-78F0-4651-844F-9305916AAB27}"/>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36" name="TextBox 35">
              <a:extLst>
                <a:ext uri="{FF2B5EF4-FFF2-40B4-BE49-F238E27FC236}">
                  <a16:creationId xmlns:a16="http://schemas.microsoft.com/office/drawing/2014/main" id="{F77FEBC9-32A9-437D-A035-621807E28793}"/>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7" name="TextBox 36">
              <a:extLst>
                <a:ext uri="{FF2B5EF4-FFF2-40B4-BE49-F238E27FC236}">
                  <a16:creationId xmlns:a16="http://schemas.microsoft.com/office/drawing/2014/main" id="{C4914DB3-F0D9-4465-A636-95EF8281E108}"/>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Application</a:t>
              </a:r>
            </a:p>
          </p:txBody>
        </p:sp>
        <p:sp>
          <p:nvSpPr>
            <p:cNvPr id="38" name="TextBox 37">
              <a:extLst>
                <a:ext uri="{FF2B5EF4-FFF2-40B4-BE49-F238E27FC236}">
                  <a16:creationId xmlns:a16="http://schemas.microsoft.com/office/drawing/2014/main" id="{91EEB7A5-52E0-4F40-9456-72D38DFDCFF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Solution</a:t>
              </a:r>
            </a:p>
          </p:txBody>
        </p:sp>
        <p:sp>
          <p:nvSpPr>
            <p:cNvPr id="39" name="TextBox 38">
              <a:extLst>
                <a:ext uri="{FF2B5EF4-FFF2-40B4-BE49-F238E27FC236}">
                  <a16:creationId xmlns:a16="http://schemas.microsoft.com/office/drawing/2014/main" id="{A49953CF-8FDA-489C-B741-10FE1DF01C7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14"/>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1.45833E-6 -7.40741E-7 L 1.45833E-6 -0.0544 " pathEditMode="relative" rAng="0" ptsTypes="AA">
                                      <p:cBhvr>
                                        <p:cTn id="14" dur="600" spd="-100000" fill="hold"/>
                                        <p:tgtEl>
                                          <p:spTgt spid="13"/>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1.45833E-6 -7.40741E-7 L 1.45833E-6 -0.0544 " pathEditMode="relative" rAng="0" ptsTypes="AA">
                                      <p:cBhvr>
                                        <p:cTn id="19" dur="600" spd="-100000" fill="hold"/>
                                        <p:tgtEl>
                                          <p:spTgt spid="15"/>
                                        </p:tgtEl>
                                        <p:attrNameLst>
                                          <p:attrName>ppt_x</p:attrName>
                                          <p:attrName>ppt_y</p:attrName>
                                        </p:attrNameLst>
                                      </p:cBhvr>
                                      <p:rCtr x="0" y="-2731"/>
                                    </p:animMotion>
                                  </p:childTnLst>
                                </p:cTn>
                              </p:par>
                              <p:par>
                                <p:cTn id="20" presetID="10" presetClass="entr" presetSubtype="0" fill="hold" grpId="0" nodeType="withEffect">
                                  <p:stCondLst>
                                    <p:cond delay="1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150"/>
                                  </p:stCondLst>
                                  <p:childTnLst>
                                    <p:animMotion origin="layout" path="M 1.45833E-6 -7.40741E-7 L 1.45833E-6 -0.0544 " pathEditMode="relative" rAng="0" ptsTypes="AA">
                                      <p:cBhvr>
                                        <p:cTn id="24" dur="600" spd="-100000" fill="hold"/>
                                        <p:tgtEl>
                                          <p:spTgt spid="5"/>
                                        </p:tgtEl>
                                        <p:attrNameLst>
                                          <p:attrName>ppt_x</p:attrName>
                                          <p:attrName>ppt_y</p:attrName>
                                        </p:attrNameLst>
                                      </p:cBhvr>
                                      <p:rCtr x="0" y="-2731"/>
                                    </p:animMotion>
                                  </p:childTnLst>
                                </p:cTn>
                              </p:par>
                              <p:par>
                                <p:cTn id="25" presetID="10" presetClass="entr" presetSubtype="0" fill="hold" nodeType="withEffect">
                                  <p:stCondLst>
                                    <p:cond delay="15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50"/>
                                  </p:stCondLst>
                                  <p:childTnLst>
                                    <p:animMotion origin="layout" path="M 1.45833E-6 -7.40741E-7 L 1.45833E-6 -0.0544 " pathEditMode="relative" rAng="0" ptsTypes="AA">
                                      <p:cBhvr>
                                        <p:cTn id="29" dur="600" spd="-100000" fill="hold"/>
                                        <p:tgtEl>
                                          <p:spTgt spid="6"/>
                                        </p:tgtEl>
                                        <p:attrNameLst>
                                          <p:attrName>ppt_x</p:attrName>
                                          <p:attrName>ppt_y</p:attrName>
                                        </p:attrNameLst>
                                      </p:cBhvr>
                                      <p:rCtr x="0" y="-2731"/>
                                    </p:animMotion>
                                  </p:childTnLst>
                                </p:cTn>
                              </p:par>
                              <p:par>
                                <p:cTn id="30" presetID="10" presetClass="entr" presetSubtype="0" fill="hold" grpId="0" nodeType="withEffect">
                                  <p:stCondLst>
                                    <p:cond delay="1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150"/>
                                  </p:stCondLst>
                                  <p:childTnLst>
                                    <p:animMotion origin="layout" path="M 1.45833E-6 -7.40741E-7 L 1.45833E-6 -0.0544 " pathEditMode="relative" rAng="0" ptsTypes="AA">
                                      <p:cBhvr>
                                        <p:cTn id="34" dur="600" spd="-100000" fill="hold"/>
                                        <p:tgtEl>
                                          <p:spTgt spid="7"/>
                                        </p:tgtEl>
                                        <p:attrNameLst>
                                          <p:attrName>ppt_x</p:attrName>
                                          <p:attrName>ppt_y</p:attrName>
                                        </p:attrNameLst>
                                      </p:cBhvr>
                                      <p:rCtr x="0" y="-2731"/>
                                    </p:animMotion>
                                  </p:childTnLst>
                                </p:cTn>
                              </p:par>
                              <p:par>
                                <p:cTn id="35" presetID="10" presetClass="entr" presetSubtype="0" fill="hold" nodeType="withEffect">
                                  <p:stCondLst>
                                    <p:cond delay="3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300"/>
                                  </p:stCondLst>
                                  <p:childTnLst>
                                    <p:animMotion origin="layout" path="M 1.45833E-6 -7.40741E-7 L 1.45833E-6 -0.0544 " pathEditMode="relative" rAng="0" ptsTypes="AA">
                                      <p:cBhvr>
                                        <p:cTn id="39" dur="600" spd="-100000" fill="hold"/>
                                        <p:tgtEl>
                                          <p:spTgt spid="10"/>
                                        </p:tgtEl>
                                        <p:attrNameLst>
                                          <p:attrName>ppt_x</p:attrName>
                                          <p:attrName>ppt_y</p:attrName>
                                        </p:attrNameLst>
                                      </p:cBhvr>
                                      <p:rCtr x="0" y="-2731"/>
                                    </p:animMotion>
                                  </p:childTnLst>
                                </p:cTn>
                              </p:par>
                              <p:par>
                                <p:cTn id="40" presetID="10" presetClass="entr" presetSubtype="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grpId="1" nodeType="withEffect">
                                  <p:stCondLst>
                                    <p:cond delay="300"/>
                                  </p:stCondLst>
                                  <p:childTnLst>
                                    <p:animMotion origin="layout" path="M 1.45833E-6 -7.40741E-7 L 1.45833E-6 -0.0544 " pathEditMode="relative" rAng="0" ptsTypes="AA">
                                      <p:cBhvr>
                                        <p:cTn id="44" dur="600" spd="-100000" fill="hold"/>
                                        <p:tgtEl>
                                          <p:spTgt spid="9"/>
                                        </p:tgtEl>
                                        <p:attrNameLst>
                                          <p:attrName>ppt_x</p:attrName>
                                          <p:attrName>ppt_y</p:attrName>
                                        </p:attrNameLst>
                                      </p:cBhvr>
                                      <p:rCtr x="0" y="-2731"/>
                                    </p:animMotion>
                                  </p:childTnLst>
                                </p:cTn>
                              </p:par>
                              <p:par>
                                <p:cTn id="45" presetID="10" presetClass="entr" presetSubtype="0" fill="hold" grpId="0" nodeType="withEffect">
                                  <p:stCondLst>
                                    <p:cond delay="3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300"/>
                                  </p:stCondLst>
                                  <p:childTnLst>
                                    <p:animMotion origin="layout" path="M 1.45833E-6 -7.40741E-7 L 1.45833E-6 -0.0544 " pathEditMode="relative" rAng="0" ptsTypes="AA">
                                      <p:cBhvr>
                                        <p:cTn id="49" dur="600" spd="-100000" fill="hold"/>
                                        <p:tgtEl>
                                          <p:spTgt spid="11"/>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9" grpId="0" animBg="1"/>
      <p:bldP spid="9" grpId="1" animBg="1"/>
      <p:bldP spid="11" grpId="0"/>
      <p:bldP spid="11" grpId="1"/>
      <p:bldP spid="13" grpId="0" animBg="1"/>
      <p:bldP spid="13" grpId="1" animBg="1"/>
      <p:bldP spid="15" grpId="0"/>
      <p:bldP spid="15"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Resources</a:t>
            </a:r>
          </a:p>
        </p:txBody>
      </p:sp>
      <p:sp>
        <p:nvSpPr>
          <p:cNvPr id="5" name="Oval 4">
            <a:extLst>
              <a:ext uri="{FF2B5EF4-FFF2-40B4-BE49-F238E27FC236}">
                <a16:creationId xmlns:a16="http://schemas.microsoft.com/office/drawing/2014/main" id="{52FE1F91-E5AB-4DA0-9894-108C77B70CCF}"/>
              </a:ext>
              <a:ext uri="{C183D7F6-B498-43B3-948B-1728B52AA6E4}">
                <adec:decorative xmlns:adec="http://schemas.microsoft.com/office/drawing/2017/decorative" val="1"/>
              </a:ext>
            </a:extLst>
          </p:cNvPr>
          <p:cNvSpPr/>
          <p:nvPr/>
        </p:nvSpPr>
        <p:spPr bwMode="auto">
          <a:xfrm>
            <a:off x="594269" y="2590626"/>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6" name="Graphic 5" descr="Checkmark with solid fill">
            <a:extLst>
              <a:ext uri="{FF2B5EF4-FFF2-40B4-BE49-F238E27FC236}">
                <a16:creationId xmlns:a16="http://schemas.microsoft.com/office/drawing/2014/main" id="{754A8D48-1363-465E-B1A7-C343E4BBA6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388" y="2682745"/>
            <a:ext cx="256105" cy="256105"/>
          </a:xfrm>
          <a:prstGeom prst="rect">
            <a:avLst/>
          </a:prstGeom>
        </p:spPr>
      </p:pic>
      <p:sp>
        <p:nvSpPr>
          <p:cNvPr id="7" name="TextBox 6">
            <a:extLst>
              <a:ext uri="{FF2B5EF4-FFF2-40B4-BE49-F238E27FC236}">
                <a16:creationId xmlns:a16="http://schemas.microsoft.com/office/drawing/2014/main" id="{B4EAC19B-DFAA-43D3-B5BB-397D89425B80}"/>
              </a:ext>
            </a:extLst>
          </p:cNvPr>
          <p:cNvSpPr txBox="1"/>
          <p:nvPr/>
        </p:nvSpPr>
        <p:spPr>
          <a:xfrm>
            <a:off x="1169311" y="2606982"/>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Watch our show </a:t>
            </a: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hlinkClick r:id="rId5"/>
              </a:rPr>
              <a:t>https://aka.ms/azuresqlyt</a:t>
            </a: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 </a:t>
            </a:r>
          </a:p>
        </p:txBody>
      </p:sp>
      <p:sp>
        <p:nvSpPr>
          <p:cNvPr id="9" name="Oval 8">
            <a:extLst>
              <a:ext uri="{FF2B5EF4-FFF2-40B4-BE49-F238E27FC236}">
                <a16:creationId xmlns:a16="http://schemas.microsoft.com/office/drawing/2014/main" id="{F0B56413-73AB-4368-9886-3A149D89AE6D}"/>
              </a:ext>
              <a:ext uri="{C183D7F6-B498-43B3-948B-1728B52AA6E4}">
                <adec:decorative xmlns:adec="http://schemas.microsoft.com/office/drawing/2017/decorative" val="1"/>
              </a:ext>
            </a:extLst>
          </p:cNvPr>
          <p:cNvSpPr/>
          <p:nvPr/>
        </p:nvSpPr>
        <p:spPr bwMode="auto">
          <a:xfrm>
            <a:off x="594269" y="3269084"/>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0" name="Graphic 9" descr="Checkmark with solid fill">
            <a:extLst>
              <a:ext uri="{FF2B5EF4-FFF2-40B4-BE49-F238E27FC236}">
                <a16:creationId xmlns:a16="http://schemas.microsoft.com/office/drawing/2014/main" id="{D84753EB-17FC-4E85-AC53-8733292E53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388" y="3361203"/>
            <a:ext cx="256105" cy="256105"/>
          </a:xfrm>
          <a:prstGeom prst="rect">
            <a:avLst/>
          </a:prstGeom>
        </p:spPr>
      </p:pic>
      <p:sp>
        <p:nvSpPr>
          <p:cNvPr id="11" name="TextBox 10">
            <a:extLst>
              <a:ext uri="{FF2B5EF4-FFF2-40B4-BE49-F238E27FC236}">
                <a16:creationId xmlns:a16="http://schemas.microsoft.com/office/drawing/2014/main" id="{249F4F89-BC38-4A82-91AD-C0C2E26BEA7A}"/>
              </a:ext>
            </a:extLst>
          </p:cNvPr>
          <p:cNvSpPr txBox="1"/>
          <p:nvPr/>
        </p:nvSpPr>
        <p:spPr>
          <a:xfrm>
            <a:off x="1169311" y="3285440"/>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Follow us on twitter to stay up to date</a:t>
            </a:r>
            <a:r>
              <a:rPr kumimoji="0" lang="en-US" sz="2000" b="0" i="0" u="none" strike="noStrike" kern="1200" cap="none" spc="0" normalizeH="0" baseline="0" noProof="0" dirty="0">
                <a:ln>
                  <a:noFill/>
                </a:ln>
                <a:solidFill>
                  <a:srgbClr val="0078D4"/>
                </a:solidFill>
                <a:effectLst/>
                <a:uLnTx/>
                <a:uFillTx/>
                <a:latin typeface="Segoe UI"/>
                <a:ea typeface="+mn-ea"/>
                <a:cs typeface="Segoe UI" pitchFamily="34" charset="0"/>
              </a:rPr>
              <a:t> @AzureSQL</a:t>
            </a:r>
          </a:p>
        </p:txBody>
      </p:sp>
      <p:sp>
        <p:nvSpPr>
          <p:cNvPr id="13" name="Oval 12">
            <a:extLst>
              <a:ext uri="{FF2B5EF4-FFF2-40B4-BE49-F238E27FC236}">
                <a16:creationId xmlns:a16="http://schemas.microsoft.com/office/drawing/2014/main" id="{F5C0417E-9ED2-43B0-84C9-AFB4CCEDDF2C}"/>
              </a:ext>
              <a:ext uri="{C183D7F6-B498-43B3-948B-1728B52AA6E4}">
                <adec:decorative xmlns:adec="http://schemas.microsoft.com/office/drawing/2017/decorative" val="1"/>
              </a:ext>
            </a:extLst>
          </p:cNvPr>
          <p:cNvSpPr/>
          <p:nvPr/>
        </p:nvSpPr>
        <p:spPr bwMode="auto">
          <a:xfrm>
            <a:off x="594269" y="1881768"/>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4" name="Graphic 13" descr="Checkmark with solid fill">
            <a:extLst>
              <a:ext uri="{FF2B5EF4-FFF2-40B4-BE49-F238E27FC236}">
                <a16:creationId xmlns:a16="http://schemas.microsoft.com/office/drawing/2014/main" id="{8524E8C3-5670-42BC-A493-E8DC9ADD0D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388" y="1973887"/>
            <a:ext cx="256105" cy="256105"/>
          </a:xfrm>
          <a:prstGeom prst="rect">
            <a:avLst/>
          </a:prstGeom>
        </p:spPr>
      </p:pic>
      <p:sp>
        <p:nvSpPr>
          <p:cNvPr id="15" name="TextBox 14">
            <a:extLst>
              <a:ext uri="{FF2B5EF4-FFF2-40B4-BE49-F238E27FC236}">
                <a16:creationId xmlns:a16="http://schemas.microsoft.com/office/drawing/2014/main" id="{00A23F35-87EA-45CB-8336-BACF9D559A2E}"/>
              </a:ext>
            </a:extLst>
          </p:cNvPr>
          <p:cNvSpPr txBox="1"/>
          <p:nvPr/>
        </p:nvSpPr>
        <p:spPr>
          <a:xfrm>
            <a:off x="1169311" y="1898124"/>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Try the whole learning path </a:t>
            </a: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hlinkClick r:id="rId6"/>
              </a:rPr>
              <a:t>https://aka.ms/AzureModernApps</a:t>
            </a: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 </a:t>
            </a:r>
          </a:p>
        </p:txBody>
      </p:sp>
      <p:sp>
        <p:nvSpPr>
          <p:cNvPr id="29" name="Oval 28">
            <a:extLst>
              <a:ext uri="{FF2B5EF4-FFF2-40B4-BE49-F238E27FC236}">
                <a16:creationId xmlns:a16="http://schemas.microsoft.com/office/drawing/2014/main" id="{9D3B6D27-21EB-4820-B5C5-D618EA6080CF}"/>
              </a:ext>
              <a:ext uri="{C183D7F6-B498-43B3-948B-1728B52AA6E4}">
                <adec:decorative xmlns:adec="http://schemas.microsoft.com/office/drawing/2017/decorative" val="1"/>
              </a:ext>
            </a:extLst>
          </p:cNvPr>
          <p:cNvSpPr/>
          <p:nvPr/>
        </p:nvSpPr>
        <p:spPr bwMode="auto">
          <a:xfrm>
            <a:off x="594269" y="3958380"/>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30" name="Graphic 29" descr="Checkmark with solid fill">
            <a:extLst>
              <a:ext uri="{FF2B5EF4-FFF2-40B4-BE49-F238E27FC236}">
                <a16:creationId xmlns:a16="http://schemas.microsoft.com/office/drawing/2014/main" id="{B05BC874-2D42-4E69-92E7-8DE5A2D8EF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6388" y="4050499"/>
            <a:ext cx="256105" cy="256105"/>
          </a:xfrm>
          <a:prstGeom prst="rect">
            <a:avLst/>
          </a:prstGeom>
        </p:spPr>
      </p:pic>
      <p:sp>
        <p:nvSpPr>
          <p:cNvPr id="31" name="TextBox 30">
            <a:extLst>
              <a:ext uri="{FF2B5EF4-FFF2-40B4-BE49-F238E27FC236}">
                <a16:creationId xmlns:a16="http://schemas.microsoft.com/office/drawing/2014/main" id="{CCF014D8-6D02-4178-9F9C-2519286C1B3A}"/>
              </a:ext>
            </a:extLst>
          </p:cNvPr>
          <p:cNvSpPr txBox="1"/>
          <p:nvPr/>
        </p:nvSpPr>
        <p:spPr>
          <a:xfrm>
            <a:off x="1169311" y="3974736"/>
            <a:ext cx="910235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We wrote a book! </a:t>
            </a: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hlinkClick r:id="rId7"/>
              </a:rPr>
              <a:t>https://aka.ms/azuresqlfordevelopers</a:t>
            </a: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 </a:t>
            </a:r>
          </a:p>
        </p:txBody>
      </p:sp>
      <p:grpSp>
        <p:nvGrpSpPr>
          <p:cNvPr id="32" name="Group 31">
            <a:extLst>
              <a:ext uri="{FF2B5EF4-FFF2-40B4-BE49-F238E27FC236}">
                <a16:creationId xmlns:a16="http://schemas.microsoft.com/office/drawing/2014/main" id="{E0BBE332-0C68-4B30-B157-0A65EC1AD7BB}"/>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33" name="Straight Arrow Connector 32">
              <a:extLst>
                <a:ext uri="{FF2B5EF4-FFF2-40B4-BE49-F238E27FC236}">
                  <a16:creationId xmlns:a16="http://schemas.microsoft.com/office/drawing/2014/main" id="{F9EBECE4-DAA2-496A-B3E5-4B0B0B3573A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59BAB1F-2BA7-46A1-AE94-EDD6E2446E4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Oval 34">
              <a:extLst>
                <a:ext uri="{FF2B5EF4-FFF2-40B4-BE49-F238E27FC236}">
                  <a16:creationId xmlns:a16="http://schemas.microsoft.com/office/drawing/2014/main" id="{28EA6949-A811-46B8-8415-42F22B1CEF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Oval 35">
              <a:extLst>
                <a:ext uri="{FF2B5EF4-FFF2-40B4-BE49-F238E27FC236}">
                  <a16:creationId xmlns:a16="http://schemas.microsoft.com/office/drawing/2014/main" id="{18AEC610-E2F8-4872-84BA-188A31C0F3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8C30FA8-5952-4E30-8D12-642AC286C10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618A1297-348F-43FE-AB95-6AE474959CE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TextBox 38">
              <a:extLst>
                <a:ext uri="{FF2B5EF4-FFF2-40B4-BE49-F238E27FC236}">
                  <a16:creationId xmlns:a16="http://schemas.microsoft.com/office/drawing/2014/main" id="{30DFC786-0E83-4688-BD19-B37BB5EC8372}"/>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40" name="TextBox 39">
              <a:extLst>
                <a:ext uri="{FF2B5EF4-FFF2-40B4-BE49-F238E27FC236}">
                  <a16:creationId xmlns:a16="http://schemas.microsoft.com/office/drawing/2014/main" id="{B0051490-5CE3-49CB-ADDA-2BA5334EEDFD}"/>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41" name="TextBox 40">
              <a:extLst>
                <a:ext uri="{FF2B5EF4-FFF2-40B4-BE49-F238E27FC236}">
                  <a16:creationId xmlns:a16="http://schemas.microsoft.com/office/drawing/2014/main" id="{C88AD4D4-2D13-4539-9715-9D1FC734926A}"/>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Application</a:t>
              </a:r>
            </a:p>
          </p:txBody>
        </p:sp>
        <p:sp>
          <p:nvSpPr>
            <p:cNvPr id="42" name="TextBox 41">
              <a:extLst>
                <a:ext uri="{FF2B5EF4-FFF2-40B4-BE49-F238E27FC236}">
                  <a16:creationId xmlns:a16="http://schemas.microsoft.com/office/drawing/2014/main" id="{CEA34EAB-AEF4-42BB-901F-98A52A229D6F}"/>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Solution</a:t>
              </a:r>
            </a:p>
          </p:txBody>
        </p:sp>
        <p:sp>
          <p:nvSpPr>
            <p:cNvPr id="43" name="TextBox 42">
              <a:extLst>
                <a:ext uri="{FF2B5EF4-FFF2-40B4-BE49-F238E27FC236}">
                  <a16:creationId xmlns:a16="http://schemas.microsoft.com/office/drawing/2014/main" id="{7EC7E27A-CF9D-40A5-8073-693BDC329CC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Arial" pitchFamily="34" charset="0"/>
                </a:rPr>
                <a:t>Summary</a:t>
              </a:r>
            </a:p>
          </p:txBody>
        </p:sp>
      </p:grpSp>
      <p:sp>
        <p:nvSpPr>
          <p:cNvPr id="27" name="TextBox 26">
            <a:extLst>
              <a:ext uri="{FF2B5EF4-FFF2-40B4-BE49-F238E27FC236}">
                <a16:creationId xmlns:a16="http://schemas.microsoft.com/office/drawing/2014/main" id="{2E8D19A0-DB06-4A9E-B471-1B521EA0AFD9}"/>
              </a:ext>
            </a:extLst>
          </p:cNvPr>
          <p:cNvSpPr txBox="1"/>
          <p:nvPr/>
        </p:nvSpPr>
        <p:spPr>
          <a:xfrm>
            <a:off x="9212263" y="178852"/>
            <a:ext cx="287014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Twitter: @AnalyticAnna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LinkedIn: amthomas46</a:t>
            </a:r>
            <a:endParaRPr kumimoji="0" lang="en-US" sz="20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71847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0"/>
                                  </p:stCondLst>
                                  <p:childTnLst>
                                    <p:animMotion origin="layout" path="M 3.125E-6 -1.48148E-6 L 3.125E-6 -0.0544 " pathEditMode="relative" rAng="0" ptsTypes="AA">
                                      <p:cBhvr>
                                        <p:cTn id="9" dur="600" spd="-100000" fill="hold"/>
                                        <p:tgtEl>
                                          <p:spTgt spid="14"/>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3.125E-6 -1.48148E-6 L 3.125E-6 -0.0544 " pathEditMode="relative" rAng="0" ptsTypes="AA">
                                      <p:cBhvr>
                                        <p:cTn id="14" dur="600" spd="-100000" fill="hold"/>
                                        <p:tgtEl>
                                          <p:spTgt spid="13"/>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6.25E-7 1.48148E-6 L -6.25E-7 -0.0544 " pathEditMode="relative" rAng="0" ptsTypes="AA">
                                      <p:cBhvr>
                                        <p:cTn id="19" dur="600" spd="-100000" fill="hold"/>
                                        <p:tgtEl>
                                          <p:spTgt spid="15"/>
                                        </p:tgtEl>
                                        <p:attrNameLst>
                                          <p:attrName>ppt_x</p:attrName>
                                          <p:attrName>ppt_y</p:attrName>
                                        </p:attrNameLst>
                                      </p:cBhvr>
                                      <p:rCtr x="0" y="-2731"/>
                                    </p:animMotion>
                                  </p:childTnLst>
                                </p:cTn>
                              </p:par>
                              <p:par>
                                <p:cTn id="20" presetID="10" presetClass="entr" presetSubtype="0" fill="hold" nodeType="withEffect">
                                  <p:stCondLst>
                                    <p:cond delay="1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150"/>
                                  </p:stCondLst>
                                  <p:childTnLst>
                                    <p:animMotion origin="layout" path="M 3.125E-6 -2.22222E-6 L 3.125E-6 -0.0544 " pathEditMode="relative" rAng="0" ptsTypes="AA">
                                      <p:cBhvr>
                                        <p:cTn id="24" dur="600" spd="-100000" fill="hold"/>
                                        <p:tgtEl>
                                          <p:spTgt spid="6"/>
                                        </p:tgtEl>
                                        <p:attrNameLst>
                                          <p:attrName>ppt_x</p:attrName>
                                          <p:attrName>ppt_y</p:attrName>
                                        </p:attrNameLst>
                                      </p:cBhvr>
                                      <p:rCtr x="0" y="-2731"/>
                                    </p:animMotion>
                                  </p:childTnLst>
                                </p:cTn>
                              </p:par>
                              <p:par>
                                <p:cTn id="25" presetID="10" presetClass="entr" presetSubtype="0" fill="hold" grpId="0" nodeType="withEffect">
                                  <p:stCondLst>
                                    <p:cond delay="1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150"/>
                                  </p:stCondLst>
                                  <p:childTnLst>
                                    <p:animMotion origin="layout" path="M 3.125E-6 -2.22222E-6 L 3.125E-6 -0.0544 " pathEditMode="relative" rAng="0" ptsTypes="AA">
                                      <p:cBhvr>
                                        <p:cTn id="29" dur="600" spd="-100000" fill="hold"/>
                                        <p:tgtEl>
                                          <p:spTgt spid="5"/>
                                        </p:tgtEl>
                                        <p:attrNameLst>
                                          <p:attrName>ppt_x</p:attrName>
                                          <p:attrName>ppt_y</p:attrName>
                                        </p:attrNameLst>
                                      </p:cBhvr>
                                      <p:rCtr x="0" y="-2731"/>
                                    </p:animMotion>
                                  </p:childTnLst>
                                </p:cTn>
                              </p:par>
                              <p:par>
                                <p:cTn id="30" presetID="10" presetClass="entr" presetSubtype="0" fill="hold" grpId="0" nodeType="withEffect">
                                  <p:stCondLst>
                                    <p:cond delay="1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150"/>
                                  </p:stCondLst>
                                  <p:childTnLst>
                                    <p:animMotion origin="layout" path="M -6.25E-7 7.40741E-7 L -6.25E-7 -0.0544 " pathEditMode="relative" rAng="0" ptsTypes="AA">
                                      <p:cBhvr>
                                        <p:cTn id="34" dur="600" spd="-100000" fill="hold"/>
                                        <p:tgtEl>
                                          <p:spTgt spid="7"/>
                                        </p:tgtEl>
                                        <p:attrNameLst>
                                          <p:attrName>ppt_x</p:attrName>
                                          <p:attrName>ppt_y</p:attrName>
                                        </p:attrNameLst>
                                      </p:cBhvr>
                                      <p:rCtr x="0" y="-2731"/>
                                    </p:animMotion>
                                  </p:childTnLst>
                                </p:cTn>
                              </p:par>
                              <p:par>
                                <p:cTn id="35" presetID="10" presetClass="entr" presetSubtype="0" fill="hold" nodeType="withEffect">
                                  <p:stCondLst>
                                    <p:cond delay="3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300"/>
                                  </p:stCondLst>
                                  <p:childTnLst>
                                    <p:animMotion origin="layout" path="M 3.125E-6 3.7037E-6 L 3.125E-6 -0.0544 " pathEditMode="relative" rAng="0" ptsTypes="AA">
                                      <p:cBhvr>
                                        <p:cTn id="39" dur="600" spd="-100000" fill="hold"/>
                                        <p:tgtEl>
                                          <p:spTgt spid="10"/>
                                        </p:tgtEl>
                                        <p:attrNameLst>
                                          <p:attrName>ppt_x</p:attrName>
                                          <p:attrName>ppt_y</p:attrName>
                                        </p:attrNameLst>
                                      </p:cBhvr>
                                      <p:rCtr x="0" y="-2731"/>
                                    </p:animMotion>
                                  </p:childTnLst>
                                </p:cTn>
                              </p:par>
                              <p:par>
                                <p:cTn id="40" presetID="10" presetClass="entr" presetSubtype="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grpId="1" nodeType="withEffect">
                                  <p:stCondLst>
                                    <p:cond delay="300"/>
                                  </p:stCondLst>
                                  <p:childTnLst>
                                    <p:animMotion origin="layout" path="M 3.125E-6 3.7037E-6 L 3.125E-6 -0.0544 " pathEditMode="relative" rAng="0" ptsTypes="AA">
                                      <p:cBhvr>
                                        <p:cTn id="44" dur="600" spd="-100000" fill="hold"/>
                                        <p:tgtEl>
                                          <p:spTgt spid="9"/>
                                        </p:tgtEl>
                                        <p:attrNameLst>
                                          <p:attrName>ppt_x</p:attrName>
                                          <p:attrName>ppt_y</p:attrName>
                                        </p:attrNameLst>
                                      </p:cBhvr>
                                      <p:rCtr x="0" y="-2731"/>
                                    </p:animMotion>
                                  </p:childTnLst>
                                </p:cTn>
                              </p:par>
                              <p:par>
                                <p:cTn id="45" presetID="10" presetClass="entr" presetSubtype="0" fill="hold" grpId="0" nodeType="withEffect">
                                  <p:stCondLst>
                                    <p:cond delay="3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300"/>
                                  </p:stCondLst>
                                  <p:childTnLst>
                                    <p:animMotion origin="layout" path="M -6.25E-7 -3.33333E-6 L -6.25E-7 -0.05439 " pathEditMode="relative" rAng="0" ptsTypes="AA">
                                      <p:cBhvr>
                                        <p:cTn id="49" dur="600" spd="-100000" fill="hold"/>
                                        <p:tgtEl>
                                          <p:spTgt spid="11"/>
                                        </p:tgtEl>
                                        <p:attrNameLst>
                                          <p:attrName>ppt_x</p:attrName>
                                          <p:attrName>ppt_y</p:attrName>
                                        </p:attrNameLst>
                                      </p:cBhvr>
                                      <p:rCtr x="0" y="-2731"/>
                                    </p:animMotion>
                                  </p:childTnLst>
                                </p:cTn>
                              </p:par>
                              <p:par>
                                <p:cTn id="50" presetID="10" presetClass="entr" presetSubtype="0" fill="hold" nodeType="withEffect">
                                  <p:stCondLst>
                                    <p:cond delay="45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42" presetClass="path" presetSubtype="0" decel="100000" fill="hold" nodeType="withEffect">
                                  <p:stCondLst>
                                    <p:cond delay="450"/>
                                  </p:stCondLst>
                                  <p:childTnLst>
                                    <p:animMotion origin="layout" path="M 3.125E-6 7.40741E-7 L 3.125E-6 -0.0544 " pathEditMode="relative" rAng="0" ptsTypes="AA">
                                      <p:cBhvr>
                                        <p:cTn id="54" dur="600" spd="-100000" fill="hold"/>
                                        <p:tgtEl>
                                          <p:spTgt spid="30"/>
                                        </p:tgtEl>
                                        <p:attrNameLst>
                                          <p:attrName>ppt_x</p:attrName>
                                          <p:attrName>ppt_y</p:attrName>
                                        </p:attrNameLst>
                                      </p:cBhvr>
                                      <p:rCtr x="0" y="-2731"/>
                                    </p:animMotion>
                                  </p:childTnLst>
                                </p:cTn>
                              </p:par>
                              <p:par>
                                <p:cTn id="55" presetID="10" presetClass="entr" presetSubtype="0" fill="hold" grpId="0" nodeType="withEffect">
                                  <p:stCondLst>
                                    <p:cond delay="45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42" presetClass="path" presetSubtype="0" decel="100000" fill="hold" grpId="1" nodeType="withEffect">
                                  <p:stCondLst>
                                    <p:cond delay="450"/>
                                  </p:stCondLst>
                                  <p:childTnLst>
                                    <p:animMotion origin="layout" path="M 3.125E-6 7.40741E-7 L 3.125E-6 -0.0544 " pathEditMode="relative" rAng="0" ptsTypes="AA">
                                      <p:cBhvr>
                                        <p:cTn id="59" dur="600" spd="-100000" fill="hold"/>
                                        <p:tgtEl>
                                          <p:spTgt spid="29"/>
                                        </p:tgtEl>
                                        <p:attrNameLst>
                                          <p:attrName>ppt_x</p:attrName>
                                          <p:attrName>ppt_y</p:attrName>
                                        </p:attrNameLst>
                                      </p:cBhvr>
                                      <p:rCtr x="0" y="-2731"/>
                                    </p:animMotion>
                                  </p:childTnLst>
                                </p:cTn>
                              </p:par>
                              <p:par>
                                <p:cTn id="60" presetID="10" presetClass="entr" presetSubtype="0" fill="hold" grpId="0" nodeType="withEffect">
                                  <p:stCondLst>
                                    <p:cond delay="45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42" presetClass="path" presetSubtype="0" decel="100000" fill="hold" grpId="1" nodeType="withEffect">
                                  <p:stCondLst>
                                    <p:cond delay="450"/>
                                  </p:stCondLst>
                                  <p:childTnLst>
                                    <p:animMotion origin="layout" path="M -6.25E-7 3.7037E-6 L -6.25E-7 -0.0544 " pathEditMode="relative" rAng="0" ptsTypes="AA">
                                      <p:cBhvr>
                                        <p:cTn id="64" dur="600" spd="-100000" fill="hold"/>
                                        <p:tgtEl>
                                          <p:spTgt spid="31"/>
                                        </p:tgtEl>
                                        <p:attrNameLst>
                                          <p:attrName>ppt_x</p:attrName>
                                          <p:attrName>ppt_y</p:attrName>
                                        </p:attrNameLst>
                                      </p:cBhvr>
                                      <p:rCtr x="0" y="-2731"/>
                                    </p:animMotion>
                                  </p:childTnLst>
                                </p:cTn>
                              </p:par>
                              <p:par>
                                <p:cTn id="65" presetID="10" presetClass="entr" presetSubtype="0" fill="hold" grpId="0" nodeType="withEffect">
                                  <p:stCondLst>
                                    <p:cond delay="3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300"/>
                                  </p:stCondLst>
                                  <p:childTnLst>
                                    <p:animMotion origin="layout" path="M -6.25E-7 -3.33333E-6 L -6.25E-7 -0.05439 " pathEditMode="relative" rAng="0" ptsTypes="AA">
                                      <p:cBhvr>
                                        <p:cTn id="69" dur="600" spd="-100000" fill="hold"/>
                                        <p:tgtEl>
                                          <p:spTgt spid="27"/>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9" grpId="0" animBg="1"/>
      <p:bldP spid="9" grpId="1" animBg="1"/>
      <p:bldP spid="11" grpId="0"/>
      <p:bldP spid="11" grpId="1"/>
      <p:bldP spid="13" grpId="0" animBg="1"/>
      <p:bldP spid="13" grpId="1" animBg="1"/>
      <p:bldP spid="15" grpId="0"/>
      <p:bldP spid="15" grpId="1"/>
      <p:bldP spid="29" grpId="0" animBg="1"/>
      <p:bldP spid="29" grpId="1" animBg="1"/>
      <p:bldP spid="31" grpId="0"/>
      <p:bldP spid="31" grpId="1"/>
      <p:bldP spid="27" grpId="0"/>
      <p:bldP spid="27"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dirty="0"/>
              <a:t>60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46519096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48CF7C4-767E-4594-A766-1BF05607ACD3}"/>
              </a:ext>
            </a:extLst>
          </p:cNvPr>
          <p:cNvSpPr>
            <a:spLocks noGrp="1"/>
          </p:cNvSpPr>
          <p:nvPr>
            <p:ph type="title" hasCustomPrompt="1"/>
          </p:nvPr>
        </p:nvSpPr>
        <p:spPr>
          <a:xfrm>
            <a:off x="584200" y="2979778"/>
            <a:ext cx="6816725" cy="553998"/>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Part 3: Closing keynote</a:t>
            </a:r>
          </a:p>
        </p:txBody>
      </p:sp>
      <p:sp>
        <p:nvSpPr>
          <p:cNvPr id="13" name="Text Placeholder 4">
            <a:extLst>
              <a:ext uri="{FF2B5EF4-FFF2-40B4-BE49-F238E27FC236}">
                <a16:creationId xmlns:a16="http://schemas.microsoft.com/office/drawing/2014/main" id="{5222B807-FB08-4A79-A3D0-8DB32B10EF12}"/>
              </a:ext>
            </a:extLst>
          </p:cNvPr>
          <p:cNvSpPr txBox="1">
            <a:spLocks/>
          </p:cNvSpPr>
          <p:nvPr/>
        </p:nvSpPr>
        <p:spPr>
          <a:xfrm>
            <a:off x="8469310" y="5272951"/>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2200" b="1" i="0" u="none" strike="noStrike" kern="1200" cap="none" spc="0" normalizeH="0" baseline="0" noProof="0" dirty="0">
                <a:ln>
                  <a:noFill/>
                </a:ln>
                <a:solidFill>
                  <a:srgbClr val="FFFFFF"/>
                </a:solidFill>
                <a:effectLst/>
                <a:uLnTx/>
                <a:uFillTx/>
                <a:latin typeface="Segoe UI"/>
                <a:cs typeface="Segoe UI" pitchFamily="34" charset="0"/>
              </a:rPr>
              <a:t>Sanjay Mishra</a:t>
            </a:r>
          </a:p>
        </p:txBody>
      </p:sp>
      <p:sp>
        <p:nvSpPr>
          <p:cNvPr id="17" name="Text Placeholder 4">
            <a:extLst>
              <a:ext uri="{FF2B5EF4-FFF2-40B4-BE49-F238E27FC236}">
                <a16:creationId xmlns:a16="http://schemas.microsoft.com/office/drawing/2014/main" id="{AADCE8BE-DBE0-481E-92A0-0155867CB5F1}"/>
              </a:ext>
            </a:extLst>
          </p:cNvPr>
          <p:cNvSpPr txBox="1">
            <a:spLocks/>
          </p:cNvSpPr>
          <p:nvPr/>
        </p:nvSpPr>
        <p:spPr>
          <a:xfrm>
            <a:off x="8469310" y="5669575"/>
            <a:ext cx="3970339"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Principal Group Program Manager</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Microsoft</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@SQLCATalyst</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FFFFFF"/>
              </a:solidFill>
              <a:effectLst/>
              <a:uLnTx/>
              <a:uFillTx/>
              <a:latin typeface="Segoe UI"/>
              <a:cs typeface="Segoe UI" pitchFamily="34" charset="0"/>
            </a:endParaRPr>
          </a:p>
        </p:txBody>
      </p:sp>
    </p:spTree>
    <p:extLst>
      <p:ext uri="{BB962C8B-B14F-4D97-AF65-F5344CB8AC3E}">
        <p14:creationId xmlns:p14="http://schemas.microsoft.com/office/powerpoint/2010/main" val="2898242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8EF36C-3862-41E7-8940-59EFA3E116A0}"/>
              </a:ext>
            </a:extLst>
          </p:cNvPr>
          <p:cNvSpPr>
            <a:spLocks noGrp="1"/>
          </p:cNvSpPr>
          <p:nvPr>
            <p:ph type="title"/>
          </p:nvPr>
        </p:nvSpPr>
        <p:spPr/>
        <p:txBody>
          <a:bodyPr/>
          <a:lstStyle/>
          <a:p>
            <a:r>
              <a:rPr lang="en-US" dirty="0"/>
              <a:t>IOT @Millions</a:t>
            </a:r>
          </a:p>
        </p:txBody>
      </p:sp>
    </p:spTree>
    <p:extLst>
      <p:ext uri="{BB962C8B-B14F-4D97-AF65-F5344CB8AC3E}">
        <p14:creationId xmlns:p14="http://schemas.microsoft.com/office/powerpoint/2010/main" val="1493737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679A-1A24-4DC7-BB29-86870B4B2EE9}"/>
              </a:ext>
            </a:extLst>
          </p:cNvPr>
          <p:cNvSpPr>
            <a:spLocks noGrp="1"/>
          </p:cNvSpPr>
          <p:nvPr>
            <p:ph type="title"/>
          </p:nvPr>
        </p:nvSpPr>
        <p:spPr/>
        <p:txBody>
          <a:bodyPr/>
          <a:lstStyle/>
          <a:p>
            <a:pPr algn="ctr"/>
            <a:r>
              <a:rPr lang="en-US"/>
              <a:t>Customer Stories</a:t>
            </a:r>
          </a:p>
        </p:txBody>
      </p:sp>
      <p:sp>
        <p:nvSpPr>
          <p:cNvPr id="6" name="TextBox 5">
            <a:extLst>
              <a:ext uri="{FF2B5EF4-FFF2-40B4-BE49-F238E27FC236}">
                <a16:creationId xmlns:a16="http://schemas.microsoft.com/office/drawing/2014/main" id="{C5A06E47-30A6-4D54-913A-17818684028A}"/>
              </a:ext>
            </a:extLst>
          </p:cNvPr>
          <p:cNvSpPr txBox="1"/>
          <p:nvPr/>
        </p:nvSpPr>
        <p:spPr>
          <a:xfrm>
            <a:off x="5141433" y="1408224"/>
            <a:ext cx="6465351" cy="1077218"/>
          </a:xfrm>
          <a:prstGeom prst="rect">
            <a:avLst/>
          </a:prstGeom>
          <a:noFill/>
        </p:spPr>
        <p:txBody>
          <a:bodyPr wrap="square">
            <a:spAutoFit/>
          </a:bodyPr>
          <a:lstStyle/>
          <a:p>
            <a:r>
              <a:rPr lang="en-US" sz="1600">
                <a:latin typeface="SegoeUI"/>
              </a:rPr>
              <a:t>ASOS is leading online fashion retailer. This rapidly growing company with over 15.4 million customers has also accelerated development of innovative mobile apps and features to quickly target new markets and stay on top of consumer and technology trends.</a:t>
            </a:r>
            <a:endParaRPr lang="en-US" sz="1600"/>
          </a:p>
        </p:txBody>
      </p:sp>
      <p:pic>
        <p:nvPicPr>
          <p:cNvPr id="9" name="Picture 8">
            <a:extLst>
              <a:ext uri="{FF2B5EF4-FFF2-40B4-BE49-F238E27FC236}">
                <a16:creationId xmlns:a16="http://schemas.microsoft.com/office/drawing/2014/main" id="{E8080C38-1735-4856-BD8E-2A03DC5D9586}"/>
              </a:ext>
            </a:extLst>
          </p:cNvPr>
          <p:cNvPicPr>
            <a:picLocks noChangeAspect="1"/>
          </p:cNvPicPr>
          <p:nvPr/>
        </p:nvPicPr>
        <p:blipFill>
          <a:blip r:embed="rId2"/>
          <a:stretch>
            <a:fillRect/>
          </a:stretch>
        </p:blipFill>
        <p:spPr>
          <a:xfrm>
            <a:off x="585217" y="457200"/>
            <a:ext cx="3762603" cy="2821952"/>
          </a:xfrm>
          <a:prstGeom prst="rect">
            <a:avLst/>
          </a:prstGeom>
        </p:spPr>
      </p:pic>
      <p:pic>
        <p:nvPicPr>
          <p:cNvPr id="12" name="Picture 11">
            <a:extLst>
              <a:ext uri="{FF2B5EF4-FFF2-40B4-BE49-F238E27FC236}">
                <a16:creationId xmlns:a16="http://schemas.microsoft.com/office/drawing/2014/main" id="{1A89D9C4-59C6-477A-B9A1-288536FC7F3A}"/>
              </a:ext>
            </a:extLst>
          </p:cNvPr>
          <p:cNvPicPr>
            <a:picLocks noChangeAspect="1"/>
          </p:cNvPicPr>
          <p:nvPr/>
        </p:nvPicPr>
        <p:blipFill>
          <a:blip r:embed="rId3"/>
          <a:stretch>
            <a:fillRect/>
          </a:stretch>
        </p:blipFill>
        <p:spPr>
          <a:xfrm>
            <a:off x="3640463" y="3234942"/>
            <a:ext cx="3504616" cy="3165857"/>
          </a:xfrm>
          <a:prstGeom prst="rect">
            <a:avLst/>
          </a:prstGeom>
        </p:spPr>
      </p:pic>
    </p:spTree>
    <p:extLst>
      <p:ext uri="{BB962C8B-B14F-4D97-AF65-F5344CB8AC3E}">
        <p14:creationId xmlns:p14="http://schemas.microsoft.com/office/powerpoint/2010/main" val="231548312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679A-1A24-4DC7-BB29-86870B4B2EE9}"/>
              </a:ext>
            </a:extLst>
          </p:cNvPr>
          <p:cNvSpPr>
            <a:spLocks noGrp="1"/>
          </p:cNvSpPr>
          <p:nvPr>
            <p:ph type="title"/>
          </p:nvPr>
        </p:nvSpPr>
        <p:spPr/>
        <p:txBody>
          <a:bodyPr/>
          <a:lstStyle/>
          <a:p>
            <a:pPr algn="ctr"/>
            <a:r>
              <a:rPr lang="en-US"/>
              <a:t>Customer Stories</a:t>
            </a:r>
          </a:p>
        </p:txBody>
      </p:sp>
      <p:pic>
        <p:nvPicPr>
          <p:cNvPr id="4" name="Picture 3">
            <a:extLst>
              <a:ext uri="{FF2B5EF4-FFF2-40B4-BE49-F238E27FC236}">
                <a16:creationId xmlns:a16="http://schemas.microsoft.com/office/drawing/2014/main" id="{5678F2A0-D3EE-4A54-92D3-72358B5EE57D}"/>
              </a:ext>
            </a:extLst>
          </p:cNvPr>
          <p:cNvPicPr>
            <a:picLocks noChangeAspect="1"/>
          </p:cNvPicPr>
          <p:nvPr/>
        </p:nvPicPr>
        <p:blipFill>
          <a:blip r:embed="rId2"/>
          <a:stretch>
            <a:fillRect/>
          </a:stretch>
        </p:blipFill>
        <p:spPr>
          <a:xfrm>
            <a:off x="682392" y="1408225"/>
            <a:ext cx="4040941" cy="1106596"/>
          </a:xfrm>
          <a:prstGeom prst="rect">
            <a:avLst/>
          </a:prstGeom>
        </p:spPr>
      </p:pic>
      <p:sp>
        <p:nvSpPr>
          <p:cNvPr id="6" name="TextBox 5">
            <a:extLst>
              <a:ext uri="{FF2B5EF4-FFF2-40B4-BE49-F238E27FC236}">
                <a16:creationId xmlns:a16="http://schemas.microsoft.com/office/drawing/2014/main" id="{C5A06E47-30A6-4D54-913A-17818684028A}"/>
              </a:ext>
            </a:extLst>
          </p:cNvPr>
          <p:cNvSpPr txBox="1"/>
          <p:nvPr/>
        </p:nvSpPr>
        <p:spPr>
          <a:xfrm>
            <a:off x="5141433" y="1408224"/>
            <a:ext cx="6465351" cy="1569660"/>
          </a:xfrm>
          <a:prstGeom prst="rect">
            <a:avLst/>
          </a:prstGeom>
          <a:noFill/>
        </p:spPr>
        <p:txBody>
          <a:bodyPr wrap="square">
            <a:spAutoFit/>
          </a:bodyPr>
          <a:lstStyle/>
          <a:p>
            <a:r>
              <a:rPr lang="en-US" sz="1600"/>
              <a:t>When it comes to business-critical apps, few are more important than time tracking and payroll. Paychex handles these services for millions of hourly workers across two continents. By migrating their on-premises environment to the cloud and utilizing elastic pools in Azure SQL Database, Paychex was able to optimize costs, ensure availability for their customers, and scale elastically to meet any demand</a:t>
            </a:r>
          </a:p>
        </p:txBody>
      </p:sp>
      <p:pic>
        <p:nvPicPr>
          <p:cNvPr id="8" name="Picture 7">
            <a:extLst>
              <a:ext uri="{FF2B5EF4-FFF2-40B4-BE49-F238E27FC236}">
                <a16:creationId xmlns:a16="http://schemas.microsoft.com/office/drawing/2014/main" id="{827B3FEB-14D5-4B6D-B2DF-3382639D4816}"/>
              </a:ext>
            </a:extLst>
          </p:cNvPr>
          <p:cNvPicPr>
            <a:picLocks noChangeAspect="1"/>
          </p:cNvPicPr>
          <p:nvPr/>
        </p:nvPicPr>
        <p:blipFill>
          <a:blip r:embed="rId3"/>
          <a:stretch>
            <a:fillRect/>
          </a:stretch>
        </p:blipFill>
        <p:spPr>
          <a:xfrm>
            <a:off x="1002266" y="3558714"/>
            <a:ext cx="4040943" cy="2548804"/>
          </a:xfrm>
          <a:prstGeom prst="rect">
            <a:avLst/>
          </a:prstGeom>
        </p:spPr>
      </p:pic>
      <p:pic>
        <p:nvPicPr>
          <p:cNvPr id="10" name="Picture 9">
            <a:extLst>
              <a:ext uri="{FF2B5EF4-FFF2-40B4-BE49-F238E27FC236}">
                <a16:creationId xmlns:a16="http://schemas.microsoft.com/office/drawing/2014/main" id="{D9C3A7D7-13A9-4DDE-9355-5B1CA807A14E}"/>
              </a:ext>
            </a:extLst>
          </p:cNvPr>
          <p:cNvPicPr>
            <a:picLocks noChangeAspect="1"/>
          </p:cNvPicPr>
          <p:nvPr/>
        </p:nvPicPr>
        <p:blipFill>
          <a:blip r:embed="rId4"/>
          <a:stretch>
            <a:fillRect/>
          </a:stretch>
        </p:blipFill>
        <p:spPr>
          <a:xfrm>
            <a:off x="6430207" y="3629815"/>
            <a:ext cx="4040943" cy="2428084"/>
          </a:xfrm>
          <a:prstGeom prst="rect">
            <a:avLst/>
          </a:prstGeom>
        </p:spPr>
      </p:pic>
    </p:spTree>
    <p:extLst>
      <p:ext uri="{BB962C8B-B14F-4D97-AF65-F5344CB8AC3E}">
        <p14:creationId xmlns:p14="http://schemas.microsoft.com/office/powerpoint/2010/main" val="183378551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679A-1A24-4DC7-BB29-86870B4B2EE9}"/>
              </a:ext>
            </a:extLst>
          </p:cNvPr>
          <p:cNvSpPr>
            <a:spLocks noGrp="1"/>
          </p:cNvSpPr>
          <p:nvPr>
            <p:ph type="title"/>
          </p:nvPr>
        </p:nvSpPr>
        <p:spPr/>
        <p:txBody>
          <a:bodyPr/>
          <a:lstStyle/>
          <a:p>
            <a:pPr algn="ctr"/>
            <a:r>
              <a:rPr lang="en-US"/>
              <a:t>Customer Stories</a:t>
            </a:r>
          </a:p>
        </p:txBody>
      </p:sp>
      <p:sp>
        <p:nvSpPr>
          <p:cNvPr id="6" name="TextBox 5">
            <a:extLst>
              <a:ext uri="{FF2B5EF4-FFF2-40B4-BE49-F238E27FC236}">
                <a16:creationId xmlns:a16="http://schemas.microsoft.com/office/drawing/2014/main" id="{C5A06E47-30A6-4D54-913A-17818684028A}"/>
              </a:ext>
            </a:extLst>
          </p:cNvPr>
          <p:cNvSpPr txBox="1"/>
          <p:nvPr/>
        </p:nvSpPr>
        <p:spPr>
          <a:xfrm>
            <a:off x="5141433" y="1408224"/>
            <a:ext cx="6769860" cy="1815882"/>
          </a:xfrm>
          <a:prstGeom prst="rect">
            <a:avLst/>
          </a:prstGeom>
          <a:noFill/>
        </p:spPr>
        <p:txBody>
          <a:bodyPr wrap="square">
            <a:spAutoFit/>
          </a:bodyPr>
          <a:lstStyle/>
          <a:p>
            <a:r>
              <a:rPr lang="en-US" sz="1600">
                <a:latin typeface="SegoeUI"/>
              </a:rPr>
              <a:t>Icertis solves the hardest contract management problems for some of the world’s biggest organizations. By moving to the Microsoft Azure SQL Database serverless compute tier, Icertis can now rely on automatic, near-instant rescaling of database compute resources to immediately accommodate its customers’ changing and often unpredictable workload patterns. In making the move, the company cut its database costs by nearly 70 percent.</a:t>
            </a:r>
            <a:endParaRPr lang="en-US" sz="1600"/>
          </a:p>
        </p:txBody>
      </p:sp>
      <p:pic>
        <p:nvPicPr>
          <p:cNvPr id="4" name="Picture 3">
            <a:extLst>
              <a:ext uri="{FF2B5EF4-FFF2-40B4-BE49-F238E27FC236}">
                <a16:creationId xmlns:a16="http://schemas.microsoft.com/office/drawing/2014/main" id="{C4182EAD-4604-4D1A-983F-4062C424EEDD}"/>
              </a:ext>
            </a:extLst>
          </p:cNvPr>
          <p:cNvPicPr>
            <a:picLocks noChangeAspect="1"/>
          </p:cNvPicPr>
          <p:nvPr/>
        </p:nvPicPr>
        <p:blipFill rotWithShape="1">
          <a:blip r:embed="rId2"/>
          <a:srcRect t="29204" r="4714" b="30436"/>
          <a:stretch/>
        </p:blipFill>
        <p:spPr>
          <a:xfrm>
            <a:off x="280709" y="876364"/>
            <a:ext cx="3871529" cy="1639857"/>
          </a:xfrm>
          <a:prstGeom prst="rect">
            <a:avLst/>
          </a:prstGeom>
        </p:spPr>
      </p:pic>
      <p:pic>
        <p:nvPicPr>
          <p:cNvPr id="9" name="Picture 8">
            <a:extLst>
              <a:ext uri="{FF2B5EF4-FFF2-40B4-BE49-F238E27FC236}">
                <a16:creationId xmlns:a16="http://schemas.microsoft.com/office/drawing/2014/main" id="{A313DD03-7925-404A-9203-90515F55893E}"/>
              </a:ext>
            </a:extLst>
          </p:cNvPr>
          <p:cNvPicPr>
            <a:picLocks noChangeAspect="1"/>
          </p:cNvPicPr>
          <p:nvPr/>
        </p:nvPicPr>
        <p:blipFill>
          <a:blip r:embed="rId3"/>
          <a:stretch>
            <a:fillRect/>
          </a:stretch>
        </p:blipFill>
        <p:spPr>
          <a:xfrm>
            <a:off x="7048360" y="3603118"/>
            <a:ext cx="4298657" cy="2872029"/>
          </a:xfrm>
          <a:prstGeom prst="rect">
            <a:avLst/>
          </a:prstGeom>
        </p:spPr>
      </p:pic>
      <p:pic>
        <p:nvPicPr>
          <p:cNvPr id="11" name="Picture 10">
            <a:extLst>
              <a:ext uri="{FF2B5EF4-FFF2-40B4-BE49-F238E27FC236}">
                <a16:creationId xmlns:a16="http://schemas.microsoft.com/office/drawing/2014/main" id="{3A9D280A-E56F-4FA9-BD96-874549019FF3}"/>
              </a:ext>
            </a:extLst>
          </p:cNvPr>
          <p:cNvPicPr>
            <a:picLocks noChangeAspect="1"/>
          </p:cNvPicPr>
          <p:nvPr/>
        </p:nvPicPr>
        <p:blipFill>
          <a:blip r:embed="rId4"/>
          <a:stretch>
            <a:fillRect/>
          </a:stretch>
        </p:blipFill>
        <p:spPr>
          <a:xfrm>
            <a:off x="712811" y="3428999"/>
            <a:ext cx="4112328" cy="3276276"/>
          </a:xfrm>
          <a:prstGeom prst="rect">
            <a:avLst/>
          </a:prstGeom>
        </p:spPr>
      </p:pic>
    </p:spTree>
    <p:extLst>
      <p:ext uri="{BB962C8B-B14F-4D97-AF65-F5344CB8AC3E}">
        <p14:creationId xmlns:p14="http://schemas.microsoft.com/office/powerpoint/2010/main" val="152373164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679A-1A24-4DC7-BB29-86870B4B2EE9}"/>
              </a:ext>
            </a:extLst>
          </p:cNvPr>
          <p:cNvSpPr>
            <a:spLocks noGrp="1"/>
          </p:cNvSpPr>
          <p:nvPr>
            <p:ph type="title"/>
          </p:nvPr>
        </p:nvSpPr>
        <p:spPr/>
        <p:txBody>
          <a:bodyPr/>
          <a:lstStyle/>
          <a:p>
            <a:pPr algn="ctr"/>
            <a:r>
              <a:rPr lang="en-US"/>
              <a:t>Customer Stories</a:t>
            </a:r>
          </a:p>
        </p:txBody>
      </p:sp>
      <p:sp>
        <p:nvSpPr>
          <p:cNvPr id="6" name="TextBox 5">
            <a:extLst>
              <a:ext uri="{FF2B5EF4-FFF2-40B4-BE49-F238E27FC236}">
                <a16:creationId xmlns:a16="http://schemas.microsoft.com/office/drawing/2014/main" id="{C5A06E47-30A6-4D54-913A-17818684028A}"/>
              </a:ext>
            </a:extLst>
          </p:cNvPr>
          <p:cNvSpPr txBox="1"/>
          <p:nvPr/>
        </p:nvSpPr>
        <p:spPr>
          <a:xfrm>
            <a:off x="5141433" y="1408224"/>
            <a:ext cx="6769860" cy="1323439"/>
          </a:xfrm>
          <a:prstGeom prst="rect">
            <a:avLst/>
          </a:prstGeom>
          <a:noFill/>
        </p:spPr>
        <p:txBody>
          <a:bodyPr wrap="square">
            <a:spAutoFit/>
          </a:bodyPr>
          <a:lstStyle/>
          <a:p>
            <a:r>
              <a:rPr lang="en-US" sz="1600" err="1">
                <a:latin typeface="SegoeUI"/>
              </a:rPr>
              <a:t>CampBrain</a:t>
            </a:r>
            <a:r>
              <a:rPr lang="en-US" sz="1600">
                <a:latin typeface="SegoeUI"/>
              </a:rPr>
              <a:t> provides a gateway to fun for millions of campers. Based in Toronto, Canada, the software company offers a system to run camp registration, fee collection, and other administrative tasks. The small company serves a diverse clientele subject to dramatic and unpredictable usage spikes.</a:t>
            </a:r>
            <a:endParaRPr lang="en-US" sz="1600"/>
          </a:p>
        </p:txBody>
      </p:sp>
      <p:pic>
        <p:nvPicPr>
          <p:cNvPr id="8" name="Picture 7">
            <a:extLst>
              <a:ext uri="{FF2B5EF4-FFF2-40B4-BE49-F238E27FC236}">
                <a16:creationId xmlns:a16="http://schemas.microsoft.com/office/drawing/2014/main" id="{C1C5719B-FE0D-40FB-BC29-46BB65FAC718}"/>
              </a:ext>
            </a:extLst>
          </p:cNvPr>
          <p:cNvPicPr>
            <a:picLocks noChangeAspect="1"/>
          </p:cNvPicPr>
          <p:nvPr/>
        </p:nvPicPr>
        <p:blipFill>
          <a:blip r:embed="rId2"/>
          <a:stretch>
            <a:fillRect/>
          </a:stretch>
        </p:blipFill>
        <p:spPr>
          <a:xfrm>
            <a:off x="712811" y="1408224"/>
            <a:ext cx="4229100" cy="1320800"/>
          </a:xfrm>
          <a:prstGeom prst="rect">
            <a:avLst/>
          </a:prstGeom>
        </p:spPr>
      </p:pic>
      <p:pic>
        <p:nvPicPr>
          <p:cNvPr id="14" name="Picture 13">
            <a:extLst>
              <a:ext uri="{FF2B5EF4-FFF2-40B4-BE49-F238E27FC236}">
                <a16:creationId xmlns:a16="http://schemas.microsoft.com/office/drawing/2014/main" id="{E64629BA-2143-4428-976B-F4374A856920}"/>
              </a:ext>
            </a:extLst>
          </p:cNvPr>
          <p:cNvPicPr>
            <a:picLocks noChangeAspect="1"/>
          </p:cNvPicPr>
          <p:nvPr/>
        </p:nvPicPr>
        <p:blipFill>
          <a:blip r:embed="rId3"/>
          <a:stretch>
            <a:fillRect/>
          </a:stretch>
        </p:blipFill>
        <p:spPr>
          <a:xfrm>
            <a:off x="3429007" y="3292881"/>
            <a:ext cx="4838952" cy="3251719"/>
          </a:xfrm>
          <a:prstGeom prst="rect">
            <a:avLst/>
          </a:prstGeom>
        </p:spPr>
      </p:pic>
    </p:spTree>
    <p:extLst>
      <p:ext uri="{BB962C8B-B14F-4D97-AF65-F5344CB8AC3E}">
        <p14:creationId xmlns:p14="http://schemas.microsoft.com/office/powerpoint/2010/main" val="4521474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48CF7C4-767E-4594-A766-1BF05607ACD3}"/>
              </a:ext>
            </a:extLst>
          </p:cNvPr>
          <p:cNvSpPr>
            <a:spLocks noGrp="1"/>
          </p:cNvSpPr>
          <p:nvPr>
            <p:ph type="title" hasCustomPrompt="1"/>
          </p:nvPr>
        </p:nvSpPr>
        <p:spPr>
          <a:xfrm>
            <a:off x="584200" y="2425780"/>
            <a:ext cx="6816725" cy="1107996"/>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Part 1: Deploy IoT solutions with Azure SQL Database</a:t>
            </a:r>
          </a:p>
        </p:txBody>
      </p:sp>
      <p:sp>
        <p:nvSpPr>
          <p:cNvPr id="8" name="Text Placeholder 4">
            <a:extLst>
              <a:ext uri="{FF2B5EF4-FFF2-40B4-BE49-F238E27FC236}">
                <a16:creationId xmlns:a16="http://schemas.microsoft.com/office/drawing/2014/main" id="{D906BE79-5E61-421D-8087-1707B8F8DC14}"/>
              </a:ext>
            </a:extLst>
          </p:cNvPr>
          <p:cNvSpPr>
            <a:spLocks noGrp="1"/>
          </p:cNvSpPr>
          <p:nvPr>
            <p:ph type="body" sz="quarter" idx="12"/>
          </p:nvPr>
        </p:nvSpPr>
        <p:spPr>
          <a:xfrm>
            <a:off x="8371775" y="5216272"/>
            <a:ext cx="3636964" cy="338554"/>
          </a:xfrm>
        </p:spPr>
        <p:txBody>
          <a:bodyPr/>
          <a:lstStyle/>
          <a:p>
            <a:r>
              <a:rPr lang="en-US" b="1" dirty="0">
                <a:solidFill>
                  <a:schemeClr val="bg1"/>
                </a:solidFill>
              </a:rPr>
              <a:t>Anna Hoffman</a:t>
            </a:r>
          </a:p>
        </p:txBody>
      </p:sp>
      <p:sp>
        <p:nvSpPr>
          <p:cNvPr id="9" name="Text Placeholder 4">
            <a:extLst>
              <a:ext uri="{FF2B5EF4-FFF2-40B4-BE49-F238E27FC236}">
                <a16:creationId xmlns:a16="http://schemas.microsoft.com/office/drawing/2014/main" id="{C869FF75-F6E4-49C8-801F-460D9156E15B}"/>
              </a:ext>
            </a:extLst>
          </p:cNvPr>
          <p:cNvSpPr txBox="1">
            <a:spLocks/>
          </p:cNvSpPr>
          <p:nvPr/>
        </p:nvSpPr>
        <p:spPr>
          <a:xfrm>
            <a:off x="8371774" y="5642331"/>
            <a:ext cx="3732214" cy="83099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Senior PM Manager</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Microsoft</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@AnalyticAnna</a:t>
            </a:r>
          </a:p>
        </p:txBody>
      </p:sp>
      <p:sp>
        <p:nvSpPr>
          <p:cNvPr id="2" name="Text Placeholder 4">
            <a:extLst>
              <a:ext uri="{FF2B5EF4-FFF2-40B4-BE49-F238E27FC236}">
                <a16:creationId xmlns:a16="http://schemas.microsoft.com/office/drawing/2014/main" id="{929B69CB-9E4E-4D55-9495-E33E10CD2BAB}"/>
              </a:ext>
            </a:extLst>
          </p:cNvPr>
          <p:cNvSpPr txBox="1">
            <a:spLocks/>
          </p:cNvSpPr>
          <p:nvPr/>
        </p:nvSpPr>
        <p:spPr>
          <a:xfrm>
            <a:off x="8371774" y="3653582"/>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2200" b="1" i="0" u="none" strike="noStrike" kern="1200" cap="none" spc="0" normalizeH="0" baseline="0" noProof="0" dirty="0">
                <a:ln>
                  <a:noFill/>
                </a:ln>
                <a:solidFill>
                  <a:srgbClr val="FFFFFF"/>
                </a:solidFill>
                <a:effectLst/>
                <a:uLnTx/>
                <a:uFillTx/>
                <a:latin typeface="Segoe UI"/>
                <a:cs typeface="Segoe UI" pitchFamily="34" charset="0"/>
              </a:rPr>
              <a:t>Silvano Coriani</a:t>
            </a:r>
          </a:p>
        </p:txBody>
      </p:sp>
      <p:sp>
        <p:nvSpPr>
          <p:cNvPr id="4" name="Text Placeholder 4">
            <a:extLst>
              <a:ext uri="{FF2B5EF4-FFF2-40B4-BE49-F238E27FC236}">
                <a16:creationId xmlns:a16="http://schemas.microsoft.com/office/drawing/2014/main" id="{7EC635D2-DE85-4D0B-A266-8D3904078BEF}"/>
              </a:ext>
            </a:extLst>
          </p:cNvPr>
          <p:cNvSpPr txBox="1">
            <a:spLocks/>
          </p:cNvSpPr>
          <p:nvPr/>
        </p:nvSpPr>
        <p:spPr>
          <a:xfrm>
            <a:off x="8371774" y="4050206"/>
            <a:ext cx="3970339"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Principal Software Engineer</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Microsoft</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@scoriani</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FFFFFF"/>
              </a:solidFill>
              <a:effectLst/>
              <a:uLnTx/>
              <a:uFillTx/>
              <a:latin typeface="Segoe UI"/>
              <a:cs typeface="Segoe UI" pitchFamily="34" charset="0"/>
            </a:endParaRPr>
          </a:p>
        </p:txBody>
      </p:sp>
    </p:spTree>
    <p:extLst>
      <p:ext uri="{BB962C8B-B14F-4D97-AF65-F5344CB8AC3E}">
        <p14:creationId xmlns:p14="http://schemas.microsoft.com/office/powerpoint/2010/main" val="4287667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EDB6ED-F953-4207-BD7E-69E90E91D355}"/>
              </a:ext>
            </a:extLst>
          </p:cNvPr>
          <p:cNvPicPr>
            <a:picLocks noChangeAspect="1"/>
          </p:cNvPicPr>
          <p:nvPr/>
        </p:nvPicPr>
        <p:blipFill>
          <a:blip r:embed="rId2"/>
          <a:stretch>
            <a:fillRect/>
          </a:stretch>
        </p:blipFill>
        <p:spPr>
          <a:xfrm>
            <a:off x="419178" y="627988"/>
            <a:ext cx="4162425" cy="1714500"/>
          </a:xfrm>
          <a:prstGeom prst="rect">
            <a:avLst/>
          </a:prstGeom>
        </p:spPr>
      </p:pic>
      <p:pic>
        <p:nvPicPr>
          <p:cNvPr id="8" name="Picture 7">
            <a:extLst>
              <a:ext uri="{FF2B5EF4-FFF2-40B4-BE49-F238E27FC236}">
                <a16:creationId xmlns:a16="http://schemas.microsoft.com/office/drawing/2014/main" id="{C4C90B57-6BF4-4B90-9B67-4979728FF6E7}"/>
              </a:ext>
            </a:extLst>
          </p:cNvPr>
          <p:cNvPicPr>
            <a:picLocks noChangeAspect="1"/>
          </p:cNvPicPr>
          <p:nvPr/>
        </p:nvPicPr>
        <p:blipFill>
          <a:blip r:embed="rId3"/>
          <a:stretch>
            <a:fillRect/>
          </a:stretch>
        </p:blipFill>
        <p:spPr>
          <a:xfrm>
            <a:off x="5025898" y="1569101"/>
            <a:ext cx="4048125" cy="1685925"/>
          </a:xfrm>
          <a:prstGeom prst="rect">
            <a:avLst/>
          </a:prstGeom>
        </p:spPr>
      </p:pic>
      <p:pic>
        <p:nvPicPr>
          <p:cNvPr id="9" name="Picture 8">
            <a:extLst>
              <a:ext uri="{FF2B5EF4-FFF2-40B4-BE49-F238E27FC236}">
                <a16:creationId xmlns:a16="http://schemas.microsoft.com/office/drawing/2014/main" id="{1E5FF43F-0117-4C00-8AAE-3AF5BE6C4B89}"/>
              </a:ext>
            </a:extLst>
          </p:cNvPr>
          <p:cNvPicPr>
            <a:picLocks noChangeAspect="1"/>
          </p:cNvPicPr>
          <p:nvPr/>
        </p:nvPicPr>
        <p:blipFill>
          <a:blip r:embed="rId4"/>
          <a:stretch>
            <a:fillRect/>
          </a:stretch>
        </p:blipFill>
        <p:spPr>
          <a:xfrm>
            <a:off x="1319915" y="3412233"/>
            <a:ext cx="4095750" cy="1752600"/>
          </a:xfrm>
          <a:prstGeom prst="rect">
            <a:avLst/>
          </a:prstGeom>
        </p:spPr>
      </p:pic>
      <p:pic>
        <p:nvPicPr>
          <p:cNvPr id="10" name="Picture 9">
            <a:extLst>
              <a:ext uri="{FF2B5EF4-FFF2-40B4-BE49-F238E27FC236}">
                <a16:creationId xmlns:a16="http://schemas.microsoft.com/office/drawing/2014/main" id="{C1F5A965-1671-4B56-9253-001E16D3AC5E}"/>
              </a:ext>
            </a:extLst>
          </p:cNvPr>
          <p:cNvPicPr>
            <a:picLocks noChangeAspect="1"/>
          </p:cNvPicPr>
          <p:nvPr/>
        </p:nvPicPr>
        <p:blipFill>
          <a:blip r:embed="rId5"/>
          <a:stretch>
            <a:fillRect/>
          </a:stretch>
        </p:blipFill>
        <p:spPr>
          <a:xfrm>
            <a:off x="7385814" y="4078983"/>
            <a:ext cx="4038600" cy="1085850"/>
          </a:xfrm>
          <a:prstGeom prst="rect">
            <a:avLst/>
          </a:prstGeom>
        </p:spPr>
      </p:pic>
      <p:sp>
        <p:nvSpPr>
          <p:cNvPr id="11" name="TextBox 10">
            <a:extLst>
              <a:ext uri="{FF2B5EF4-FFF2-40B4-BE49-F238E27FC236}">
                <a16:creationId xmlns:a16="http://schemas.microsoft.com/office/drawing/2014/main" id="{34757CC0-5B24-4389-B992-1F339F7CA19C}"/>
              </a:ext>
            </a:extLst>
          </p:cNvPr>
          <p:cNvSpPr txBox="1"/>
          <p:nvPr/>
        </p:nvSpPr>
        <p:spPr>
          <a:xfrm>
            <a:off x="-173604" y="6523744"/>
            <a:ext cx="2743198" cy="44089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a:lnSpc>
                <a:spcPct val="90000"/>
              </a:lnSpc>
              <a:spcAft>
                <a:spcPts val="600"/>
              </a:spcAft>
            </a:pPr>
            <a:r>
              <a:rPr lang="en-US" sz="1000">
                <a:gradFill>
                  <a:gsLst>
                    <a:gs pos="2917">
                      <a:schemeClr val="tx1"/>
                    </a:gs>
                    <a:gs pos="30000">
                      <a:schemeClr val="tx1"/>
                    </a:gs>
                  </a:gsLst>
                  <a:lin ang="5400000" scaled="0"/>
                </a:gradFill>
              </a:rPr>
              <a:t>Images by @benorama</a:t>
            </a:r>
            <a:endParaRPr lang="en-US" sz="1000">
              <a:ea typeface="+mn-lt"/>
              <a:cs typeface="+mn-lt"/>
            </a:endParaRPr>
          </a:p>
        </p:txBody>
      </p:sp>
      <p:sp>
        <p:nvSpPr>
          <p:cNvPr id="12" name="Arrow: Bent 11">
            <a:extLst>
              <a:ext uri="{FF2B5EF4-FFF2-40B4-BE49-F238E27FC236}">
                <a16:creationId xmlns:a16="http://schemas.microsoft.com/office/drawing/2014/main" id="{AADB080A-C4A8-446E-BE9E-87FB5607F695}"/>
              </a:ext>
            </a:extLst>
          </p:cNvPr>
          <p:cNvSpPr/>
          <p:nvPr/>
        </p:nvSpPr>
        <p:spPr>
          <a:xfrm rot="5400000">
            <a:off x="5116291" y="756651"/>
            <a:ext cx="663792" cy="646695"/>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66B6ADFC-EF09-4056-BB48-66A6F1ED2457}"/>
              </a:ext>
            </a:extLst>
          </p:cNvPr>
          <p:cNvPicPr>
            <a:picLocks noChangeAspect="1"/>
          </p:cNvPicPr>
          <p:nvPr/>
        </p:nvPicPr>
        <p:blipFill>
          <a:blip r:embed="rId6"/>
          <a:stretch>
            <a:fillRect/>
          </a:stretch>
        </p:blipFill>
        <p:spPr>
          <a:xfrm flipH="1">
            <a:off x="3939163" y="2588153"/>
            <a:ext cx="642440" cy="734791"/>
          </a:xfrm>
          <a:prstGeom prst="rect">
            <a:avLst/>
          </a:prstGeom>
        </p:spPr>
      </p:pic>
      <p:sp>
        <p:nvSpPr>
          <p:cNvPr id="14" name="Arrow: Right 13">
            <a:extLst>
              <a:ext uri="{FF2B5EF4-FFF2-40B4-BE49-F238E27FC236}">
                <a16:creationId xmlns:a16="http://schemas.microsoft.com/office/drawing/2014/main" id="{356007C6-8824-4DA1-92DD-821DF26BFE87}"/>
              </a:ext>
            </a:extLst>
          </p:cNvPr>
          <p:cNvSpPr/>
          <p:nvPr/>
        </p:nvSpPr>
        <p:spPr>
          <a:xfrm>
            <a:off x="5994400" y="4099187"/>
            <a:ext cx="969818" cy="37869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E27A353-8DFF-46E1-A24F-645E1F0D79D9}"/>
              </a:ext>
            </a:extLst>
          </p:cNvPr>
          <p:cNvSpPr txBox="1"/>
          <p:nvPr/>
        </p:nvSpPr>
        <p:spPr>
          <a:xfrm>
            <a:off x="7542953" y="3914243"/>
            <a:ext cx="563418" cy="1015663"/>
          </a:xfrm>
          <a:prstGeom prst="rect">
            <a:avLst/>
          </a:prstGeom>
          <a:noFill/>
        </p:spPr>
        <p:txBody>
          <a:bodyPr wrap="square" rtlCol="0">
            <a:spAutoFit/>
          </a:bodyPr>
          <a:lstStyle/>
          <a:p>
            <a:r>
              <a:rPr lang="en-US" sz="6000">
                <a:solidFill>
                  <a:srgbClr val="FF0000"/>
                </a:solidFill>
              </a:rPr>
              <a:t>?</a:t>
            </a:r>
          </a:p>
        </p:txBody>
      </p:sp>
    </p:spTree>
    <p:extLst>
      <p:ext uri="{BB962C8B-B14F-4D97-AF65-F5344CB8AC3E}">
        <p14:creationId xmlns:p14="http://schemas.microsoft.com/office/powerpoint/2010/main" val="4048041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4" grpId="0" animBg="1"/>
      <p:bldP spid="15" grpId="0"/>
      <p:bldP spid="15" grpId="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E541E4-DE95-4D32-86F7-30BF422754FE}"/>
              </a:ext>
              <a:ext uri="{C183D7F6-B498-43B3-948B-1728B52AA6E4}">
                <adec:decorative xmlns:adec="http://schemas.microsoft.com/office/drawing/2017/decorative" val="1"/>
              </a:ext>
            </a:extLst>
          </p:cNvPr>
          <p:cNvSpPr/>
          <p:nvPr/>
        </p:nvSpPr>
        <p:spPr bwMode="auto">
          <a:xfrm>
            <a:off x="4804229" y="0"/>
            <a:ext cx="7387771" cy="68702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A65B085E-D711-4051-8F2B-9B1AD5A3BCD8}"/>
              </a:ext>
            </a:extLst>
          </p:cNvPr>
          <p:cNvSpPr>
            <a:spLocks noGrp="1"/>
          </p:cNvSpPr>
          <p:nvPr>
            <p:ph type="title"/>
          </p:nvPr>
        </p:nvSpPr>
        <p:spPr>
          <a:xfrm>
            <a:off x="588264" y="2875002"/>
            <a:ext cx="4127692" cy="1107996"/>
          </a:xfrm>
        </p:spPr>
        <p:txBody>
          <a:bodyPr/>
          <a:lstStyle/>
          <a:p>
            <a:r>
              <a:rPr lang="en-US" dirty="0"/>
              <a:t>Join us weekly on Learn TV. </a:t>
            </a:r>
          </a:p>
        </p:txBody>
      </p:sp>
      <p:pic>
        <p:nvPicPr>
          <p:cNvPr id="3" name="Picture 2" descr="Tablet frame">
            <a:extLst>
              <a:ext uri="{FF2B5EF4-FFF2-40B4-BE49-F238E27FC236}">
                <a16:creationId xmlns:a16="http://schemas.microsoft.com/office/drawing/2014/main" id="{91B7B347-13DF-4DE6-8341-7056F2AAB7E7}"/>
              </a:ext>
            </a:extLst>
          </p:cNvPr>
          <p:cNvPicPr>
            <a:picLocks noChangeAspect="1"/>
          </p:cNvPicPr>
          <p:nvPr/>
        </p:nvPicPr>
        <p:blipFill rotWithShape="1">
          <a:blip r:embed="rId3"/>
          <a:srcRect t="3002" r="30055" b="13861"/>
          <a:stretch/>
        </p:blipFill>
        <p:spPr>
          <a:xfrm>
            <a:off x="4065589" y="0"/>
            <a:ext cx="8126412" cy="6858000"/>
          </a:xfrm>
          <a:prstGeom prst="rect">
            <a:avLst/>
          </a:prstGeom>
        </p:spPr>
      </p:pic>
      <p:sp>
        <p:nvSpPr>
          <p:cNvPr id="12" name="Rectangle 11">
            <a:extLst>
              <a:ext uri="{FF2B5EF4-FFF2-40B4-BE49-F238E27FC236}">
                <a16:creationId xmlns:a16="http://schemas.microsoft.com/office/drawing/2014/main" id="{B49DF5AF-CD0B-4902-ABEE-9DD6674D1DB6}"/>
              </a:ext>
              <a:ext uri="{C183D7F6-B498-43B3-948B-1728B52AA6E4}">
                <adec:decorative xmlns:adec="http://schemas.microsoft.com/office/drawing/2017/decorative" val="1"/>
              </a:ext>
            </a:extLst>
          </p:cNvPr>
          <p:cNvSpPr/>
          <p:nvPr/>
        </p:nvSpPr>
        <p:spPr bwMode="auto">
          <a:xfrm>
            <a:off x="5871629" y="1162050"/>
            <a:ext cx="6320372" cy="2856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EADE3AB-8DDF-4C98-A583-0EEF285ED557}"/>
              </a:ext>
              <a:ext uri="{C183D7F6-B498-43B3-948B-1728B52AA6E4}">
                <adec:decorative xmlns:adec="http://schemas.microsoft.com/office/drawing/2017/decorative" val="1"/>
              </a:ext>
            </a:extLst>
          </p:cNvPr>
          <p:cNvSpPr/>
          <p:nvPr/>
        </p:nvSpPr>
        <p:spPr bwMode="auto">
          <a:xfrm>
            <a:off x="5871629" y="5410253"/>
            <a:ext cx="6320372" cy="28569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2BD26DA-A44D-46CE-A3DA-781C866DBF45}"/>
              </a:ext>
            </a:extLst>
          </p:cNvPr>
          <p:cNvSpPr txBox="1"/>
          <p:nvPr/>
        </p:nvSpPr>
        <p:spPr>
          <a:xfrm>
            <a:off x="441914" y="5122214"/>
            <a:ext cx="399417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a:ea typeface="+mn-ea"/>
                <a:cs typeface="Arial" pitchFamily="34" charset="0"/>
              </a:rPr>
              <a:t>https://aka.ms/azuresqlyt</a:t>
            </a:r>
          </a:p>
        </p:txBody>
      </p:sp>
      <p:pic>
        <p:nvPicPr>
          <p:cNvPr id="16" name="Picture 15">
            <a:extLst>
              <a:ext uri="{FF2B5EF4-FFF2-40B4-BE49-F238E27FC236}">
                <a16:creationId xmlns:a16="http://schemas.microsoft.com/office/drawing/2014/main" id="{410FFF77-1F93-4620-A1B2-1FDFD2E641D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0"/>
            <a:ext cx="1206500" cy="1193182"/>
          </a:xfrm>
          <a:prstGeom prst="rect">
            <a:avLst/>
          </a:prstGeom>
        </p:spPr>
      </p:pic>
      <p:pic>
        <p:nvPicPr>
          <p:cNvPr id="6" name="Picture 5" descr="Logo, company name&#10;&#10;Description automatically generated">
            <a:extLst>
              <a:ext uri="{FF2B5EF4-FFF2-40B4-BE49-F238E27FC236}">
                <a16:creationId xmlns:a16="http://schemas.microsoft.com/office/drawing/2014/main" id="{7B47C832-C8AB-4DE6-90B6-0201382BDA7D}"/>
              </a:ext>
            </a:extLst>
          </p:cNvPr>
          <p:cNvPicPr>
            <a:picLocks noChangeAspect="1"/>
          </p:cNvPicPr>
          <p:nvPr/>
        </p:nvPicPr>
        <p:blipFill rotWithShape="1">
          <a:blip r:embed="rId5">
            <a:extLst>
              <a:ext uri="{28A0092B-C50C-407E-A947-70E740481C1C}">
                <a14:useLocalDpi xmlns:a14="http://schemas.microsoft.com/office/drawing/2010/main" val="0"/>
              </a:ext>
            </a:extLst>
          </a:blip>
          <a:srcRect r="21214"/>
          <a:stretch/>
        </p:blipFill>
        <p:spPr>
          <a:xfrm>
            <a:off x="5849873" y="1347096"/>
            <a:ext cx="6342127" cy="4206005"/>
          </a:xfrm>
          <a:prstGeom prst="rect">
            <a:avLst/>
          </a:prstGeom>
        </p:spPr>
      </p:pic>
    </p:spTree>
    <p:extLst>
      <p:ext uri="{BB962C8B-B14F-4D97-AF65-F5344CB8AC3E}">
        <p14:creationId xmlns:p14="http://schemas.microsoft.com/office/powerpoint/2010/main" val="353600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0A452-95AE-4413-B407-E7C6910010FB}"/>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End slide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930790-CEFA-434A-919E-1FACF3FF5A71}"/>
              </a:ext>
            </a:extLst>
          </p:cNvPr>
          <p:cNvPicPr>
            <a:picLocks noChangeAspect="1"/>
          </p:cNvPicPr>
          <p:nvPr/>
        </p:nvPicPr>
        <p:blipFill>
          <a:blip r:embed="rId3"/>
          <a:stretch>
            <a:fillRect/>
          </a:stretch>
        </p:blipFill>
        <p:spPr>
          <a:xfrm>
            <a:off x="7010400" y="0"/>
            <a:ext cx="5181600" cy="6858000"/>
          </a:xfrm>
          <a:prstGeom prst="rect">
            <a:avLst/>
          </a:prstGeom>
        </p:spPr>
      </p:pic>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436496"/>
            <a:ext cx="6816725" cy="1097280"/>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Deploy IoT solutions with </a:t>
            </a:r>
            <a:br>
              <a:rPr lang="en-US"/>
            </a:br>
            <a:r>
              <a:rPr lang="en-US"/>
              <a:t>Azure SQL Database</a:t>
            </a:r>
          </a:p>
        </p:txBody>
      </p:sp>
      <p:sp>
        <p:nvSpPr>
          <p:cNvPr id="5" name="Subtitle"/>
          <p:cNvSpPr>
            <a:spLocks noGrp="1"/>
          </p:cNvSpPr>
          <p:nvPr>
            <p:ph type="body" sz="quarter" idx="12" hasCustomPrompt="1"/>
          </p:nvPr>
        </p:nvSpPr>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r>
              <a:rPr lang="en-US"/>
              <a:t>aka.ms/</a:t>
            </a:r>
            <a:r>
              <a:rPr lang="en-US" err="1"/>
              <a:t>azuresqliot</a:t>
            </a:r>
            <a:endParaRPr/>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pic>
        <p:nvPicPr>
          <p:cNvPr id="11" name="Picture 10">
            <a:extLst>
              <a:ext uri="{FF2B5EF4-FFF2-40B4-BE49-F238E27FC236}">
                <a16:creationId xmlns:a16="http://schemas.microsoft.com/office/drawing/2014/main" id="{6369BD5A-701B-45B7-B7DB-2D2265FD0727}"/>
              </a:ext>
            </a:extLst>
          </p:cNvPr>
          <p:cNvPicPr>
            <a:picLocks noChangeAspect="1"/>
          </p:cNvPicPr>
          <p:nvPr/>
        </p:nvPicPr>
        <p:blipFill>
          <a:blip r:embed="rId4"/>
          <a:stretch>
            <a:fillRect/>
          </a:stretch>
        </p:blipFill>
        <p:spPr>
          <a:xfrm>
            <a:off x="5098474" y="5936224"/>
            <a:ext cx="285790" cy="314369"/>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03B53-4A0A-4A85-B060-F053308FAACB}"/>
              </a:ext>
            </a:extLst>
          </p:cNvPr>
          <p:cNvSpPr/>
          <p:nvPr/>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p:cNvSpPr>
            <a:spLocks noGrp="1"/>
          </p:cNvSpPr>
          <p:nvPr>
            <p:ph type="title" hasCustomPrompt="1"/>
          </p:nvPr>
        </p:nvSpPr>
        <p:spPr>
          <a:xfrm>
            <a:off x="588263" y="2804945"/>
            <a:ext cx="2312879" cy="1248111"/>
          </a:xfrm>
        </p:spPr>
        <p:txBody>
          <a:bodyPr anchor="t"/>
          <a:lstStyle>
            <a:lvl1pPr>
              <a:defRPr>
                <a:solidFill>
                  <a:schemeClr val="tx1"/>
                </a:solidFill>
              </a:defRPr>
            </a:lvl1pPr>
          </a:lstStyle>
          <a:p>
            <a:r>
              <a:rPr lang="en-US">
                <a:solidFill>
                  <a:schemeClr val="bg1"/>
                </a:solidFill>
              </a:rPr>
              <a:t>Learning objectives</a:t>
            </a:r>
          </a:p>
        </p:txBody>
      </p:sp>
      <p:grpSp>
        <p:nvGrpSpPr>
          <p:cNvPr id="3" name="Group 2">
            <a:extLst>
              <a:ext uri="{FF2B5EF4-FFF2-40B4-BE49-F238E27FC236}">
                <a16:creationId xmlns:a16="http://schemas.microsoft.com/office/drawing/2014/main" id="{8C1A0D49-DE5F-DC43-905A-A669E222C8EE}"/>
              </a:ext>
            </a:extLst>
          </p:cNvPr>
          <p:cNvGrpSpPr/>
          <p:nvPr/>
        </p:nvGrpSpPr>
        <p:grpSpPr>
          <a:xfrm>
            <a:off x="3999006" y="2389446"/>
            <a:ext cx="7604730" cy="830997"/>
            <a:chOff x="3999005" y="2655186"/>
            <a:chExt cx="7604730" cy="830997"/>
          </a:xfrm>
        </p:grpSpPr>
        <p:sp>
          <p:nvSpPr>
            <p:cNvPr id="26" name="TextBox 25">
              <a:extLst>
                <a:ext uri="{FF2B5EF4-FFF2-40B4-BE49-F238E27FC236}">
                  <a16:creationId xmlns:a16="http://schemas.microsoft.com/office/drawing/2014/main" id="{64D94616-F4E5-40B9-9ED5-75905025C28A}"/>
                </a:ext>
              </a:extLst>
            </p:cNvPr>
            <p:cNvSpPr txBox="1"/>
            <p:nvPr/>
          </p:nvSpPr>
          <p:spPr>
            <a:xfrm>
              <a:off x="4840985" y="2655186"/>
              <a:ext cx="6762750" cy="830997"/>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Segoe UI"/>
                  <a:cs typeface="Segoe UI" pitchFamily="34" charset="0"/>
                </a:rPr>
                <a:t>Create scalable IoT solutions using Azure SQL Database</a:t>
              </a:r>
            </a:p>
          </p:txBody>
        </p:sp>
        <p:pic>
          <p:nvPicPr>
            <p:cNvPr id="7" name="Graphic 6">
              <a:extLst>
                <a:ext uri="{FF2B5EF4-FFF2-40B4-BE49-F238E27FC236}">
                  <a16:creationId xmlns:a16="http://schemas.microsoft.com/office/drawing/2014/main" id="{B1E65DC2-618E-46B7-B655-48DA55C5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9005" y="2725895"/>
              <a:ext cx="689578" cy="689578"/>
            </a:xfrm>
            <a:prstGeom prst="rect">
              <a:avLst/>
            </a:prstGeom>
          </p:spPr>
        </p:pic>
      </p:grpSp>
      <p:grpSp>
        <p:nvGrpSpPr>
          <p:cNvPr id="5" name="Group 4">
            <a:extLst>
              <a:ext uri="{FF2B5EF4-FFF2-40B4-BE49-F238E27FC236}">
                <a16:creationId xmlns:a16="http://schemas.microsoft.com/office/drawing/2014/main" id="{72ABEFF5-5FD8-B948-AFE3-79F5EFFD7958}"/>
              </a:ext>
            </a:extLst>
          </p:cNvPr>
          <p:cNvGrpSpPr/>
          <p:nvPr/>
        </p:nvGrpSpPr>
        <p:grpSpPr>
          <a:xfrm>
            <a:off x="3999004" y="3787316"/>
            <a:ext cx="7604732" cy="830997"/>
            <a:chOff x="3999005" y="3676880"/>
            <a:chExt cx="7604732" cy="830997"/>
          </a:xfrm>
        </p:grpSpPr>
        <p:sp>
          <p:nvSpPr>
            <p:cNvPr id="9" name="TextBox 8">
              <a:extLst>
                <a:ext uri="{FF2B5EF4-FFF2-40B4-BE49-F238E27FC236}">
                  <a16:creationId xmlns:a16="http://schemas.microsoft.com/office/drawing/2014/main" id="{A7AFAAB4-26EC-4D45-8F75-AC2832FEB50F}"/>
                </a:ext>
              </a:extLst>
            </p:cNvPr>
            <p:cNvSpPr txBox="1"/>
            <p:nvPr/>
          </p:nvSpPr>
          <p:spPr>
            <a:xfrm>
              <a:off x="4840987" y="3676880"/>
              <a:ext cx="6762750" cy="830997"/>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Segoe UI"/>
                  <a:cs typeface="Segoe UI" pitchFamily="34" charset="0"/>
                </a:rPr>
                <a:t>Use the template provided for many IoT use cases.</a:t>
              </a:r>
            </a:p>
          </p:txBody>
        </p:sp>
        <p:pic>
          <p:nvPicPr>
            <p:cNvPr id="10" name="Graphic 9">
              <a:extLst>
                <a:ext uri="{FF2B5EF4-FFF2-40B4-BE49-F238E27FC236}">
                  <a16:creationId xmlns:a16="http://schemas.microsoft.com/office/drawing/2014/main" id="{66C2D09A-91E9-44D4-81B0-2F33F7337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9005" y="3747589"/>
              <a:ext cx="689578" cy="689578"/>
            </a:xfrm>
            <a:prstGeom prst="rect">
              <a:avLst/>
            </a:prstGeom>
          </p:spPr>
        </p:pic>
      </p:grpSp>
    </p:spTree>
    <p:extLst>
      <p:ext uri="{BB962C8B-B14F-4D97-AF65-F5344CB8AC3E}">
        <p14:creationId xmlns:p14="http://schemas.microsoft.com/office/powerpoint/2010/main" val="430702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A48A35C-DFCE-4BC9-85CC-FA76A69F2FDA}"/>
              </a:ext>
            </a:extLst>
          </p:cNvPr>
          <p:cNvGrpSpPr/>
          <p:nvPr/>
        </p:nvGrpSpPr>
        <p:grpSpPr>
          <a:xfrm>
            <a:off x="6087122" y="-1213311"/>
            <a:ext cx="7693173" cy="7844717"/>
            <a:chOff x="6087122" y="-1213311"/>
            <a:chExt cx="7693173" cy="7844717"/>
          </a:xfrm>
        </p:grpSpPr>
        <p:sp>
          <p:nvSpPr>
            <p:cNvPr id="10" name="Oval 9">
              <a:extLst>
                <a:ext uri="{FF2B5EF4-FFF2-40B4-BE49-F238E27FC236}">
                  <a16:creationId xmlns:a16="http://schemas.microsoft.com/office/drawing/2014/main" id="{10F1E137-30E4-4F28-AC27-A71BAC95B0EC}"/>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ight Triangle 10">
              <a:extLst>
                <a:ext uri="{FF2B5EF4-FFF2-40B4-BE49-F238E27FC236}">
                  <a16:creationId xmlns:a16="http://schemas.microsoft.com/office/drawing/2014/main" id="{04B260C4-84DC-456A-AE75-F908E5B0864E}"/>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199" y="2847201"/>
            <a:ext cx="4158362" cy="553998"/>
          </a:xfrm>
        </p:spPr>
        <p:txBody>
          <a:bodyPr/>
          <a:lstStyle/>
          <a:p>
            <a:r>
              <a:rPr lang="en-US"/>
              <a:t>Live &amp; interactive</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199" y="3535540"/>
            <a:ext cx="5260009" cy="338554"/>
          </a:xfrm>
        </p:spPr>
        <p:txBody>
          <a:bodyPr/>
          <a:lstStyle/>
          <a:p>
            <a:r>
              <a:rPr lang="en-US"/>
              <a:t>Say “hi” and ask questions in the chat</a:t>
            </a:r>
            <a:endParaRPr lang="en-US" b="1"/>
          </a:p>
        </p:txBody>
      </p:sp>
      <p:pic>
        <p:nvPicPr>
          <p:cNvPr id="6" name="Chat1" descr="Shape&#10;&#10;Description automatically generated">
            <a:extLst>
              <a:ext uri="{FF2B5EF4-FFF2-40B4-BE49-F238E27FC236}">
                <a16:creationId xmlns:a16="http://schemas.microsoft.com/office/drawing/2014/main" id="{EE060E22-A9BA-41EE-82F0-1C843550A6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88288" y="1484783"/>
            <a:ext cx="2664296" cy="2548753"/>
          </a:xfrm>
          <a:prstGeom prst="rect">
            <a:avLst/>
          </a:prstGeom>
        </p:spPr>
      </p:pic>
      <p:pic>
        <p:nvPicPr>
          <p:cNvPr id="7" name="Chat2" descr="Icon&#10;&#10;Description automatically generated">
            <a:extLst>
              <a:ext uri="{FF2B5EF4-FFF2-40B4-BE49-F238E27FC236}">
                <a16:creationId xmlns:a16="http://schemas.microsoft.com/office/drawing/2014/main" id="{EAF0609E-1F55-4456-97A7-5A90775E73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1001" y="2074540"/>
            <a:ext cx="2168218" cy="2074540"/>
          </a:xfrm>
          <a:prstGeom prst="rect">
            <a:avLst/>
          </a:prstGeom>
        </p:spPr>
      </p:pic>
      <p:pic>
        <p:nvPicPr>
          <p:cNvPr id="9" name="Chat3" descr="Icon&#10;&#10;Description automatically generated">
            <a:extLst>
              <a:ext uri="{FF2B5EF4-FFF2-40B4-BE49-F238E27FC236}">
                <a16:creationId xmlns:a16="http://schemas.microsoft.com/office/drawing/2014/main" id="{24BFFF12-B94E-42DD-B355-352DDEFCAF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16480" y="1981877"/>
            <a:ext cx="1384451" cy="1442413"/>
          </a:xfrm>
          <a:prstGeom prst="rect">
            <a:avLst/>
          </a:prstGeom>
        </p:spPr>
      </p:pic>
      <p:pic>
        <p:nvPicPr>
          <p:cNvPr id="17" name="Chat4" descr="Icon&#10;&#10;Description automatically generated">
            <a:extLst>
              <a:ext uri="{FF2B5EF4-FFF2-40B4-BE49-F238E27FC236}">
                <a16:creationId xmlns:a16="http://schemas.microsoft.com/office/drawing/2014/main" id="{0303E2B5-6B29-444E-A9FC-D155D7879F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51416" y="3093429"/>
            <a:ext cx="1244984" cy="1269464"/>
          </a:xfrm>
          <a:prstGeom prst="rect">
            <a:avLst/>
          </a:prstGeom>
        </p:spPr>
      </p:pic>
    </p:spTree>
    <p:extLst>
      <p:ext uri="{BB962C8B-B14F-4D97-AF65-F5344CB8AC3E}">
        <p14:creationId xmlns:p14="http://schemas.microsoft.com/office/powerpoint/2010/main" val="2811690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6" presetClass="emph" presetSubtype="0" autoRev="1" fill="hold" nodeType="afterEffect">
                                  <p:stCondLst>
                                    <p:cond delay="0"/>
                                  </p:stCondLst>
                                  <p:childTnLst>
                                    <p:animScale>
                                      <p:cBhvr>
                                        <p:cTn id="9" dur="500" fill="hold"/>
                                        <p:tgtEl>
                                          <p:spTgt spid="6"/>
                                        </p:tgtEl>
                                      </p:cBhvr>
                                      <p:by x="125000" y="125000"/>
                                    </p:animScale>
                                  </p:childTnLst>
                                </p:cTn>
                              </p:par>
                              <p:par>
                                <p:cTn id="10" presetID="1"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1500"/>
                            </p:stCondLst>
                            <p:childTnLst>
                              <p:par>
                                <p:cTn id="13" presetID="6" presetClass="emph" presetSubtype="0" autoRev="1" fill="hold" nodeType="afterEffect">
                                  <p:stCondLst>
                                    <p:cond delay="0"/>
                                  </p:stCondLst>
                                  <p:childTnLst>
                                    <p:animScale>
                                      <p:cBhvr>
                                        <p:cTn id="14" dur="500" fill="hold"/>
                                        <p:tgtEl>
                                          <p:spTgt spid="7"/>
                                        </p:tgtEl>
                                      </p:cBhvr>
                                      <p:by x="125000" y="125000"/>
                                    </p:animScale>
                                  </p:childTnLst>
                                </p:cTn>
                              </p:par>
                              <p:par>
                                <p:cTn id="15" presetID="1" presetClass="entr" presetSubtype="0" fill="hold" nodeType="with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2500"/>
                            </p:stCondLst>
                            <p:childTnLst>
                              <p:par>
                                <p:cTn id="18" presetID="6" presetClass="emph" presetSubtype="0" autoRev="1" fill="hold" nodeType="afterEffect">
                                  <p:stCondLst>
                                    <p:cond delay="0"/>
                                  </p:stCondLst>
                                  <p:childTnLst>
                                    <p:animScale>
                                      <p:cBhvr>
                                        <p:cTn id="19" dur="500" fill="hold"/>
                                        <p:tgtEl>
                                          <p:spTgt spid="9"/>
                                        </p:tgtEl>
                                      </p:cBhvr>
                                      <p:by x="125000" y="125000"/>
                                    </p:animScale>
                                  </p:childTnLst>
                                </p:cTn>
                              </p:par>
                              <p:par>
                                <p:cTn id="20" presetID="1" presetClass="entr" presetSubtype="0" fill="hold" nodeType="withEffect">
                                  <p:stCondLst>
                                    <p:cond delay="50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3500"/>
                            </p:stCondLst>
                            <p:childTnLst>
                              <p:par>
                                <p:cTn id="23" presetID="6" presetClass="emph" presetSubtype="0" autoRev="1" fill="hold" nodeType="afterEffect">
                                  <p:stCondLst>
                                    <p:cond delay="0"/>
                                  </p:stCondLst>
                                  <p:childTnLst>
                                    <p:animScale>
                                      <p:cBhvr>
                                        <p:cTn id="24" dur="500" fill="hold"/>
                                        <p:tgtEl>
                                          <p:spTgt spid="17"/>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68823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solidFill>
                  <a:srgbClr val="50E6FF"/>
                </a:solidFill>
              </a:rPr>
              <a:t>Introduction</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a:t>Scenario</a:t>
            </a:r>
          </a:p>
        </p:txBody>
      </p:sp>
      <p:pic>
        <p:nvPicPr>
          <p:cNvPr id="4" name="Picture Placeholder 3" descr="A picture containing truck, outdoor, cargo container, colorful&#10;&#10;Description automatically generated">
            <a:extLst>
              <a:ext uri="{FF2B5EF4-FFF2-40B4-BE49-F238E27FC236}">
                <a16:creationId xmlns:a16="http://schemas.microsoft.com/office/drawing/2014/main" id="{3F304060-3B22-4277-9C09-9FBDE3AA0656}"/>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67" r="16667"/>
          <a:stretch>
            <a:fillRect/>
          </a:stretch>
        </p:blipFill>
        <p:spPr/>
      </p:pic>
      <p:sp>
        <p:nvSpPr>
          <p:cNvPr id="16" name="TextBox 15">
            <a:extLst>
              <a:ext uri="{FF2B5EF4-FFF2-40B4-BE49-F238E27FC236}">
                <a16:creationId xmlns:a16="http://schemas.microsoft.com/office/drawing/2014/main" id="{9CD2E452-9A31-4142-95A9-1F2B201D2592}"/>
              </a:ext>
            </a:extLst>
          </p:cNvPr>
          <p:cNvSpPr txBox="1"/>
          <p:nvPr/>
        </p:nvSpPr>
        <p:spPr>
          <a:xfrm>
            <a:off x="588263" y="3364470"/>
            <a:ext cx="4566744" cy="1200329"/>
          </a:xfrm>
          <a:prstGeom prst="rect">
            <a:avLst/>
          </a:prstGeom>
          <a:noFill/>
        </p:spPr>
        <p:txBody>
          <a:bodyPr wrap="square">
            <a:spAutoFit/>
          </a:bodyPr>
          <a:lstStyle/>
          <a:p>
            <a:r>
              <a:rPr lang="en-US" sz="2400"/>
              <a:t>Implement a system that uses </a:t>
            </a:r>
            <a:r>
              <a:rPr lang="en-US" sz="2400" b="1">
                <a:solidFill>
                  <a:schemeClr val="accent1">
                    <a:lumMod val="50000"/>
                  </a:schemeClr>
                </a:solidFill>
              </a:rPr>
              <a:t>IoT devices to monitor the health</a:t>
            </a:r>
            <a:r>
              <a:rPr lang="en-US" sz="2400"/>
              <a:t> of your shipping fleet</a:t>
            </a:r>
          </a:p>
        </p:txBody>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48640"/>
          </a:xfrm>
        </p:spPr>
        <p:txBody>
          <a:bodyPr anchor="t"/>
          <a:lstStyle>
            <a:lvl1pPr>
              <a:defRPr>
                <a:solidFill>
                  <a:schemeClr val="tx1"/>
                </a:solidFill>
              </a:defRPr>
            </a:lvl1pPr>
          </a:lstStyle>
          <a:p>
            <a:r>
              <a:rPr lang="en-US"/>
              <a:t>Scenario</a:t>
            </a:r>
          </a:p>
        </p:txBody>
      </p:sp>
      <p:sp>
        <p:nvSpPr>
          <p:cNvPr id="3" name="Subtitle"/>
          <p:cNvSpPr>
            <a:spLocks noGrp="1"/>
          </p:cNvSpPr>
          <p:nvPr>
            <p:ph type="body" sz="quarter" idx="11"/>
          </p:nvPr>
        </p:nvSpPr>
        <p:spPr>
          <a:xfrm>
            <a:off x="3505200" y="2278206"/>
            <a:ext cx="8534400" cy="4308872"/>
          </a:xfrm>
        </p:spPr>
        <p:txBody>
          <a:bodyPr anchor="t"/>
          <a:lstStyle>
            <a:lvl1pPr marL="231775" indent="-231775">
              <a:spcAft>
                <a:spcPts val="600"/>
              </a:spcAft>
              <a:buFont typeface="Wingdings" panose="05000000000000000000" pitchFamily="2" charset="2"/>
              <a:buChar char=""/>
              <a:defRPr/>
            </a:lvl1pPr>
          </a:lstStyle>
          <a:p>
            <a:pPr marL="228600" lvl="1" indent="0">
              <a:buNone/>
            </a:pPr>
            <a:r>
              <a:rPr lang="en-US" dirty="0"/>
              <a:t>Suppose you work for a distributor and your role is to </a:t>
            </a:r>
            <a:r>
              <a:rPr lang="en-US" b="1" dirty="0">
                <a:solidFill>
                  <a:schemeClr val="accent1">
                    <a:lumMod val="50000"/>
                  </a:schemeClr>
                </a:solidFill>
              </a:rPr>
              <a:t>manage the logistics of shipping goods</a:t>
            </a:r>
            <a:r>
              <a:rPr lang="en-US" dirty="0"/>
              <a:t> between the main warehouses. These goods are shipped via a fleet of </a:t>
            </a:r>
            <a:r>
              <a:rPr lang="en-US" b="1" dirty="0">
                <a:solidFill>
                  <a:schemeClr val="accent1">
                    <a:lumMod val="50000"/>
                  </a:schemeClr>
                </a:solidFill>
              </a:rPr>
              <a:t>several thousand trucks</a:t>
            </a:r>
            <a:r>
              <a:rPr lang="en-US" dirty="0"/>
              <a:t>. Because of the distance between the warehouses, sometimes a truck can drive 2-3 days without stopping at a warehouse. It is your responsibility to make sure the trucks show up on time. One key consideration is the maintenance of the trucks. At the main warehouses, there is a dedicated team for addressing any issues or maintenance with the truck. If a truck breaks down or needs unexpected maintenance when it is scheduled to be driven or is not at a main warehouse, </a:t>
            </a:r>
            <a:r>
              <a:rPr lang="en-US" b="1" dirty="0">
                <a:solidFill>
                  <a:schemeClr val="accent1">
                    <a:lumMod val="50000"/>
                  </a:schemeClr>
                </a:solidFill>
              </a:rPr>
              <a:t>significant delays and expenses follow</a:t>
            </a:r>
            <a:r>
              <a:rPr lang="en-US" dirty="0"/>
              <a:t>. You want to implement a system that uses </a:t>
            </a:r>
            <a:r>
              <a:rPr lang="en-US" b="1" dirty="0">
                <a:solidFill>
                  <a:schemeClr val="accent1">
                    <a:lumMod val="50000"/>
                  </a:schemeClr>
                </a:solidFill>
              </a:rPr>
              <a:t>IoT devices to monitor the health</a:t>
            </a:r>
            <a:r>
              <a:rPr lang="en-US" b="1" dirty="0"/>
              <a:t> </a:t>
            </a:r>
            <a:r>
              <a:rPr lang="en-US" dirty="0"/>
              <a:t>of your fleet. Because of the size of the fleet, you need a system that can </a:t>
            </a:r>
            <a:r>
              <a:rPr lang="en-US" b="1" dirty="0">
                <a:solidFill>
                  <a:schemeClr val="accent1">
                    <a:lumMod val="50000"/>
                  </a:schemeClr>
                </a:solidFill>
              </a:rPr>
              <a:t>ingest thousands of entries per second</a:t>
            </a:r>
            <a:r>
              <a:rPr lang="en-US" dirty="0"/>
              <a:t>, have </a:t>
            </a:r>
            <a:r>
              <a:rPr lang="en-US" b="1" dirty="0">
                <a:solidFill>
                  <a:schemeClr val="accent1">
                    <a:lumMod val="50000"/>
                  </a:schemeClr>
                </a:solidFill>
              </a:rPr>
              <a:t>unlimited storage</a:t>
            </a:r>
            <a:r>
              <a:rPr lang="en-US" dirty="0"/>
              <a:t>, and help you do </a:t>
            </a:r>
            <a:r>
              <a:rPr lang="en-US" b="1" dirty="0">
                <a:solidFill>
                  <a:schemeClr val="accent1">
                    <a:lumMod val="50000"/>
                  </a:schemeClr>
                </a:solidFill>
              </a:rPr>
              <a:t>preventative maintenance</a:t>
            </a:r>
            <a:r>
              <a:rPr lang="en-US" dirty="0"/>
              <a:t> to prevent delays and extra expenses.</a:t>
            </a:r>
          </a:p>
        </p:txBody>
      </p:sp>
    </p:spTree>
    <p:extLst>
      <p:ext uri="{BB962C8B-B14F-4D97-AF65-F5344CB8AC3E}">
        <p14:creationId xmlns:p14="http://schemas.microsoft.com/office/powerpoint/2010/main" val="319574520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68823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solidFill>
                  <a:srgbClr val="50E6FF"/>
                </a:solidFill>
              </a:rPr>
              <a:t>Analyze the solution architecture</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Typical IoT solutions</a:t>
            </a:r>
          </a:p>
        </p:txBody>
      </p:sp>
      <p:pic>
        <p:nvPicPr>
          <p:cNvPr id="6" name="Picture 5">
            <a:extLst>
              <a:ext uri="{FF2B5EF4-FFF2-40B4-BE49-F238E27FC236}">
                <a16:creationId xmlns:a16="http://schemas.microsoft.com/office/drawing/2014/main" id="{6A3949FC-6F10-4366-8457-AD858E6321CE}"/>
              </a:ext>
            </a:extLst>
          </p:cNvPr>
          <p:cNvPicPr>
            <a:picLocks noChangeAspect="1"/>
          </p:cNvPicPr>
          <p:nvPr/>
        </p:nvPicPr>
        <p:blipFill>
          <a:blip r:embed="rId3"/>
          <a:stretch>
            <a:fillRect/>
          </a:stretch>
        </p:blipFill>
        <p:spPr>
          <a:xfrm>
            <a:off x="248840" y="1354887"/>
            <a:ext cx="11694319" cy="4148226"/>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03B53-4A0A-4A85-B060-F053308FAACB}"/>
              </a:ext>
            </a:extLst>
          </p:cNvPr>
          <p:cNvSpPr/>
          <p:nvPr/>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p:cNvSpPr>
            <a:spLocks noGrp="1"/>
          </p:cNvSpPr>
          <p:nvPr>
            <p:ph type="title" hasCustomPrompt="1"/>
          </p:nvPr>
        </p:nvSpPr>
        <p:spPr>
          <a:xfrm>
            <a:off x="588263" y="2804945"/>
            <a:ext cx="2312879" cy="553998"/>
          </a:xfrm>
        </p:spPr>
        <p:txBody>
          <a:bodyPr anchor="t"/>
          <a:lstStyle>
            <a:lvl1pPr>
              <a:defRPr>
                <a:solidFill>
                  <a:schemeClr val="tx1"/>
                </a:solidFill>
              </a:defRPr>
            </a:lvl1pPr>
          </a:lstStyle>
          <a:p>
            <a:r>
              <a:rPr lang="en-US" dirty="0">
                <a:solidFill>
                  <a:schemeClr val="bg1"/>
                </a:solidFill>
              </a:rPr>
              <a:t>Agenda</a:t>
            </a:r>
          </a:p>
        </p:txBody>
      </p:sp>
      <p:sp>
        <p:nvSpPr>
          <p:cNvPr id="26" name="TextBox 25">
            <a:extLst>
              <a:ext uri="{FF2B5EF4-FFF2-40B4-BE49-F238E27FC236}">
                <a16:creationId xmlns:a16="http://schemas.microsoft.com/office/drawing/2014/main" id="{64D94616-F4E5-40B9-9ED5-75905025C28A}"/>
              </a:ext>
            </a:extLst>
          </p:cNvPr>
          <p:cNvSpPr txBox="1"/>
          <p:nvPr/>
        </p:nvSpPr>
        <p:spPr>
          <a:xfrm>
            <a:off x="3999006" y="797510"/>
            <a:ext cx="7317246"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Segoe UI"/>
                <a:cs typeface="Segoe UI" pitchFamily="34" charset="0"/>
              </a:rPr>
              <a:t>Keynote, Sanjay Mishra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Deploy I</a:t>
            </a:r>
            <a:r>
              <a:rPr lang="en-US" sz="2400" dirty="0" err="1">
                <a:solidFill>
                  <a:srgbClr val="000000"/>
                </a:solidFill>
                <a:latin typeface="Segoe UI"/>
                <a:cs typeface="Segoe UI" pitchFamily="34" charset="0"/>
              </a:rPr>
              <a:t>oT</a:t>
            </a:r>
            <a:r>
              <a:rPr lang="en-US" sz="2400" dirty="0">
                <a:solidFill>
                  <a:srgbClr val="000000"/>
                </a:solidFill>
                <a:latin typeface="Segoe UI"/>
                <a:cs typeface="Segoe UI" pitchFamily="34" charset="0"/>
              </a:rPr>
              <a:t> solutions with Azure SQL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Segoe UI"/>
                <a:cs typeface="Segoe UI" pitchFamily="34" charset="0"/>
              </a:rPr>
              <a:t>Break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HANDS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Build serverless, full stack apps with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	Module 1: Azure SQL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Segoe UI"/>
                <a:cs typeface="Segoe UI" pitchFamily="34" charset="0"/>
              </a:rPr>
              <a:t>	</a:t>
            </a:r>
            <a:r>
              <a:rPr kumimoji="0" lang="en-US" sz="2400" b="0" i="0" u="none" strike="noStrike" kern="1200" cap="none" spc="0" normalizeH="0" baseline="0" noProof="0" dirty="0">
                <a:ln>
                  <a:noFill/>
                </a:ln>
                <a:solidFill>
                  <a:schemeClr val="accent1"/>
                </a:solidFill>
                <a:effectLst/>
                <a:uLnTx/>
                <a:uFillTx/>
                <a:latin typeface="Segoe UI"/>
                <a:cs typeface="Segoe UI" pitchFamily="34" charset="0"/>
              </a:rPr>
              <a:t>Break</a:t>
            </a:r>
            <a:endParaRPr kumimoji="0" lang="en-US" sz="2400" b="0" i="0" u="none" strike="noStrike" kern="1200" cap="none" spc="0" normalizeH="0" baseline="0" noProof="0" dirty="0">
              <a:ln>
                <a:noFill/>
              </a:ln>
              <a:solidFill>
                <a:srgbClr val="000000"/>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Segoe UI"/>
                <a:cs typeface="Segoe UI" pitchFamily="34" charset="0"/>
              </a:rPr>
              <a:t>	HANDS ON</a:t>
            </a:r>
          </a:p>
          <a:p>
            <a:r>
              <a:rPr lang="en-US" sz="2400" dirty="0">
                <a:solidFill>
                  <a:schemeClr val="accent1"/>
                </a:solidFill>
                <a:latin typeface="Segoe UI"/>
                <a:cs typeface="Segoe UI" pitchFamily="34" charset="0"/>
              </a:rPr>
              <a:t>Lunch</a:t>
            </a:r>
          </a:p>
          <a:p>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Build serverless, full stack apps with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Segoe UI"/>
                <a:cs typeface="Segoe UI" pitchFamily="34" charset="0"/>
              </a:rPr>
              <a:t>	Modules 2-4: Functions, Static web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	HANDS </a:t>
            </a:r>
            <a:r>
              <a:rPr lang="en-US" sz="2400" dirty="0">
                <a:solidFill>
                  <a:srgbClr val="000000"/>
                </a:solidFill>
                <a:latin typeface="Segoe UI"/>
                <a:cs typeface="Segoe UI" pitchFamily="34" charset="0"/>
              </a:rPr>
              <a:t>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accent1"/>
                </a:solidFill>
                <a:latin typeface="Segoe UI"/>
                <a:cs typeface="Segoe UI" pitchFamily="34" charset="0"/>
              </a:rPr>
              <a:t>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Segoe UI"/>
                <a:cs typeface="Segoe UI" pitchFamily="34" charset="0"/>
              </a:rPr>
              <a:t>Closing keynote, Sanjay Mishra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latin typeface="Segoe UI"/>
                <a:cs typeface="Segoe UI" pitchFamily="34" charset="0"/>
              </a:rPr>
              <a:t>Parking lot topics and Q&amp;A</a:t>
            </a:r>
          </a:p>
        </p:txBody>
      </p:sp>
    </p:spTree>
    <p:extLst>
      <p:ext uri="{BB962C8B-B14F-4D97-AF65-F5344CB8AC3E}">
        <p14:creationId xmlns:p14="http://schemas.microsoft.com/office/powerpoint/2010/main" val="218271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Construct IoT solutions with Azure</a:t>
            </a:r>
          </a:p>
        </p:txBody>
      </p:sp>
      <p:pic>
        <p:nvPicPr>
          <p:cNvPr id="4" name="Picture 3">
            <a:extLst>
              <a:ext uri="{FF2B5EF4-FFF2-40B4-BE49-F238E27FC236}">
                <a16:creationId xmlns:a16="http://schemas.microsoft.com/office/drawing/2014/main" id="{7B307C72-94EA-4B05-95A4-9F181FFE147C}"/>
              </a:ext>
            </a:extLst>
          </p:cNvPr>
          <p:cNvPicPr>
            <a:picLocks noChangeAspect="1"/>
          </p:cNvPicPr>
          <p:nvPr/>
        </p:nvPicPr>
        <p:blipFill>
          <a:blip r:embed="rId3"/>
          <a:stretch>
            <a:fillRect/>
          </a:stretch>
        </p:blipFill>
        <p:spPr>
          <a:xfrm>
            <a:off x="586740" y="1143000"/>
            <a:ext cx="11018520" cy="4846818"/>
          </a:xfrm>
          <a:prstGeom prst="rect">
            <a:avLst/>
          </a:prstGeom>
        </p:spPr>
      </p:pic>
    </p:spTree>
    <p:extLst>
      <p:ext uri="{BB962C8B-B14F-4D97-AF65-F5344CB8AC3E}">
        <p14:creationId xmlns:p14="http://schemas.microsoft.com/office/powerpoint/2010/main" val="84187245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Graphic 65">
            <a:extLst>
              <a:ext uri="{FF2B5EF4-FFF2-40B4-BE49-F238E27FC236}">
                <a16:creationId xmlns:a16="http://schemas.microsoft.com/office/drawing/2014/main" id="{254CE280-CF57-472C-9CE5-D3B56273EC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27337" y="2160366"/>
            <a:ext cx="3521776" cy="3521776"/>
          </a:xfrm>
          <a:prstGeom prst="rect">
            <a:avLst/>
          </a:prstGeom>
        </p:spPr>
      </p:pic>
      <p:grpSp>
        <p:nvGrpSpPr>
          <p:cNvPr id="31" name="Group 30">
            <a:extLst>
              <a:ext uri="{FF2B5EF4-FFF2-40B4-BE49-F238E27FC236}">
                <a16:creationId xmlns:a16="http://schemas.microsoft.com/office/drawing/2014/main" id="{6F594307-54FD-4BA6-9B7C-8FFA57C09EC6}"/>
              </a:ext>
            </a:extLst>
          </p:cNvPr>
          <p:cNvGrpSpPr/>
          <p:nvPr/>
        </p:nvGrpSpPr>
        <p:grpSpPr>
          <a:xfrm>
            <a:off x="588263" y="1737177"/>
            <a:ext cx="7479412" cy="4368154"/>
            <a:chOff x="588263" y="2033126"/>
            <a:chExt cx="7479412" cy="4368154"/>
          </a:xfrm>
        </p:grpSpPr>
        <p:grpSp>
          <p:nvGrpSpPr>
            <p:cNvPr id="17" name="Group 16">
              <a:extLst>
                <a:ext uri="{FF2B5EF4-FFF2-40B4-BE49-F238E27FC236}">
                  <a16:creationId xmlns:a16="http://schemas.microsoft.com/office/drawing/2014/main" id="{57D6C222-84D5-4DDF-8008-6B0FA664878D}"/>
                </a:ext>
              </a:extLst>
            </p:cNvPr>
            <p:cNvGrpSpPr/>
            <p:nvPr/>
          </p:nvGrpSpPr>
          <p:grpSpPr>
            <a:xfrm>
              <a:off x="588263" y="5505168"/>
              <a:ext cx="7353857" cy="400110"/>
              <a:chOff x="588263" y="5978597"/>
              <a:chExt cx="7353857" cy="400110"/>
            </a:xfrm>
          </p:grpSpPr>
          <p:sp>
            <p:nvSpPr>
              <p:cNvPr id="38" name="TextBox 37">
                <a:extLst>
                  <a:ext uri="{FF2B5EF4-FFF2-40B4-BE49-F238E27FC236}">
                    <a16:creationId xmlns:a16="http://schemas.microsoft.com/office/drawing/2014/main" id="{868BD2AF-200E-4BC6-9DE3-430C0D6D2FE5}"/>
                  </a:ext>
                </a:extLst>
              </p:cNvPr>
              <p:cNvSpPr txBox="1"/>
              <p:nvPr/>
            </p:nvSpPr>
            <p:spPr>
              <a:xfrm>
                <a:off x="875171" y="5978597"/>
                <a:ext cx="7066949" cy="400110"/>
              </a:xfrm>
              <a:prstGeom prst="rect">
                <a:avLst/>
              </a:prstGeom>
              <a:noFill/>
            </p:spPr>
            <p:txBody>
              <a:bodyPr wrap="square">
                <a:spAutoFit/>
              </a:bodyPr>
              <a:lstStyle/>
              <a:p>
                <a:r>
                  <a:rPr lang="en-US" sz="2000"/>
                  <a:t>Scales on both relational and non-relational </a:t>
                </a:r>
              </a:p>
            </p:txBody>
          </p:sp>
          <p:pic>
            <p:nvPicPr>
              <p:cNvPr id="4" name="Graphic 3">
                <a:extLst>
                  <a:ext uri="{FF2B5EF4-FFF2-40B4-BE49-F238E27FC236}">
                    <a16:creationId xmlns:a16="http://schemas.microsoft.com/office/drawing/2014/main" id="{A27972DF-F407-4A45-8D32-0DE73AB533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263" y="6040850"/>
                <a:ext cx="275604" cy="275604"/>
              </a:xfrm>
              <a:prstGeom prst="rect">
                <a:avLst/>
              </a:prstGeom>
            </p:spPr>
          </p:pic>
        </p:grpSp>
        <p:grpSp>
          <p:nvGrpSpPr>
            <p:cNvPr id="19" name="Group 18">
              <a:extLst>
                <a:ext uri="{FF2B5EF4-FFF2-40B4-BE49-F238E27FC236}">
                  <a16:creationId xmlns:a16="http://schemas.microsoft.com/office/drawing/2014/main" id="{DC2E8243-10DD-428A-AAF6-98C49FA137DA}"/>
                </a:ext>
              </a:extLst>
            </p:cNvPr>
            <p:cNvGrpSpPr/>
            <p:nvPr/>
          </p:nvGrpSpPr>
          <p:grpSpPr>
            <a:xfrm>
              <a:off x="589992" y="5009162"/>
              <a:ext cx="5007645" cy="400110"/>
              <a:chOff x="588263" y="5589366"/>
              <a:chExt cx="5007645" cy="400110"/>
            </a:xfrm>
          </p:grpSpPr>
          <p:sp>
            <p:nvSpPr>
              <p:cNvPr id="34" name="TextBox 33">
                <a:extLst>
                  <a:ext uri="{FF2B5EF4-FFF2-40B4-BE49-F238E27FC236}">
                    <a16:creationId xmlns:a16="http://schemas.microsoft.com/office/drawing/2014/main" id="{E676F39E-59FE-410F-BA9B-1459E0B9F48E}"/>
                  </a:ext>
                </a:extLst>
              </p:cNvPr>
              <p:cNvSpPr txBox="1"/>
              <p:nvPr/>
            </p:nvSpPr>
            <p:spPr>
              <a:xfrm>
                <a:off x="875172" y="5589366"/>
                <a:ext cx="4720736" cy="400110"/>
              </a:xfrm>
              <a:prstGeom prst="rect">
                <a:avLst/>
              </a:prstGeom>
              <a:noFill/>
            </p:spPr>
            <p:txBody>
              <a:bodyPr wrap="square">
                <a:spAutoFit/>
              </a:bodyPr>
              <a:lstStyle/>
              <a:p>
                <a:r>
                  <a:rPr lang="en-US" sz="2000"/>
                  <a:t>Clustered </a:t>
                </a:r>
                <a:r>
                  <a:rPr lang="en-US" sz="2000" err="1"/>
                  <a:t>columnstore</a:t>
                </a:r>
                <a:r>
                  <a:rPr lang="en-US" sz="2000"/>
                  <a:t> indexes </a:t>
                </a:r>
              </a:p>
            </p:txBody>
          </p:sp>
          <p:pic>
            <p:nvPicPr>
              <p:cNvPr id="6" name="Graphic 5">
                <a:extLst>
                  <a:ext uri="{FF2B5EF4-FFF2-40B4-BE49-F238E27FC236}">
                    <a16:creationId xmlns:a16="http://schemas.microsoft.com/office/drawing/2014/main" id="{424C2A65-55A5-4CBC-A747-37D44BD7CD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263" y="5651619"/>
                <a:ext cx="275604" cy="275604"/>
              </a:xfrm>
              <a:prstGeom prst="rect">
                <a:avLst/>
              </a:prstGeom>
            </p:spPr>
          </p:pic>
        </p:grpSp>
        <p:grpSp>
          <p:nvGrpSpPr>
            <p:cNvPr id="20" name="Group 19">
              <a:extLst>
                <a:ext uri="{FF2B5EF4-FFF2-40B4-BE49-F238E27FC236}">
                  <a16:creationId xmlns:a16="http://schemas.microsoft.com/office/drawing/2014/main" id="{352A0802-F74A-40EF-B8A5-4AE8B5D98C52}"/>
                </a:ext>
              </a:extLst>
            </p:cNvPr>
            <p:cNvGrpSpPr/>
            <p:nvPr/>
          </p:nvGrpSpPr>
          <p:grpSpPr>
            <a:xfrm>
              <a:off x="589992" y="4513156"/>
              <a:ext cx="4937306" cy="400110"/>
              <a:chOff x="588263" y="5200135"/>
              <a:chExt cx="4937306" cy="400110"/>
            </a:xfrm>
          </p:grpSpPr>
          <p:sp>
            <p:nvSpPr>
              <p:cNvPr id="30" name="TextBox 29">
                <a:extLst>
                  <a:ext uri="{FF2B5EF4-FFF2-40B4-BE49-F238E27FC236}">
                    <a16:creationId xmlns:a16="http://schemas.microsoft.com/office/drawing/2014/main" id="{409FEB39-93D5-4B28-A201-286645A775E5}"/>
                  </a:ext>
                </a:extLst>
              </p:cNvPr>
              <p:cNvSpPr txBox="1"/>
              <p:nvPr/>
            </p:nvSpPr>
            <p:spPr>
              <a:xfrm>
                <a:off x="875172" y="5200135"/>
                <a:ext cx="4650397" cy="400110"/>
              </a:xfrm>
              <a:prstGeom prst="rect">
                <a:avLst/>
              </a:prstGeom>
              <a:noFill/>
            </p:spPr>
            <p:txBody>
              <a:bodyPr wrap="square">
                <a:spAutoFit/>
              </a:bodyPr>
              <a:lstStyle/>
              <a:p>
                <a:r>
                  <a:rPr lang="en-US" sz="2000"/>
                  <a:t>In-memory optimized tables </a:t>
                </a:r>
              </a:p>
            </p:txBody>
          </p:sp>
          <p:pic>
            <p:nvPicPr>
              <p:cNvPr id="7" name="Graphic 6">
                <a:extLst>
                  <a:ext uri="{FF2B5EF4-FFF2-40B4-BE49-F238E27FC236}">
                    <a16:creationId xmlns:a16="http://schemas.microsoft.com/office/drawing/2014/main" id="{E6DEF18F-49F5-41FA-AAF8-A5A4ED2DB3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263" y="5262388"/>
                <a:ext cx="275604" cy="275604"/>
              </a:xfrm>
              <a:prstGeom prst="rect">
                <a:avLst/>
              </a:prstGeom>
            </p:spPr>
          </p:pic>
        </p:grpSp>
        <p:grpSp>
          <p:nvGrpSpPr>
            <p:cNvPr id="21" name="Group 20">
              <a:extLst>
                <a:ext uri="{FF2B5EF4-FFF2-40B4-BE49-F238E27FC236}">
                  <a16:creationId xmlns:a16="http://schemas.microsoft.com/office/drawing/2014/main" id="{6EE6ADCC-B6F0-4357-BCFA-F0D5856384C8}"/>
                </a:ext>
              </a:extLst>
            </p:cNvPr>
            <p:cNvGrpSpPr/>
            <p:nvPr/>
          </p:nvGrpSpPr>
          <p:grpSpPr>
            <a:xfrm>
              <a:off x="588864" y="4017150"/>
              <a:ext cx="4938434" cy="400110"/>
              <a:chOff x="587135" y="4810904"/>
              <a:chExt cx="4938434" cy="400110"/>
            </a:xfrm>
          </p:grpSpPr>
          <p:sp>
            <p:nvSpPr>
              <p:cNvPr id="26" name="TextBox 25">
                <a:extLst>
                  <a:ext uri="{FF2B5EF4-FFF2-40B4-BE49-F238E27FC236}">
                    <a16:creationId xmlns:a16="http://schemas.microsoft.com/office/drawing/2014/main" id="{75E248F1-8527-4ACD-A3F3-3E3DFD6C82C1}"/>
                  </a:ext>
                </a:extLst>
              </p:cNvPr>
              <p:cNvSpPr txBox="1"/>
              <p:nvPr/>
            </p:nvSpPr>
            <p:spPr>
              <a:xfrm>
                <a:off x="875172" y="4810904"/>
                <a:ext cx="4650397" cy="400110"/>
              </a:xfrm>
              <a:prstGeom prst="rect">
                <a:avLst/>
              </a:prstGeom>
              <a:noFill/>
            </p:spPr>
            <p:txBody>
              <a:bodyPr wrap="square">
                <a:spAutoFit/>
              </a:bodyPr>
              <a:lstStyle/>
              <a:p>
                <a:r>
                  <a:rPr lang="en-US" sz="2000"/>
                  <a:t>Batching</a:t>
                </a:r>
              </a:p>
            </p:txBody>
          </p:sp>
          <p:pic>
            <p:nvPicPr>
              <p:cNvPr id="8" name="Graphic 7">
                <a:extLst>
                  <a:ext uri="{FF2B5EF4-FFF2-40B4-BE49-F238E27FC236}">
                    <a16:creationId xmlns:a16="http://schemas.microsoft.com/office/drawing/2014/main" id="{815CA8C3-DA82-4E35-9014-D8D818A462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135" y="4873157"/>
                <a:ext cx="275604" cy="275604"/>
              </a:xfrm>
              <a:prstGeom prst="rect">
                <a:avLst/>
              </a:prstGeom>
            </p:spPr>
          </p:pic>
        </p:grpSp>
        <p:grpSp>
          <p:nvGrpSpPr>
            <p:cNvPr id="23" name="Group 22">
              <a:extLst>
                <a:ext uri="{FF2B5EF4-FFF2-40B4-BE49-F238E27FC236}">
                  <a16:creationId xmlns:a16="http://schemas.microsoft.com/office/drawing/2014/main" id="{AF821A0B-6D21-4065-8B84-CEDDB34013AA}"/>
                </a:ext>
              </a:extLst>
            </p:cNvPr>
            <p:cNvGrpSpPr/>
            <p:nvPr/>
          </p:nvGrpSpPr>
          <p:grpSpPr>
            <a:xfrm>
              <a:off x="588864" y="3521144"/>
              <a:ext cx="5008773" cy="400110"/>
              <a:chOff x="587135" y="4421673"/>
              <a:chExt cx="5008773" cy="400110"/>
            </a:xfrm>
          </p:grpSpPr>
          <p:sp>
            <p:nvSpPr>
              <p:cNvPr id="22" name="TextBox 21">
                <a:extLst>
                  <a:ext uri="{FF2B5EF4-FFF2-40B4-BE49-F238E27FC236}">
                    <a16:creationId xmlns:a16="http://schemas.microsoft.com/office/drawing/2014/main" id="{A9C75ED8-34BD-4C11-8687-F8A64B9E3DE0}"/>
                  </a:ext>
                </a:extLst>
              </p:cNvPr>
              <p:cNvSpPr txBox="1"/>
              <p:nvPr/>
            </p:nvSpPr>
            <p:spPr>
              <a:xfrm>
                <a:off x="875172" y="4421673"/>
                <a:ext cx="4720736" cy="400110"/>
              </a:xfrm>
              <a:prstGeom prst="rect">
                <a:avLst/>
              </a:prstGeom>
              <a:noFill/>
            </p:spPr>
            <p:txBody>
              <a:bodyPr wrap="square">
                <a:spAutoFit/>
              </a:bodyPr>
              <a:lstStyle/>
              <a:p>
                <a:r>
                  <a:rPr lang="en-US" sz="2000"/>
                  <a:t>Elastic Database tools</a:t>
                </a:r>
              </a:p>
            </p:txBody>
          </p:sp>
          <p:pic>
            <p:nvPicPr>
              <p:cNvPr id="9" name="Graphic 8">
                <a:extLst>
                  <a:ext uri="{FF2B5EF4-FFF2-40B4-BE49-F238E27FC236}">
                    <a16:creationId xmlns:a16="http://schemas.microsoft.com/office/drawing/2014/main" id="{C8BCBE39-EF66-4FE3-B0AA-7881941C0F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135" y="4483926"/>
                <a:ext cx="275604" cy="275604"/>
              </a:xfrm>
              <a:prstGeom prst="rect">
                <a:avLst/>
              </a:prstGeom>
            </p:spPr>
          </p:pic>
        </p:grpSp>
        <p:grpSp>
          <p:nvGrpSpPr>
            <p:cNvPr id="24" name="Group 23">
              <a:extLst>
                <a:ext uri="{FF2B5EF4-FFF2-40B4-BE49-F238E27FC236}">
                  <a16:creationId xmlns:a16="http://schemas.microsoft.com/office/drawing/2014/main" id="{15BD0F5F-8233-4E48-9BC4-7ADEB0E3CBC1}"/>
                </a:ext>
              </a:extLst>
            </p:cNvPr>
            <p:cNvGrpSpPr/>
            <p:nvPr/>
          </p:nvGrpSpPr>
          <p:grpSpPr>
            <a:xfrm>
              <a:off x="588263" y="3025138"/>
              <a:ext cx="5009374" cy="400110"/>
              <a:chOff x="586534" y="4032442"/>
              <a:chExt cx="5009374" cy="400110"/>
            </a:xfrm>
          </p:grpSpPr>
          <p:sp>
            <p:nvSpPr>
              <p:cNvPr id="18" name="TextBox 17">
                <a:extLst>
                  <a:ext uri="{FF2B5EF4-FFF2-40B4-BE49-F238E27FC236}">
                    <a16:creationId xmlns:a16="http://schemas.microsoft.com/office/drawing/2014/main" id="{9C2E84B5-286D-4DF1-8398-83C84B30BB19}"/>
                  </a:ext>
                </a:extLst>
              </p:cNvPr>
              <p:cNvSpPr txBox="1"/>
              <p:nvPr/>
            </p:nvSpPr>
            <p:spPr>
              <a:xfrm>
                <a:off x="875172" y="4032442"/>
                <a:ext cx="4720736" cy="400110"/>
              </a:xfrm>
              <a:prstGeom prst="rect">
                <a:avLst/>
              </a:prstGeom>
              <a:noFill/>
            </p:spPr>
            <p:txBody>
              <a:bodyPr wrap="square">
                <a:spAutoFit/>
              </a:bodyPr>
              <a:lstStyle/>
              <a:p>
                <a:r>
                  <a:rPr lang="en-US" sz="2000"/>
                  <a:t>Secondary replicas </a:t>
                </a:r>
              </a:p>
            </p:txBody>
          </p:sp>
          <p:pic>
            <p:nvPicPr>
              <p:cNvPr id="11" name="Graphic 10">
                <a:extLst>
                  <a:ext uri="{FF2B5EF4-FFF2-40B4-BE49-F238E27FC236}">
                    <a16:creationId xmlns:a16="http://schemas.microsoft.com/office/drawing/2014/main" id="{9FF85D81-9E60-4BCE-A823-05E5E0A0D9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534" y="4094695"/>
                <a:ext cx="275604" cy="275604"/>
              </a:xfrm>
              <a:prstGeom prst="rect">
                <a:avLst/>
              </a:prstGeom>
            </p:spPr>
          </p:pic>
        </p:grpSp>
        <p:grpSp>
          <p:nvGrpSpPr>
            <p:cNvPr id="25" name="Group 24">
              <a:extLst>
                <a:ext uri="{FF2B5EF4-FFF2-40B4-BE49-F238E27FC236}">
                  <a16:creationId xmlns:a16="http://schemas.microsoft.com/office/drawing/2014/main" id="{6D52F4D9-5739-4ADF-BE28-3DD0C063DACA}"/>
                </a:ext>
              </a:extLst>
            </p:cNvPr>
            <p:cNvGrpSpPr/>
            <p:nvPr/>
          </p:nvGrpSpPr>
          <p:grpSpPr>
            <a:xfrm>
              <a:off x="588263" y="2529132"/>
              <a:ext cx="5009374" cy="400110"/>
              <a:chOff x="586534" y="3643211"/>
              <a:chExt cx="5009374" cy="400110"/>
            </a:xfrm>
          </p:grpSpPr>
          <p:sp>
            <p:nvSpPr>
              <p:cNvPr id="14" name="TextBox 13">
                <a:extLst>
                  <a:ext uri="{FF2B5EF4-FFF2-40B4-BE49-F238E27FC236}">
                    <a16:creationId xmlns:a16="http://schemas.microsoft.com/office/drawing/2014/main" id="{27E575BA-D320-4E3A-AB89-66B1C6F0D923}"/>
                  </a:ext>
                </a:extLst>
              </p:cNvPr>
              <p:cNvSpPr txBox="1"/>
              <p:nvPr/>
            </p:nvSpPr>
            <p:spPr>
              <a:xfrm>
                <a:off x="875172" y="3643211"/>
                <a:ext cx="4720736" cy="400110"/>
              </a:xfrm>
              <a:prstGeom prst="rect">
                <a:avLst/>
              </a:prstGeom>
              <a:noFill/>
            </p:spPr>
            <p:txBody>
              <a:bodyPr wrap="square">
                <a:spAutoFit/>
              </a:bodyPr>
              <a:lstStyle/>
              <a:p>
                <a:r>
                  <a:rPr lang="en-US" sz="2000"/>
                  <a:t>High ingestion, low latency</a:t>
                </a:r>
              </a:p>
            </p:txBody>
          </p:sp>
          <p:pic>
            <p:nvPicPr>
              <p:cNvPr id="12" name="Graphic 11">
                <a:extLst>
                  <a:ext uri="{FF2B5EF4-FFF2-40B4-BE49-F238E27FC236}">
                    <a16:creationId xmlns:a16="http://schemas.microsoft.com/office/drawing/2014/main" id="{6A44F3AF-AAD2-4234-99C9-A9AC835D06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534" y="3705464"/>
                <a:ext cx="275604" cy="275604"/>
              </a:xfrm>
              <a:prstGeom prst="rect">
                <a:avLst/>
              </a:prstGeom>
            </p:spPr>
          </p:pic>
        </p:grpSp>
        <p:grpSp>
          <p:nvGrpSpPr>
            <p:cNvPr id="27" name="Group 26">
              <a:extLst>
                <a:ext uri="{FF2B5EF4-FFF2-40B4-BE49-F238E27FC236}">
                  <a16:creationId xmlns:a16="http://schemas.microsoft.com/office/drawing/2014/main" id="{AD62B1C6-DAC5-4295-847E-09F441EEDDD8}"/>
                </a:ext>
              </a:extLst>
            </p:cNvPr>
            <p:cNvGrpSpPr/>
            <p:nvPr/>
          </p:nvGrpSpPr>
          <p:grpSpPr>
            <a:xfrm>
              <a:off x="588263" y="2033126"/>
              <a:ext cx="7479412" cy="400110"/>
              <a:chOff x="586534" y="3253980"/>
              <a:chExt cx="7479412" cy="400110"/>
            </a:xfrm>
          </p:grpSpPr>
          <p:sp>
            <p:nvSpPr>
              <p:cNvPr id="10" name="TextBox 9">
                <a:extLst>
                  <a:ext uri="{FF2B5EF4-FFF2-40B4-BE49-F238E27FC236}">
                    <a16:creationId xmlns:a16="http://schemas.microsoft.com/office/drawing/2014/main" id="{B72F66E9-2B20-4D3D-9D58-1BDA654F3D61}"/>
                  </a:ext>
                </a:extLst>
              </p:cNvPr>
              <p:cNvSpPr txBox="1"/>
              <p:nvPr/>
            </p:nvSpPr>
            <p:spPr>
              <a:xfrm>
                <a:off x="875172" y="3253980"/>
                <a:ext cx="7190774" cy="400110"/>
              </a:xfrm>
              <a:prstGeom prst="rect">
                <a:avLst/>
              </a:prstGeom>
              <a:noFill/>
            </p:spPr>
            <p:txBody>
              <a:bodyPr wrap="square">
                <a:spAutoFit/>
              </a:bodyPr>
              <a:lstStyle/>
              <a:p>
                <a:r>
                  <a:rPr lang="en-US" sz="2000"/>
                  <a:t>Up to 128 </a:t>
                </a:r>
                <a:r>
                  <a:rPr lang="en-US" sz="2000" err="1"/>
                  <a:t>vCores</a:t>
                </a:r>
                <a:r>
                  <a:rPr lang="en-US" sz="2000"/>
                  <a:t> </a:t>
                </a:r>
                <a:r>
                  <a:rPr lang="en-US" sz="1600"/>
                  <a:t>(M-Series hardware) </a:t>
                </a:r>
                <a:r>
                  <a:rPr lang="en-US" sz="2000"/>
                  <a:t>or 100 TB </a:t>
                </a:r>
                <a:r>
                  <a:rPr lang="en-US" sz="1600"/>
                  <a:t>(Hyperscale)</a:t>
                </a:r>
              </a:p>
            </p:txBody>
          </p:sp>
          <p:pic>
            <p:nvPicPr>
              <p:cNvPr id="13" name="Graphic 12">
                <a:extLst>
                  <a:ext uri="{FF2B5EF4-FFF2-40B4-BE49-F238E27FC236}">
                    <a16:creationId xmlns:a16="http://schemas.microsoft.com/office/drawing/2014/main" id="{746B4857-6702-452D-8626-BD9C7A6361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534" y="3316233"/>
                <a:ext cx="275604" cy="275604"/>
              </a:xfrm>
              <a:prstGeom prst="rect">
                <a:avLst/>
              </a:prstGeom>
            </p:spPr>
          </p:pic>
        </p:grpSp>
        <p:grpSp>
          <p:nvGrpSpPr>
            <p:cNvPr id="16" name="Group 15">
              <a:extLst>
                <a:ext uri="{FF2B5EF4-FFF2-40B4-BE49-F238E27FC236}">
                  <a16:creationId xmlns:a16="http://schemas.microsoft.com/office/drawing/2014/main" id="{7DC7557A-4510-481E-9B32-5E67C73C4C19}"/>
                </a:ext>
              </a:extLst>
            </p:cNvPr>
            <p:cNvGrpSpPr/>
            <p:nvPr/>
          </p:nvGrpSpPr>
          <p:grpSpPr>
            <a:xfrm>
              <a:off x="588263" y="6001170"/>
              <a:ext cx="4939035" cy="400110"/>
              <a:chOff x="586534" y="6367827"/>
              <a:chExt cx="4939035" cy="400110"/>
            </a:xfrm>
          </p:grpSpPr>
          <p:sp>
            <p:nvSpPr>
              <p:cNvPr id="42" name="TextBox 41">
                <a:extLst>
                  <a:ext uri="{FF2B5EF4-FFF2-40B4-BE49-F238E27FC236}">
                    <a16:creationId xmlns:a16="http://schemas.microsoft.com/office/drawing/2014/main" id="{6426F996-88C8-48EE-BBE5-581385CE3AB4}"/>
                  </a:ext>
                </a:extLst>
              </p:cNvPr>
              <p:cNvSpPr txBox="1"/>
              <p:nvPr/>
            </p:nvSpPr>
            <p:spPr>
              <a:xfrm>
                <a:off x="875172" y="6367827"/>
                <a:ext cx="4650397" cy="400110"/>
              </a:xfrm>
              <a:prstGeom prst="rect">
                <a:avLst/>
              </a:prstGeom>
              <a:noFill/>
            </p:spPr>
            <p:txBody>
              <a:bodyPr wrap="square">
                <a:spAutoFit/>
              </a:bodyPr>
              <a:lstStyle/>
              <a:p>
                <a:r>
                  <a:rPr lang="en-US" sz="2000"/>
                  <a:t>Temporal Tables</a:t>
                </a:r>
              </a:p>
            </p:txBody>
          </p:sp>
          <p:pic>
            <p:nvPicPr>
              <p:cNvPr id="15" name="Graphic 14">
                <a:extLst>
                  <a:ext uri="{FF2B5EF4-FFF2-40B4-BE49-F238E27FC236}">
                    <a16:creationId xmlns:a16="http://schemas.microsoft.com/office/drawing/2014/main" id="{0686821C-5E7B-4DE0-B46B-F094B0AF04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534" y="6430080"/>
                <a:ext cx="275604" cy="275604"/>
              </a:xfrm>
              <a:prstGeom prst="rect">
                <a:avLst/>
              </a:prstGeom>
            </p:spPr>
          </p:pic>
        </p:grpSp>
      </p:grpSp>
      <p:sp>
        <p:nvSpPr>
          <p:cNvPr id="29" name="Title">
            <a:extLst>
              <a:ext uri="{FF2B5EF4-FFF2-40B4-BE49-F238E27FC236}">
                <a16:creationId xmlns:a16="http://schemas.microsoft.com/office/drawing/2014/main" id="{587E06A4-E6A2-4581-85D8-9472C5B323BA}"/>
              </a:ext>
            </a:extLst>
          </p:cNvPr>
          <p:cNvSpPr txBox="1">
            <a:spLocks/>
          </p:cNvSpPr>
          <p:nvPr/>
        </p:nvSpPr>
        <p:spPr>
          <a:xfrm>
            <a:off x="588263" y="457200"/>
            <a:ext cx="11018520" cy="548640"/>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Achieve IoT scale with Azure SQL Database</a:t>
            </a:r>
          </a:p>
        </p:txBody>
      </p:sp>
    </p:spTree>
    <p:extLst>
      <p:ext uri="{BB962C8B-B14F-4D97-AF65-F5344CB8AC3E}">
        <p14:creationId xmlns:p14="http://schemas.microsoft.com/office/powerpoint/2010/main" val="407142809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Recipe for IoT solutions using Azure SQL Database</a:t>
            </a:r>
          </a:p>
        </p:txBody>
      </p:sp>
      <p:pic>
        <p:nvPicPr>
          <p:cNvPr id="5" name="Picture 4">
            <a:extLst>
              <a:ext uri="{FF2B5EF4-FFF2-40B4-BE49-F238E27FC236}">
                <a16:creationId xmlns:a16="http://schemas.microsoft.com/office/drawing/2014/main" id="{0B2F8BB5-AE8C-44E0-9A1E-5EB5D6FD69E7}"/>
              </a:ext>
            </a:extLst>
          </p:cNvPr>
          <p:cNvPicPr>
            <a:picLocks noChangeAspect="1"/>
          </p:cNvPicPr>
          <p:nvPr/>
        </p:nvPicPr>
        <p:blipFill>
          <a:blip r:embed="rId3"/>
          <a:stretch>
            <a:fillRect/>
          </a:stretch>
        </p:blipFill>
        <p:spPr>
          <a:xfrm>
            <a:off x="495300" y="2240558"/>
            <a:ext cx="11201400" cy="2376883"/>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1</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800" y="457200"/>
            <a:ext cx="7718425" cy="861774"/>
          </a:xfrm>
        </p:spPr>
        <p:txBody>
          <a:bodyPr/>
          <a:lstStyle/>
          <a:p>
            <a:r>
              <a:rPr lang="en-US"/>
              <a:t>In the typical IoT solution mentioned, what is the purpose of warm storage?</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114800" y="2059193"/>
            <a:ext cx="7772400" cy="3342453"/>
          </a:xfrm>
        </p:spPr>
        <p:txBody>
          <a:bodyPr/>
          <a:lstStyle/>
          <a:p>
            <a:pPr lvl="1" indent="-457200">
              <a:spcAft>
                <a:spcPct val="15000"/>
              </a:spcAft>
              <a:buAutoNum type="alphaUcPeriod"/>
            </a:pPr>
            <a:r>
              <a:rPr lang="en-US" sz="2400" dirty="0">
                <a:solidFill>
                  <a:srgbClr val="000000"/>
                </a:solidFill>
              </a:rPr>
              <a:t>Optimized storage for large data volumes at a reasonable cost.</a:t>
            </a:r>
          </a:p>
          <a:p>
            <a:pPr lvl="1" indent="-457200">
              <a:spcAft>
                <a:spcPct val="15000"/>
              </a:spcAft>
              <a:buAutoNum type="alphaUcPeriod"/>
            </a:pPr>
            <a:r>
              <a:rPr lang="en-US" sz="2400" dirty="0">
                <a:solidFill>
                  <a:srgbClr val="000000"/>
                </a:solidFill>
              </a:rPr>
              <a:t>Perform real-time streaming for capturing low latency events.</a:t>
            </a:r>
          </a:p>
          <a:p>
            <a:pPr lvl="1" indent="-457200">
              <a:spcAft>
                <a:spcPct val="15000"/>
              </a:spcAft>
              <a:buAutoNum type="alphaUcPeriod"/>
            </a:pPr>
            <a:r>
              <a:rPr lang="en-US" sz="2400" dirty="0">
                <a:solidFill>
                  <a:srgbClr val="000000"/>
                </a:solidFill>
              </a:rPr>
              <a:t>Persist low latency events and messages that need to be ingested efficiently at a high rate.</a:t>
            </a:r>
          </a:p>
          <a:p>
            <a:pPr lvl="1" indent="-457200">
              <a:spcAft>
                <a:spcPct val="15000"/>
              </a:spcAft>
              <a:buAutoNum type="alphaUcPeriod"/>
            </a:pPr>
            <a:r>
              <a:rPr lang="en-US" sz="2400" dirty="0">
                <a:solidFill>
                  <a:srgbClr val="000000"/>
                </a:solidFill>
              </a:rPr>
              <a:t>Manage bi-directional communications with devices, like queuing events and messages.</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087" y="457200"/>
            <a:ext cx="854075" cy="854075"/>
          </a:xfrm>
          <a:prstGeom prst="rect">
            <a:avLst/>
          </a:prstGeom>
        </p:spPr>
      </p:pic>
    </p:spTree>
    <p:extLst>
      <p:ext uri="{BB962C8B-B14F-4D97-AF65-F5344CB8AC3E}">
        <p14:creationId xmlns:p14="http://schemas.microsoft.com/office/powerpoint/2010/main" val="4074850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1</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800" y="457200"/>
            <a:ext cx="7718425" cy="861774"/>
          </a:xfrm>
        </p:spPr>
        <p:txBody>
          <a:bodyPr/>
          <a:lstStyle/>
          <a:p>
            <a:r>
              <a:rPr lang="en-US"/>
              <a:t>In the typical IoT solution mentioned, what is the purpose of warm storage?</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114800" y="2059193"/>
            <a:ext cx="7772400" cy="3342453"/>
          </a:xfrm>
        </p:spPr>
        <p:txBody>
          <a:bodyPr/>
          <a:lstStyle/>
          <a:p>
            <a:pPr lvl="1" indent="-457200">
              <a:spcAft>
                <a:spcPct val="15000"/>
              </a:spcAft>
              <a:buAutoNum type="alphaUcPeriod"/>
            </a:pPr>
            <a:r>
              <a:rPr lang="en-US" sz="2400">
                <a:solidFill>
                  <a:srgbClr val="000000"/>
                </a:solidFill>
              </a:rPr>
              <a:t>Optimized storage for large data volumes at a reasonable cost.</a:t>
            </a:r>
          </a:p>
          <a:p>
            <a:pPr lvl="1" indent="-457200">
              <a:spcAft>
                <a:spcPct val="15000"/>
              </a:spcAft>
              <a:buAutoNum type="alphaUcPeriod"/>
            </a:pPr>
            <a:r>
              <a:rPr lang="en-US" sz="2400">
                <a:solidFill>
                  <a:srgbClr val="000000"/>
                </a:solidFill>
              </a:rPr>
              <a:t>Perform real-time streaming for capturing low latency events.</a:t>
            </a:r>
          </a:p>
          <a:p>
            <a:pPr lvl="1" indent="-457200">
              <a:spcAft>
                <a:spcPct val="15000"/>
              </a:spcAft>
              <a:buAutoNum type="alphaUcPeriod"/>
            </a:pPr>
            <a:r>
              <a:rPr lang="en-US" sz="2400">
                <a:solidFill>
                  <a:srgbClr val="000000"/>
                </a:solidFill>
              </a:rPr>
              <a:t>Persist low latency events and messages that need to be ingested efficiently at a high rate.</a:t>
            </a:r>
          </a:p>
          <a:p>
            <a:pPr lvl="1" indent="-457200">
              <a:spcAft>
                <a:spcPct val="15000"/>
              </a:spcAft>
              <a:buAutoNum type="alphaUcPeriod"/>
            </a:pPr>
            <a:r>
              <a:rPr lang="en-US" sz="2400">
                <a:solidFill>
                  <a:srgbClr val="000000"/>
                </a:solidFill>
              </a:rPr>
              <a:t>Manage bi-directional communications with devices, like queuing events and messages.</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087" y="457200"/>
            <a:ext cx="854075" cy="854075"/>
          </a:xfrm>
          <a:prstGeom prst="rect">
            <a:avLst/>
          </a:prstGeom>
        </p:spPr>
      </p:pic>
      <p:sp>
        <p:nvSpPr>
          <p:cNvPr id="6" name="Rectangle 5" descr="code callout frame">
            <a:extLst>
              <a:ext uri="{FF2B5EF4-FFF2-40B4-BE49-F238E27FC236}">
                <a16:creationId xmlns:a16="http://schemas.microsoft.com/office/drawing/2014/main" id="{7759C299-AA79-4E37-95B2-95A09CF2C86B}"/>
              </a:ext>
            </a:extLst>
          </p:cNvPr>
          <p:cNvSpPr/>
          <p:nvPr/>
        </p:nvSpPr>
        <p:spPr bwMode="auto">
          <a:xfrm>
            <a:off x="3973158" y="3770589"/>
            <a:ext cx="8295152" cy="796032"/>
          </a:xfrm>
          <a:prstGeom prst="rect">
            <a:avLst/>
          </a:prstGeom>
          <a:solidFill>
            <a:srgbClr val="107C10">
              <a:alpha val="10000"/>
            </a:srgbClr>
          </a:solid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4014621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2</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800" y="457200"/>
            <a:ext cx="7718425" cy="861774"/>
          </a:xfrm>
        </p:spPr>
        <p:txBody>
          <a:bodyPr/>
          <a:lstStyle/>
          <a:p>
            <a:r>
              <a:rPr lang="en-US"/>
              <a:t>What is the advantage of using Azure SQL Database for IoT scenarios?</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114800" y="2059193"/>
            <a:ext cx="7772400" cy="3342453"/>
          </a:xfrm>
        </p:spPr>
        <p:txBody>
          <a:bodyPr/>
          <a:lstStyle/>
          <a:p>
            <a:pPr lvl="1" indent="-457200">
              <a:spcAft>
                <a:spcPct val="15000"/>
              </a:spcAft>
              <a:buAutoNum type="alphaUcPeriod"/>
            </a:pPr>
            <a:r>
              <a:rPr lang="en-US" sz="2400" dirty="0">
                <a:solidFill>
                  <a:srgbClr val="000000"/>
                </a:solidFill>
              </a:rPr>
              <a:t>Azure SQL Database can ingest millions of events per second and while querying ingested data with sub-second latency.</a:t>
            </a:r>
          </a:p>
          <a:p>
            <a:pPr lvl="1" indent="-457200">
              <a:spcAft>
                <a:spcPct val="15000"/>
              </a:spcAft>
              <a:buAutoNum type="alphaUcPeriod"/>
            </a:pPr>
            <a:r>
              <a:rPr lang="en-US" sz="2400" dirty="0">
                <a:solidFill>
                  <a:srgbClr val="000000"/>
                </a:solidFill>
              </a:rPr>
              <a:t>Azure SQL Database can integrate with other services including Azure Functions and Azure Stream Analytics.</a:t>
            </a:r>
          </a:p>
          <a:p>
            <a:pPr lvl="1" indent="-457200">
              <a:spcAft>
                <a:spcPct val="15000"/>
              </a:spcAft>
              <a:buAutoNum type="alphaUcPeriod"/>
            </a:pPr>
            <a:r>
              <a:rPr lang="en-US" sz="2400" dirty="0">
                <a:solidFill>
                  <a:srgbClr val="000000"/>
                </a:solidFill>
              </a:rPr>
              <a:t>Azure SQL Database supports real-time analytics, you can configure many read-only replicas if needed.</a:t>
            </a:r>
          </a:p>
          <a:p>
            <a:pPr lvl="1" indent="-457200">
              <a:spcAft>
                <a:spcPct val="15000"/>
              </a:spcAft>
              <a:buAutoNum type="alphaUcPeriod"/>
            </a:pPr>
            <a:r>
              <a:rPr lang="en-US" sz="2400" dirty="0">
                <a:solidFill>
                  <a:srgbClr val="000000"/>
                </a:solidFill>
              </a:rPr>
              <a:t>All of the above</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087" y="457200"/>
            <a:ext cx="854075" cy="854075"/>
          </a:xfrm>
          <a:prstGeom prst="rect">
            <a:avLst/>
          </a:prstGeom>
        </p:spPr>
      </p:pic>
    </p:spTree>
    <p:extLst>
      <p:ext uri="{BB962C8B-B14F-4D97-AF65-F5344CB8AC3E}">
        <p14:creationId xmlns:p14="http://schemas.microsoft.com/office/powerpoint/2010/main" val="1804837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2</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800" y="457200"/>
            <a:ext cx="7718425" cy="861774"/>
          </a:xfrm>
        </p:spPr>
        <p:txBody>
          <a:bodyPr/>
          <a:lstStyle/>
          <a:p>
            <a:r>
              <a:rPr lang="en-US"/>
              <a:t>What is the advantage of using Azure SQL Database for IoT scenarios?</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114800" y="2059193"/>
            <a:ext cx="7772400" cy="3342453"/>
          </a:xfrm>
        </p:spPr>
        <p:txBody>
          <a:bodyPr/>
          <a:lstStyle/>
          <a:p>
            <a:pPr lvl="1" indent="-457200">
              <a:spcAft>
                <a:spcPct val="15000"/>
              </a:spcAft>
              <a:buAutoNum type="alphaUcPeriod"/>
            </a:pPr>
            <a:r>
              <a:rPr lang="en-US" sz="2400" dirty="0">
                <a:solidFill>
                  <a:srgbClr val="000000"/>
                </a:solidFill>
              </a:rPr>
              <a:t>Azure SQL Database can ingest millions of events per second and while querying ingested data with sub-second latency.</a:t>
            </a:r>
          </a:p>
          <a:p>
            <a:pPr lvl="1" indent="-457200">
              <a:spcAft>
                <a:spcPct val="15000"/>
              </a:spcAft>
              <a:buAutoNum type="alphaUcPeriod"/>
            </a:pPr>
            <a:r>
              <a:rPr lang="en-US" sz="2400" dirty="0">
                <a:solidFill>
                  <a:srgbClr val="000000"/>
                </a:solidFill>
              </a:rPr>
              <a:t>Azure SQL Database can integrate with other services including Azure Functions and Azure Stream Analytics.</a:t>
            </a:r>
          </a:p>
          <a:p>
            <a:pPr lvl="1" indent="-457200">
              <a:spcAft>
                <a:spcPct val="15000"/>
              </a:spcAft>
              <a:buAutoNum type="alphaUcPeriod"/>
            </a:pPr>
            <a:r>
              <a:rPr lang="en-US" sz="2400" dirty="0">
                <a:solidFill>
                  <a:srgbClr val="000000"/>
                </a:solidFill>
              </a:rPr>
              <a:t>Azure SQL Database supports real-time analytics, you can configure many read-only replicas if needed.</a:t>
            </a:r>
          </a:p>
          <a:p>
            <a:pPr lvl="1" indent="-457200">
              <a:spcAft>
                <a:spcPct val="15000"/>
              </a:spcAft>
              <a:buAutoNum type="alphaUcPeriod"/>
            </a:pPr>
            <a:r>
              <a:rPr lang="en-US" sz="2400" dirty="0">
                <a:solidFill>
                  <a:srgbClr val="000000"/>
                </a:solidFill>
              </a:rPr>
              <a:t>All of the above</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087" y="457200"/>
            <a:ext cx="854075" cy="854075"/>
          </a:xfrm>
          <a:prstGeom prst="rect">
            <a:avLst/>
          </a:prstGeom>
        </p:spPr>
      </p:pic>
      <p:sp>
        <p:nvSpPr>
          <p:cNvPr id="6" name="Rectangle 5" descr="code callout frame">
            <a:extLst>
              <a:ext uri="{FF2B5EF4-FFF2-40B4-BE49-F238E27FC236}">
                <a16:creationId xmlns:a16="http://schemas.microsoft.com/office/drawing/2014/main" id="{18F19418-54F4-4471-AAD4-85AB407760C9}"/>
              </a:ext>
            </a:extLst>
          </p:cNvPr>
          <p:cNvSpPr/>
          <p:nvPr/>
        </p:nvSpPr>
        <p:spPr bwMode="auto">
          <a:xfrm>
            <a:off x="4005430" y="4959308"/>
            <a:ext cx="8295152" cy="504056"/>
          </a:xfrm>
          <a:prstGeom prst="rect">
            <a:avLst/>
          </a:prstGeom>
          <a:solidFill>
            <a:srgbClr val="107C10">
              <a:alpha val="10000"/>
            </a:srgbClr>
          </a:solid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264820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688238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solidFill>
                  <a:srgbClr val="50E6FF"/>
                </a:solidFill>
              </a:rPr>
              <a:t>Store and process IoT data in real time with Azure SQL Database</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a:t>Ingest millions of events per second with the shock absorber pattern</a:t>
            </a:r>
          </a:p>
        </p:txBody>
      </p:sp>
      <p:pic>
        <p:nvPicPr>
          <p:cNvPr id="7" name="Picture 6">
            <a:extLst>
              <a:ext uri="{FF2B5EF4-FFF2-40B4-BE49-F238E27FC236}">
                <a16:creationId xmlns:a16="http://schemas.microsoft.com/office/drawing/2014/main" id="{A1AEDF48-8A72-495B-831F-D5167411108D}"/>
              </a:ext>
            </a:extLst>
          </p:cNvPr>
          <p:cNvPicPr>
            <a:picLocks noChangeAspect="1"/>
          </p:cNvPicPr>
          <p:nvPr/>
        </p:nvPicPr>
        <p:blipFill>
          <a:blip r:embed="rId3"/>
          <a:stretch>
            <a:fillRect/>
          </a:stretch>
        </p:blipFill>
        <p:spPr>
          <a:xfrm>
            <a:off x="229790" y="1752600"/>
            <a:ext cx="11732419" cy="4734766"/>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Columnstore indexes</a:t>
            </a:r>
          </a:p>
        </p:txBody>
      </p:sp>
      <p:pic>
        <p:nvPicPr>
          <p:cNvPr id="7" name="Picture 6">
            <a:extLst>
              <a:ext uri="{FF2B5EF4-FFF2-40B4-BE49-F238E27FC236}">
                <a16:creationId xmlns:a16="http://schemas.microsoft.com/office/drawing/2014/main" id="{4F1361E2-8EBA-4989-8AC3-6E7A7C1EBB83}"/>
              </a:ext>
            </a:extLst>
          </p:cNvPr>
          <p:cNvPicPr>
            <a:picLocks noChangeAspect="1"/>
          </p:cNvPicPr>
          <p:nvPr/>
        </p:nvPicPr>
        <p:blipFill>
          <a:blip r:embed="rId3"/>
          <a:stretch>
            <a:fillRect/>
          </a:stretch>
        </p:blipFill>
        <p:spPr>
          <a:xfrm>
            <a:off x="1659382" y="1005840"/>
            <a:ext cx="8873235" cy="5562600"/>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48CF7C4-767E-4594-A766-1BF05607ACD3}"/>
              </a:ext>
            </a:extLst>
          </p:cNvPr>
          <p:cNvSpPr>
            <a:spLocks noGrp="1"/>
          </p:cNvSpPr>
          <p:nvPr>
            <p:ph type="title" hasCustomPrompt="1"/>
          </p:nvPr>
        </p:nvSpPr>
        <p:spPr>
          <a:xfrm>
            <a:off x="584200" y="2979778"/>
            <a:ext cx="6816725" cy="553998"/>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Part 0: Keynote</a:t>
            </a:r>
          </a:p>
        </p:txBody>
      </p:sp>
      <p:sp>
        <p:nvSpPr>
          <p:cNvPr id="6" name="Text Placeholder 4">
            <a:extLst>
              <a:ext uri="{FF2B5EF4-FFF2-40B4-BE49-F238E27FC236}">
                <a16:creationId xmlns:a16="http://schemas.microsoft.com/office/drawing/2014/main" id="{0CD841A2-7743-497A-93C9-1FCE76CBFE10}"/>
              </a:ext>
            </a:extLst>
          </p:cNvPr>
          <p:cNvSpPr txBox="1">
            <a:spLocks/>
          </p:cNvSpPr>
          <p:nvPr/>
        </p:nvSpPr>
        <p:spPr>
          <a:xfrm>
            <a:off x="8341989" y="5172790"/>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bg1"/>
                </a:solidFill>
              </a:rPr>
              <a:t>Sanjay Mishra</a:t>
            </a:r>
          </a:p>
        </p:txBody>
      </p:sp>
      <p:sp>
        <p:nvSpPr>
          <p:cNvPr id="7" name="Text Placeholder 4">
            <a:extLst>
              <a:ext uri="{FF2B5EF4-FFF2-40B4-BE49-F238E27FC236}">
                <a16:creationId xmlns:a16="http://schemas.microsoft.com/office/drawing/2014/main" id="{2C7FC8DE-0E75-428D-8A95-F86D2F3A3A1E}"/>
              </a:ext>
            </a:extLst>
          </p:cNvPr>
          <p:cNvSpPr txBox="1">
            <a:spLocks/>
          </p:cNvSpPr>
          <p:nvPr/>
        </p:nvSpPr>
        <p:spPr>
          <a:xfrm>
            <a:off x="8341989" y="5569414"/>
            <a:ext cx="3970339"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bg1"/>
                </a:solidFill>
              </a:rPr>
              <a:t>Principal Group Program Manager</a:t>
            </a:r>
          </a:p>
          <a:p>
            <a:r>
              <a:rPr lang="en-US" sz="1800" dirty="0">
                <a:solidFill>
                  <a:schemeClr val="bg1"/>
                </a:solidFill>
              </a:rPr>
              <a:t>Microsoft</a:t>
            </a:r>
          </a:p>
          <a:p>
            <a:r>
              <a:rPr lang="en-US" sz="1800" dirty="0">
                <a:solidFill>
                  <a:schemeClr val="bg1"/>
                </a:solidFill>
              </a:rPr>
              <a:t>@SQLCATalyst</a:t>
            </a:r>
          </a:p>
          <a:p>
            <a:endParaRPr lang="en-US" sz="1800" dirty="0">
              <a:solidFill>
                <a:schemeClr val="bg1"/>
              </a:solidFill>
            </a:endParaRPr>
          </a:p>
        </p:txBody>
      </p:sp>
    </p:spTree>
    <p:extLst>
      <p:ext uri="{BB962C8B-B14F-4D97-AF65-F5344CB8AC3E}">
        <p14:creationId xmlns:p14="http://schemas.microsoft.com/office/powerpoint/2010/main" val="1185783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a:t>Optimize storage and retrieval for large volumes of IoT data</a:t>
            </a:r>
          </a:p>
        </p:txBody>
      </p:sp>
      <p:sp>
        <p:nvSpPr>
          <p:cNvPr id="3" name="Subtitle"/>
          <p:cNvSpPr>
            <a:spLocks noGrp="1"/>
          </p:cNvSpPr>
          <p:nvPr>
            <p:ph sz="quarter" idx="10"/>
          </p:nvPr>
        </p:nvSpPr>
        <p:spPr>
          <a:xfrm>
            <a:off x="585217" y="1552621"/>
            <a:ext cx="8788400" cy="7315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457200" indent="-457200">
              <a:buFont typeface="Arial" panose="020B0604020202020204" pitchFamily="34" charset="0"/>
              <a:buChar char="•"/>
            </a:pPr>
            <a:r>
              <a:rPr lang="en-US" sz="2000"/>
              <a:t>Store raw data in the database</a:t>
            </a:r>
          </a:p>
          <a:p>
            <a:pPr marL="457200" indent="-457200">
              <a:buFont typeface="Arial" panose="020B0604020202020204" pitchFamily="34" charset="0"/>
              <a:buChar char="•"/>
            </a:pPr>
            <a:r>
              <a:rPr lang="en-US" sz="2000"/>
              <a:t>Optimize JSON data retrieval from the database</a:t>
            </a:r>
          </a:p>
        </p:txBody>
      </p:sp>
      <p:pic>
        <p:nvPicPr>
          <p:cNvPr id="5" name="Picture 4">
            <a:extLst>
              <a:ext uri="{FF2B5EF4-FFF2-40B4-BE49-F238E27FC236}">
                <a16:creationId xmlns:a16="http://schemas.microsoft.com/office/drawing/2014/main" id="{A3AE79A2-154E-4A8F-93E2-816A75D12DB1}"/>
              </a:ext>
            </a:extLst>
          </p:cNvPr>
          <p:cNvPicPr>
            <a:picLocks noChangeAspect="1"/>
          </p:cNvPicPr>
          <p:nvPr/>
        </p:nvPicPr>
        <p:blipFill>
          <a:blip r:embed="rId3"/>
          <a:stretch>
            <a:fillRect/>
          </a:stretch>
        </p:blipFill>
        <p:spPr>
          <a:xfrm>
            <a:off x="2055227" y="2284141"/>
            <a:ext cx="9551556" cy="4406207"/>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a:t>Optimize data retrieval and analytics with replicas in Azure SQL Database</a:t>
            </a:r>
          </a:p>
        </p:txBody>
      </p:sp>
      <p:sp>
        <p:nvSpPr>
          <p:cNvPr id="4" name="New shape"/>
          <p:cNvSpPr/>
          <p:nvPr/>
        </p:nvSpPr>
        <p:spPr>
          <a:xfrm>
            <a:off x="609599" y="2128970"/>
            <a:ext cx="10994137" cy="39518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358140" indent="-342900">
              <a:spcBef>
                <a:spcPct val="20000"/>
              </a:spcBef>
              <a:spcAft>
                <a:spcPct val="20000"/>
              </a:spcAft>
              <a:buFont typeface="Arial" panose="020B0604020202020204" pitchFamily="34" charset="0"/>
              <a:buChar char="•"/>
            </a:pPr>
            <a:r>
              <a:rPr sz="2200">
                <a:solidFill>
                  <a:srgbClr val="000000"/>
                </a:solidFill>
              </a:rPr>
              <a:t>Geo-replication </a:t>
            </a:r>
            <a:endParaRPr lang="en-US" sz="2200">
              <a:solidFill>
                <a:srgbClr val="000000"/>
              </a:solidFill>
            </a:endParaRPr>
          </a:p>
          <a:p>
            <a:pPr marL="358140" indent="-342900">
              <a:spcBef>
                <a:spcPct val="20000"/>
              </a:spcBef>
              <a:spcAft>
                <a:spcPct val="20000"/>
              </a:spcAft>
              <a:buFont typeface="Arial" panose="020B0604020202020204" pitchFamily="34" charset="0"/>
              <a:buChar char="•"/>
            </a:pPr>
            <a:r>
              <a:rPr sz="2200">
                <a:solidFill>
                  <a:srgbClr val="000000"/>
                </a:solidFill>
              </a:rPr>
              <a:t>Auto-failover group</a:t>
            </a:r>
            <a:r>
              <a:rPr lang="en-US" sz="2200">
                <a:solidFill>
                  <a:srgbClr val="000000"/>
                </a:solidFill>
              </a:rPr>
              <a:t>s</a:t>
            </a:r>
            <a:r>
              <a:rPr sz="2200">
                <a:solidFill>
                  <a:srgbClr val="000000"/>
                </a:solidFill>
              </a:rPr>
              <a:t> </a:t>
            </a:r>
            <a:endParaRPr lang="en-US" sz="2200">
              <a:solidFill>
                <a:srgbClr val="000000"/>
              </a:solidFill>
            </a:endParaRPr>
          </a:p>
          <a:p>
            <a:pPr marL="358140" indent="-342900">
              <a:spcBef>
                <a:spcPct val="20000"/>
              </a:spcBef>
              <a:spcAft>
                <a:spcPct val="20000"/>
              </a:spcAft>
              <a:buFont typeface="Arial" panose="020B0604020202020204" pitchFamily="34" charset="0"/>
              <a:buChar char="•"/>
            </a:pPr>
            <a:r>
              <a:rPr sz="2200">
                <a:solidFill>
                  <a:srgbClr val="000000"/>
                </a:solidFill>
              </a:rPr>
              <a:t>Business critical </a:t>
            </a:r>
            <a:endParaRPr lang="en-US" sz="2200">
              <a:solidFill>
                <a:srgbClr val="000000"/>
              </a:solidFill>
            </a:endParaRPr>
          </a:p>
          <a:p>
            <a:pPr marL="358140" indent="-342900">
              <a:spcBef>
                <a:spcPct val="20000"/>
              </a:spcBef>
              <a:spcAft>
                <a:spcPct val="20000"/>
              </a:spcAft>
              <a:buFont typeface="Arial" panose="020B0604020202020204" pitchFamily="34" charset="0"/>
              <a:buChar char="•"/>
            </a:pPr>
            <a:r>
              <a:rPr sz="2200">
                <a:solidFill>
                  <a:srgbClr val="000000"/>
                </a:solidFill>
              </a:rPr>
              <a:t>Hyperscale </a:t>
            </a:r>
            <a:r>
              <a:rPr lang="en-US" sz="2200">
                <a:solidFill>
                  <a:srgbClr val="000000"/>
                </a:solidFill>
              </a:rPr>
              <a:t>supports</a:t>
            </a:r>
          </a:p>
          <a:p>
            <a:pPr marL="815340" lvl="1" indent="-342900">
              <a:spcBef>
                <a:spcPct val="20000"/>
              </a:spcBef>
              <a:spcAft>
                <a:spcPct val="20000"/>
              </a:spcAft>
              <a:buFont typeface="Arial" panose="020B0604020202020204" pitchFamily="34" charset="0"/>
              <a:buChar char="•"/>
            </a:pPr>
            <a:r>
              <a:rPr lang="en-US" sz="2200">
                <a:solidFill>
                  <a:srgbClr val="000000"/>
                </a:solidFill>
              </a:rPr>
              <a:t>G</a:t>
            </a:r>
            <a:r>
              <a:rPr sz="2200">
                <a:solidFill>
                  <a:srgbClr val="000000"/>
                </a:solidFill>
              </a:rPr>
              <a:t>eo-replication (currently in preview and limited to a single geo-replicated database)</a:t>
            </a:r>
            <a:endParaRPr lang="en-US" sz="2200">
              <a:solidFill>
                <a:srgbClr val="000000"/>
              </a:solidFill>
            </a:endParaRPr>
          </a:p>
          <a:p>
            <a:pPr marL="815340" lvl="1" indent="-342900">
              <a:spcBef>
                <a:spcPct val="20000"/>
              </a:spcBef>
              <a:spcAft>
                <a:spcPct val="20000"/>
              </a:spcAft>
              <a:buFont typeface="Arial" panose="020B0604020202020204" pitchFamily="34" charset="0"/>
              <a:buChar char="•"/>
            </a:pPr>
            <a:r>
              <a:rPr sz="2200">
                <a:solidFill>
                  <a:srgbClr val="000000"/>
                </a:solidFill>
              </a:rPr>
              <a:t>0-4 High Availability (HA) replicas that can be used for read-only workloads</a:t>
            </a:r>
            <a:endParaRPr lang="en-US" sz="2200">
              <a:solidFill>
                <a:srgbClr val="000000"/>
              </a:solidFill>
            </a:endParaRPr>
          </a:p>
          <a:p>
            <a:pPr marL="815340" lvl="1" indent="-342900">
              <a:spcBef>
                <a:spcPct val="20000"/>
              </a:spcBef>
              <a:spcAft>
                <a:spcPct val="20000"/>
              </a:spcAft>
              <a:buFont typeface="Arial" panose="020B0604020202020204" pitchFamily="34" charset="0"/>
              <a:buChar char="•"/>
            </a:pPr>
            <a:r>
              <a:rPr sz="2200">
                <a:solidFill>
                  <a:srgbClr val="000000"/>
                </a:solidFill>
              </a:rPr>
              <a:t>0-30 Named replicas (read-only) (currently in preview) that can have different names, authentication, authorization, and compute sizes than the primary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a:lstStyle>
            <a:lvl1pPr>
              <a:defRPr>
                <a:solidFill>
                  <a:schemeClr val="tx1"/>
                </a:solidFill>
              </a:defRPr>
            </a:lvl1pPr>
          </a:lstStyle>
          <a:p>
            <a:r>
              <a:rPr lang="en-US"/>
              <a:t>Other things to keep in mind</a:t>
            </a:r>
          </a:p>
        </p:txBody>
      </p:sp>
      <p:pic>
        <p:nvPicPr>
          <p:cNvPr id="5" name="Graphic 4">
            <a:extLst>
              <a:ext uri="{FF2B5EF4-FFF2-40B4-BE49-F238E27FC236}">
                <a16:creationId xmlns:a16="http://schemas.microsoft.com/office/drawing/2014/main" id="{7BD6BEFC-8C80-4090-8EF0-8E4576BCD1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6538" y="4056499"/>
            <a:ext cx="6698003" cy="2344301"/>
          </a:xfrm>
          <a:prstGeom prst="rect">
            <a:avLst/>
          </a:prstGeom>
        </p:spPr>
      </p:pic>
      <p:grpSp>
        <p:nvGrpSpPr>
          <p:cNvPr id="30" name="Group 29">
            <a:extLst>
              <a:ext uri="{FF2B5EF4-FFF2-40B4-BE49-F238E27FC236}">
                <a16:creationId xmlns:a16="http://schemas.microsoft.com/office/drawing/2014/main" id="{CA74FE0B-3A73-41F6-89C3-6F4B7720AE85}"/>
              </a:ext>
            </a:extLst>
          </p:cNvPr>
          <p:cNvGrpSpPr/>
          <p:nvPr/>
        </p:nvGrpSpPr>
        <p:grpSpPr>
          <a:xfrm>
            <a:off x="716371" y="2431118"/>
            <a:ext cx="5756538" cy="461665"/>
            <a:chOff x="744368" y="2484655"/>
            <a:chExt cx="5756538" cy="461665"/>
          </a:xfrm>
        </p:grpSpPr>
        <p:grpSp>
          <p:nvGrpSpPr>
            <p:cNvPr id="7" name="Group 6">
              <a:extLst>
                <a:ext uri="{FF2B5EF4-FFF2-40B4-BE49-F238E27FC236}">
                  <a16:creationId xmlns:a16="http://schemas.microsoft.com/office/drawing/2014/main" id="{72E33496-BA4B-45A6-9B22-0B5865497AE9}"/>
                </a:ext>
              </a:extLst>
            </p:cNvPr>
            <p:cNvGrpSpPr/>
            <p:nvPr/>
          </p:nvGrpSpPr>
          <p:grpSpPr>
            <a:xfrm>
              <a:off x="744368" y="2495316"/>
              <a:ext cx="440343" cy="440343"/>
              <a:chOff x="6282737" y="1542673"/>
              <a:chExt cx="440343" cy="440343"/>
            </a:xfrm>
          </p:grpSpPr>
          <p:sp>
            <p:nvSpPr>
              <p:cNvPr id="9" name="Oval 8">
                <a:extLst>
                  <a:ext uri="{FF2B5EF4-FFF2-40B4-BE49-F238E27FC236}">
                    <a16:creationId xmlns:a16="http://schemas.microsoft.com/office/drawing/2014/main" id="{AFE990D6-C8D8-414F-81D8-2C3F74B18385}"/>
                  </a:ext>
                </a:extLst>
              </p:cNvPr>
              <p:cNvSpPr/>
              <p:nvPr/>
            </p:nvSpPr>
            <p:spPr bwMode="auto">
              <a:xfrm>
                <a:off x="6282737" y="154267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Graphic 9" descr="Checkmark with solid fill">
                <a:extLst>
                  <a:ext uri="{FF2B5EF4-FFF2-40B4-BE49-F238E27FC236}">
                    <a16:creationId xmlns:a16="http://schemas.microsoft.com/office/drawing/2014/main" id="{DD958510-1D8C-4BAE-823F-D7DCAD3274E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4856" y="1634792"/>
                <a:ext cx="256105" cy="256105"/>
              </a:xfrm>
              <a:prstGeom prst="rect">
                <a:avLst/>
              </a:prstGeom>
            </p:spPr>
          </p:pic>
        </p:grpSp>
        <p:sp>
          <p:nvSpPr>
            <p:cNvPr id="8" name="TextBox 7">
              <a:extLst>
                <a:ext uri="{FF2B5EF4-FFF2-40B4-BE49-F238E27FC236}">
                  <a16:creationId xmlns:a16="http://schemas.microsoft.com/office/drawing/2014/main" id="{3DFF0E15-A2A2-4EFD-AF95-17BCD9682A22}"/>
                </a:ext>
              </a:extLst>
            </p:cNvPr>
            <p:cNvSpPr txBox="1"/>
            <p:nvPr/>
          </p:nvSpPr>
          <p:spPr>
            <a:xfrm>
              <a:off x="1316147" y="2484655"/>
              <a:ext cx="5184759"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Segoe UI"/>
                  <a:cs typeface="Segoe UI" pitchFamily="34" charset="0"/>
                </a:rPr>
                <a:t>Data compression</a:t>
              </a:r>
            </a:p>
          </p:txBody>
        </p:sp>
      </p:grpSp>
      <p:grpSp>
        <p:nvGrpSpPr>
          <p:cNvPr id="29" name="Group 28">
            <a:extLst>
              <a:ext uri="{FF2B5EF4-FFF2-40B4-BE49-F238E27FC236}">
                <a16:creationId xmlns:a16="http://schemas.microsoft.com/office/drawing/2014/main" id="{AF69EA5A-0224-4415-9A17-C23E216D8D6B}"/>
              </a:ext>
            </a:extLst>
          </p:cNvPr>
          <p:cNvGrpSpPr/>
          <p:nvPr/>
        </p:nvGrpSpPr>
        <p:grpSpPr>
          <a:xfrm>
            <a:off x="716371" y="3072460"/>
            <a:ext cx="5756538" cy="461665"/>
            <a:chOff x="744368" y="3408937"/>
            <a:chExt cx="5756538" cy="461665"/>
          </a:xfrm>
        </p:grpSpPr>
        <p:grpSp>
          <p:nvGrpSpPr>
            <p:cNvPr id="12" name="Group 11">
              <a:extLst>
                <a:ext uri="{FF2B5EF4-FFF2-40B4-BE49-F238E27FC236}">
                  <a16:creationId xmlns:a16="http://schemas.microsoft.com/office/drawing/2014/main" id="{BA6376C3-A187-4271-AF40-37C272FBCD5E}"/>
                </a:ext>
              </a:extLst>
            </p:cNvPr>
            <p:cNvGrpSpPr/>
            <p:nvPr/>
          </p:nvGrpSpPr>
          <p:grpSpPr>
            <a:xfrm>
              <a:off x="744368" y="3419598"/>
              <a:ext cx="440343" cy="440343"/>
              <a:chOff x="6282737" y="1542673"/>
              <a:chExt cx="440343" cy="440343"/>
            </a:xfrm>
          </p:grpSpPr>
          <p:sp>
            <p:nvSpPr>
              <p:cNvPr id="14" name="Oval 13">
                <a:extLst>
                  <a:ext uri="{FF2B5EF4-FFF2-40B4-BE49-F238E27FC236}">
                    <a16:creationId xmlns:a16="http://schemas.microsoft.com/office/drawing/2014/main" id="{AB1656DC-BDAC-4E3C-8178-D59A104C6A43}"/>
                  </a:ext>
                </a:extLst>
              </p:cNvPr>
              <p:cNvSpPr/>
              <p:nvPr/>
            </p:nvSpPr>
            <p:spPr bwMode="auto">
              <a:xfrm>
                <a:off x="6282737" y="154267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 name="Graphic 14" descr="Checkmark with solid fill">
                <a:extLst>
                  <a:ext uri="{FF2B5EF4-FFF2-40B4-BE49-F238E27FC236}">
                    <a16:creationId xmlns:a16="http://schemas.microsoft.com/office/drawing/2014/main" id="{75628F11-9432-41B1-840B-E5DEDAA616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4856" y="1634792"/>
                <a:ext cx="256105" cy="256105"/>
              </a:xfrm>
              <a:prstGeom prst="rect">
                <a:avLst/>
              </a:prstGeom>
            </p:spPr>
          </p:pic>
        </p:grpSp>
        <p:sp>
          <p:nvSpPr>
            <p:cNvPr id="13" name="TextBox 12">
              <a:extLst>
                <a:ext uri="{FF2B5EF4-FFF2-40B4-BE49-F238E27FC236}">
                  <a16:creationId xmlns:a16="http://schemas.microsoft.com/office/drawing/2014/main" id="{56310C40-BDCA-4DBC-856A-E6A000732B40}"/>
                </a:ext>
              </a:extLst>
            </p:cNvPr>
            <p:cNvSpPr txBox="1"/>
            <p:nvPr/>
          </p:nvSpPr>
          <p:spPr>
            <a:xfrm>
              <a:off x="1316147" y="3408937"/>
              <a:ext cx="5184759"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Segoe UI"/>
                  <a:cs typeface="Segoe UI" pitchFamily="34" charset="0"/>
                </a:rPr>
                <a:t>Sliding windows</a:t>
              </a:r>
            </a:p>
          </p:txBody>
        </p:sp>
      </p:grpSp>
      <p:grpSp>
        <p:nvGrpSpPr>
          <p:cNvPr id="28" name="Group 27">
            <a:extLst>
              <a:ext uri="{FF2B5EF4-FFF2-40B4-BE49-F238E27FC236}">
                <a16:creationId xmlns:a16="http://schemas.microsoft.com/office/drawing/2014/main" id="{3B415883-554E-41DD-B38E-60CD5C169F2E}"/>
              </a:ext>
            </a:extLst>
          </p:cNvPr>
          <p:cNvGrpSpPr/>
          <p:nvPr/>
        </p:nvGrpSpPr>
        <p:grpSpPr>
          <a:xfrm>
            <a:off x="716371" y="3713803"/>
            <a:ext cx="5756538" cy="461665"/>
            <a:chOff x="716371" y="4371023"/>
            <a:chExt cx="5756538" cy="461665"/>
          </a:xfrm>
        </p:grpSpPr>
        <p:grpSp>
          <p:nvGrpSpPr>
            <p:cNvPr id="17" name="Group 16">
              <a:extLst>
                <a:ext uri="{FF2B5EF4-FFF2-40B4-BE49-F238E27FC236}">
                  <a16:creationId xmlns:a16="http://schemas.microsoft.com/office/drawing/2014/main" id="{AB37CE15-E505-4132-A620-A300A6E9685B}"/>
                </a:ext>
              </a:extLst>
            </p:cNvPr>
            <p:cNvGrpSpPr/>
            <p:nvPr/>
          </p:nvGrpSpPr>
          <p:grpSpPr>
            <a:xfrm>
              <a:off x="716371" y="4381684"/>
              <a:ext cx="440343" cy="440343"/>
              <a:chOff x="6282737" y="1542673"/>
              <a:chExt cx="440343" cy="440343"/>
            </a:xfrm>
          </p:grpSpPr>
          <p:sp>
            <p:nvSpPr>
              <p:cNvPr id="19" name="Oval 18">
                <a:extLst>
                  <a:ext uri="{FF2B5EF4-FFF2-40B4-BE49-F238E27FC236}">
                    <a16:creationId xmlns:a16="http://schemas.microsoft.com/office/drawing/2014/main" id="{E7B95EA1-9FFE-469D-B31A-B518EB59CD2A}"/>
                  </a:ext>
                </a:extLst>
              </p:cNvPr>
              <p:cNvSpPr/>
              <p:nvPr/>
            </p:nvSpPr>
            <p:spPr bwMode="auto">
              <a:xfrm>
                <a:off x="6282737" y="154267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0" name="Graphic 19" descr="Checkmark with solid fill">
                <a:extLst>
                  <a:ext uri="{FF2B5EF4-FFF2-40B4-BE49-F238E27FC236}">
                    <a16:creationId xmlns:a16="http://schemas.microsoft.com/office/drawing/2014/main" id="{32123A36-ACC3-4D3D-98B6-9B0E1CCAAED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4856" y="1634792"/>
                <a:ext cx="256105" cy="256105"/>
              </a:xfrm>
              <a:prstGeom prst="rect">
                <a:avLst/>
              </a:prstGeom>
            </p:spPr>
          </p:pic>
        </p:grpSp>
        <p:sp>
          <p:nvSpPr>
            <p:cNvPr id="18" name="TextBox 17">
              <a:extLst>
                <a:ext uri="{FF2B5EF4-FFF2-40B4-BE49-F238E27FC236}">
                  <a16:creationId xmlns:a16="http://schemas.microsoft.com/office/drawing/2014/main" id="{782BE319-8544-4C26-A830-178EDFA16EA3}"/>
                </a:ext>
              </a:extLst>
            </p:cNvPr>
            <p:cNvSpPr txBox="1"/>
            <p:nvPr/>
          </p:nvSpPr>
          <p:spPr>
            <a:xfrm>
              <a:off x="1288150" y="4371023"/>
              <a:ext cx="5184759"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Segoe UI"/>
                  <a:cs typeface="Segoe UI" pitchFamily="34" charset="0"/>
                </a:rPr>
                <a:t>Index maintenance</a:t>
              </a:r>
            </a:p>
          </p:txBody>
        </p:sp>
      </p:grpSp>
      <p:grpSp>
        <p:nvGrpSpPr>
          <p:cNvPr id="31" name="Group 30">
            <a:extLst>
              <a:ext uri="{FF2B5EF4-FFF2-40B4-BE49-F238E27FC236}">
                <a16:creationId xmlns:a16="http://schemas.microsoft.com/office/drawing/2014/main" id="{B8FE11F0-8532-4898-88A7-1608EAE262DA}"/>
              </a:ext>
            </a:extLst>
          </p:cNvPr>
          <p:cNvGrpSpPr/>
          <p:nvPr/>
        </p:nvGrpSpPr>
        <p:grpSpPr>
          <a:xfrm>
            <a:off x="716371" y="1789776"/>
            <a:ext cx="5756538" cy="461665"/>
            <a:chOff x="1002260" y="1513615"/>
            <a:chExt cx="5756538" cy="461665"/>
          </a:xfrm>
        </p:grpSpPr>
        <p:grpSp>
          <p:nvGrpSpPr>
            <p:cNvPr id="22" name="Group 21">
              <a:extLst>
                <a:ext uri="{FF2B5EF4-FFF2-40B4-BE49-F238E27FC236}">
                  <a16:creationId xmlns:a16="http://schemas.microsoft.com/office/drawing/2014/main" id="{A230625B-684B-4E1A-B4D6-74B88672E7A2}"/>
                </a:ext>
              </a:extLst>
            </p:cNvPr>
            <p:cNvGrpSpPr/>
            <p:nvPr/>
          </p:nvGrpSpPr>
          <p:grpSpPr>
            <a:xfrm>
              <a:off x="1002260" y="1524276"/>
              <a:ext cx="440343" cy="440343"/>
              <a:chOff x="6282737" y="1542673"/>
              <a:chExt cx="440343" cy="440343"/>
            </a:xfrm>
          </p:grpSpPr>
          <p:sp>
            <p:nvSpPr>
              <p:cNvPr id="24" name="Oval 23">
                <a:extLst>
                  <a:ext uri="{FF2B5EF4-FFF2-40B4-BE49-F238E27FC236}">
                    <a16:creationId xmlns:a16="http://schemas.microsoft.com/office/drawing/2014/main" id="{AEFAE50A-6AA9-4D8F-BDBD-851E37ECF364}"/>
                  </a:ext>
                </a:extLst>
              </p:cNvPr>
              <p:cNvSpPr/>
              <p:nvPr/>
            </p:nvSpPr>
            <p:spPr bwMode="auto">
              <a:xfrm>
                <a:off x="6282737" y="154267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Graphic 24" descr="Checkmark with solid fill">
                <a:extLst>
                  <a:ext uri="{FF2B5EF4-FFF2-40B4-BE49-F238E27FC236}">
                    <a16:creationId xmlns:a16="http://schemas.microsoft.com/office/drawing/2014/main" id="{E842E150-2640-499C-87D4-40079336D9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4856" y="1634792"/>
                <a:ext cx="256105" cy="256105"/>
              </a:xfrm>
              <a:prstGeom prst="rect">
                <a:avLst/>
              </a:prstGeom>
            </p:spPr>
          </p:pic>
        </p:grpSp>
        <p:sp>
          <p:nvSpPr>
            <p:cNvPr id="23" name="TextBox 22">
              <a:extLst>
                <a:ext uri="{FF2B5EF4-FFF2-40B4-BE49-F238E27FC236}">
                  <a16:creationId xmlns:a16="http://schemas.microsoft.com/office/drawing/2014/main" id="{F995AB4A-194D-43CB-8EBF-4B3A13E6064F}"/>
                </a:ext>
              </a:extLst>
            </p:cNvPr>
            <p:cNvSpPr txBox="1"/>
            <p:nvPr/>
          </p:nvSpPr>
          <p:spPr>
            <a:xfrm>
              <a:off x="1574039" y="1513615"/>
              <a:ext cx="5184759" cy="461665"/>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Segoe UI"/>
                  <a:cs typeface="Segoe UI" pitchFamily="34" charset="0"/>
                </a:rPr>
                <a:t>Partitioning</a:t>
              </a: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3</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800" y="457200"/>
            <a:ext cx="7718425" cy="861774"/>
          </a:xfrm>
        </p:spPr>
        <p:txBody>
          <a:bodyPr/>
          <a:lstStyle/>
          <a:p>
            <a:r>
              <a:rPr lang="en-US" dirty="0"/>
              <a:t>What is </a:t>
            </a:r>
            <a:r>
              <a:rPr lang="en-US" b="1" dirty="0">
                <a:solidFill>
                  <a:schemeClr val="accent1">
                    <a:lumMod val="50000"/>
                  </a:schemeClr>
                </a:solidFill>
              </a:rPr>
              <a:t>not</a:t>
            </a:r>
            <a:r>
              <a:rPr lang="en-US" dirty="0"/>
              <a:t> a piece of the shock absorber pattern?</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114800" y="2059193"/>
            <a:ext cx="7772400" cy="2603790"/>
          </a:xfrm>
        </p:spPr>
        <p:txBody>
          <a:bodyPr/>
          <a:lstStyle/>
          <a:p>
            <a:pPr lvl="1" indent="-457200">
              <a:spcAft>
                <a:spcPct val="15000"/>
              </a:spcAft>
              <a:buAutoNum type="alphaUcPeriod"/>
            </a:pPr>
            <a:r>
              <a:rPr lang="en-US" sz="2400" dirty="0">
                <a:solidFill>
                  <a:srgbClr val="000000"/>
                </a:solidFill>
              </a:rPr>
              <a:t>Load current data into a memory optimized table.</a:t>
            </a:r>
          </a:p>
          <a:p>
            <a:pPr lvl="1" indent="-457200">
              <a:spcAft>
                <a:spcPct val="15000"/>
              </a:spcAft>
              <a:buAutoNum type="alphaUcPeriod"/>
            </a:pPr>
            <a:r>
              <a:rPr lang="en-US" sz="2400" dirty="0">
                <a:solidFill>
                  <a:srgbClr val="000000"/>
                </a:solidFill>
              </a:rPr>
              <a:t>Call a natively compiled stored procedure with a memory-optimized table-valued parameter.</a:t>
            </a:r>
          </a:p>
          <a:p>
            <a:pPr lvl="1" indent="-457200">
              <a:spcAft>
                <a:spcPct val="15000"/>
              </a:spcAft>
              <a:buAutoNum type="alphaUcPeriod"/>
            </a:pPr>
            <a:r>
              <a:rPr lang="en-US" sz="2400" dirty="0">
                <a:solidFill>
                  <a:srgbClr val="000000"/>
                </a:solidFill>
              </a:rPr>
              <a:t>Use JSON support for high ingestion.</a:t>
            </a:r>
          </a:p>
          <a:p>
            <a:pPr lvl="1" indent="-457200">
              <a:spcAft>
                <a:spcPct val="15000"/>
              </a:spcAft>
              <a:buAutoNum type="alphaUcPeriod"/>
            </a:pPr>
            <a:r>
              <a:rPr lang="en-US" sz="2400" dirty="0">
                <a:solidFill>
                  <a:srgbClr val="000000"/>
                </a:solidFill>
              </a:rPr>
              <a:t>Offload historical data into a disk-based clustered columnstore table.</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087" y="457200"/>
            <a:ext cx="854075" cy="854075"/>
          </a:xfrm>
          <a:prstGeom prst="rect">
            <a:avLst/>
          </a:prstGeom>
        </p:spPr>
      </p:pic>
    </p:spTree>
    <p:extLst>
      <p:ext uri="{BB962C8B-B14F-4D97-AF65-F5344CB8AC3E}">
        <p14:creationId xmlns:p14="http://schemas.microsoft.com/office/powerpoint/2010/main" val="1774789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3</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800" y="457200"/>
            <a:ext cx="7718425" cy="861774"/>
          </a:xfrm>
        </p:spPr>
        <p:txBody>
          <a:bodyPr/>
          <a:lstStyle/>
          <a:p>
            <a:r>
              <a:rPr lang="en-US"/>
              <a:t>What is </a:t>
            </a:r>
            <a:r>
              <a:rPr lang="en-US" b="1">
                <a:solidFill>
                  <a:schemeClr val="accent1">
                    <a:lumMod val="50000"/>
                  </a:schemeClr>
                </a:solidFill>
              </a:rPr>
              <a:t>not</a:t>
            </a:r>
            <a:r>
              <a:rPr lang="en-US"/>
              <a:t> a piece of the shock absorber pattern?</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114800" y="2059193"/>
            <a:ext cx="7772400" cy="2603790"/>
          </a:xfrm>
        </p:spPr>
        <p:txBody>
          <a:bodyPr/>
          <a:lstStyle/>
          <a:p>
            <a:pPr lvl="1" indent="-457200">
              <a:spcAft>
                <a:spcPct val="15000"/>
              </a:spcAft>
              <a:buAutoNum type="alphaUcPeriod"/>
            </a:pPr>
            <a:r>
              <a:rPr lang="en-US" sz="2400">
                <a:solidFill>
                  <a:srgbClr val="000000"/>
                </a:solidFill>
              </a:rPr>
              <a:t>Load current data into a memory optimized table.</a:t>
            </a:r>
          </a:p>
          <a:p>
            <a:pPr lvl="1" indent="-457200">
              <a:spcAft>
                <a:spcPct val="15000"/>
              </a:spcAft>
              <a:buAutoNum type="alphaUcPeriod"/>
            </a:pPr>
            <a:r>
              <a:rPr lang="en-US" sz="2400">
                <a:solidFill>
                  <a:srgbClr val="000000"/>
                </a:solidFill>
              </a:rPr>
              <a:t>Call a natively compiled stored procedure with a memory-optimized table-valued parameter.</a:t>
            </a:r>
          </a:p>
          <a:p>
            <a:pPr lvl="1" indent="-457200">
              <a:spcAft>
                <a:spcPct val="15000"/>
              </a:spcAft>
              <a:buAutoNum type="alphaUcPeriod"/>
            </a:pPr>
            <a:r>
              <a:rPr lang="en-US" sz="2400">
                <a:solidFill>
                  <a:srgbClr val="000000"/>
                </a:solidFill>
              </a:rPr>
              <a:t>Use JSON support for high ingestion.</a:t>
            </a:r>
          </a:p>
          <a:p>
            <a:pPr lvl="1" indent="-457200">
              <a:spcAft>
                <a:spcPct val="15000"/>
              </a:spcAft>
              <a:buAutoNum type="alphaUcPeriod"/>
            </a:pPr>
            <a:r>
              <a:rPr lang="en-US" sz="2400">
                <a:solidFill>
                  <a:srgbClr val="000000"/>
                </a:solidFill>
              </a:rPr>
              <a:t>Offload historical data into a disk-based clustered </a:t>
            </a:r>
            <a:r>
              <a:rPr lang="en-US" sz="2400" err="1">
                <a:solidFill>
                  <a:srgbClr val="000000"/>
                </a:solidFill>
              </a:rPr>
              <a:t>columnstore</a:t>
            </a:r>
            <a:r>
              <a:rPr lang="en-US" sz="2400">
                <a:solidFill>
                  <a:srgbClr val="000000"/>
                </a:solidFill>
              </a:rPr>
              <a:t> table.</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087" y="457200"/>
            <a:ext cx="854075" cy="854075"/>
          </a:xfrm>
          <a:prstGeom prst="rect">
            <a:avLst/>
          </a:prstGeom>
        </p:spPr>
      </p:pic>
      <p:sp>
        <p:nvSpPr>
          <p:cNvPr id="6" name="Rectangle 5" descr="code callout frame">
            <a:extLst>
              <a:ext uri="{FF2B5EF4-FFF2-40B4-BE49-F238E27FC236}">
                <a16:creationId xmlns:a16="http://schemas.microsoft.com/office/drawing/2014/main" id="{43734308-E72A-4C7A-A115-726B57F2FA8F}"/>
              </a:ext>
            </a:extLst>
          </p:cNvPr>
          <p:cNvSpPr/>
          <p:nvPr/>
        </p:nvSpPr>
        <p:spPr bwMode="auto">
          <a:xfrm>
            <a:off x="4037703" y="3361088"/>
            <a:ext cx="8295152" cy="504056"/>
          </a:xfrm>
          <a:prstGeom prst="rect">
            <a:avLst/>
          </a:prstGeom>
          <a:solidFill>
            <a:srgbClr val="107C10">
              <a:alpha val="10000"/>
            </a:srgbClr>
          </a:solid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96882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4</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800" y="457200"/>
            <a:ext cx="7718425" cy="1723549"/>
          </a:xfrm>
        </p:spPr>
        <p:txBody>
          <a:bodyPr/>
          <a:lstStyle/>
          <a:p>
            <a:r>
              <a:rPr lang="en-US" dirty="0"/>
              <a:t>Considering all the Azure SQL Database Hyperscale replication options, what is the current maximum number of replicas you could configure for read-scaling?</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114800" y="2496437"/>
            <a:ext cx="7772400" cy="1865126"/>
          </a:xfrm>
        </p:spPr>
        <p:txBody>
          <a:bodyPr/>
          <a:lstStyle/>
          <a:p>
            <a:pPr lvl="1" indent="-457200">
              <a:spcAft>
                <a:spcPct val="15000"/>
              </a:spcAft>
              <a:buAutoNum type="alphaUcPeriod"/>
            </a:pPr>
            <a:r>
              <a:rPr lang="en-US" sz="2400">
                <a:solidFill>
                  <a:srgbClr val="000000"/>
                </a:solidFill>
              </a:rPr>
              <a:t>4</a:t>
            </a:r>
          </a:p>
          <a:p>
            <a:pPr lvl="1" indent="-457200">
              <a:spcAft>
                <a:spcPct val="15000"/>
              </a:spcAft>
              <a:buAutoNum type="alphaUcPeriod"/>
            </a:pPr>
            <a:r>
              <a:rPr lang="en-US" sz="2400">
                <a:solidFill>
                  <a:srgbClr val="000000"/>
                </a:solidFill>
              </a:rPr>
              <a:t>30</a:t>
            </a:r>
          </a:p>
          <a:p>
            <a:pPr lvl="1" indent="-457200">
              <a:spcAft>
                <a:spcPct val="15000"/>
              </a:spcAft>
              <a:buAutoNum type="alphaUcPeriod"/>
            </a:pPr>
            <a:r>
              <a:rPr lang="en-US" sz="2400">
                <a:solidFill>
                  <a:srgbClr val="000000"/>
                </a:solidFill>
              </a:rPr>
              <a:t>34</a:t>
            </a:r>
          </a:p>
          <a:p>
            <a:pPr lvl="1" indent="-457200">
              <a:spcAft>
                <a:spcPct val="15000"/>
              </a:spcAft>
              <a:buAutoNum type="alphaUcPeriod"/>
            </a:pPr>
            <a:r>
              <a:rPr lang="en-US" sz="2400">
                <a:solidFill>
                  <a:srgbClr val="000000"/>
                </a:solidFill>
              </a:rPr>
              <a:t>35</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087" y="457200"/>
            <a:ext cx="854075" cy="854075"/>
          </a:xfrm>
          <a:prstGeom prst="rect">
            <a:avLst/>
          </a:prstGeom>
        </p:spPr>
      </p:pic>
    </p:spTree>
    <p:extLst>
      <p:ext uri="{BB962C8B-B14F-4D97-AF65-F5344CB8AC3E}">
        <p14:creationId xmlns:p14="http://schemas.microsoft.com/office/powerpoint/2010/main" val="2970798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96F6-2047-45EF-B68B-7CDD34C5D872}"/>
              </a:ext>
            </a:extLst>
          </p:cNvPr>
          <p:cNvSpPr>
            <a:spLocks noGrp="1"/>
          </p:cNvSpPr>
          <p:nvPr>
            <p:ph type="title"/>
          </p:nvPr>
        </p:nvSpPr>
        <p:spPr>
          <a:xfrm>
            <a:off x="551313" y="2875002"/>
            <a:ext cx="2312879" cy="553998"/>
          </a:xfrm>
        </p:spPr>
        <p:txBody>
          <a:bodyPr/>
          <a:lstStyle/>
          <a:p>
            <a:r>
              <a:rPr lang="en-AU">
                <a:solidFill>
                  <a:schemeClr val="bg1"/>
                </a:solidFill>
              </a:rPr>
              <a:t>Question 4</a:t>
            </a:r>
          </a:p>
        </p:txBody>
      </p:sp>
      <p:sp>
        <p:nvSpPr>
          <p:cNvPr id="3" name="Text Placeholder 2">
            <a:extLst>
              <a:ext uri="{FF2B5EF4-FFF2-40B4-BE49-F238E27FC236}">
                <a16:creationId xmlns:a16="http://schemas.microsoft.com/office/drawing/2014/main" id="{9AC4B97F-1504-4A18-9FCB-19EA4CCC8487}"/>
              </a:ext>
            </a:extLst>
          </p:cNvPr>
          <p:cNvSpPr>
            <a:spLocks noGrp="1"/>
          </p:cNvSpPr>
          <p:nvPr>
            <p:ph type="body" sz="quarter" idx="10"/>
          </p:nvPr>
        </p:nvSpPr>
        <p:spPr>
          <a:xfrm>
            <a:off x="4114800" y="457200"/>
            <a:ext cx="7718425" cy="1723549"/>
          </a:xfrm>
        </p:spPr>
        <p:txBody>
          <a:bodyPr/>
          <a:lstStyle/>
          <a:p>
            <a:r>
              <a:rPr lang="en-US"/>
              <a:t>Considering all the Azure SQL Database Hyperscale replication options, what is the current maximum number of replicas you could configure for read-scaling?</a:t>
            </a:r>
          </a:p>
        </p:txBody>
      </p:sp>
      <p:sp>
        <p:nvSpPr>
          <p:cNvPr id="4" name="Text Placeholder 3">
            <a:extLst>
              <a:ext uri="{FF2B5EF4-FFF2-40B4-BE49-F238E27FC236}">
                <a16:creationId xmlns:a16="http://schemas.microsoft.com/office/drawing/2014/main" id="{5095DD83-FA4D-464D-8023-58CF26DCCBE6}"/>
              </a:ext>
            </a:extLst>
          </p:cNvPr>
          <p:cNvSpPr>
            <a:spLocks noGrp="1"/>
          </p:cNvSpPr>
          <p:nvPr>
            <p:ph type="body" sz="quarter" idx="11"/>
          </p:nvPr>
        </p:nvSpPr>
        <p:spPr>
          <a:xfrm>
            <a:off x="4114800" y="2496437"/>
            <a:ext cx="7772400" cy="1865126"/>
          </a:xfrm>
        </p:spPr>
        <p:txBody>
          <a:bodyPr/>
          <a:lstStyle/>
          <a:p>
            <a:pPr lvl="1" indent="-457200">
              <a:spcAft>
                <a:spcPct val="15000"/>
              </a:spcAft>
              <a:buAutoNum type="alphaUcPeriod"/>
            </a:pPr>
            <a:r>
              <a:rPr lang="en-US" sz="2400">
                <a:solidFill>
                  <a:srgbClr val="000000"/>
                </a:solidFill>
              </a:rPr>
              <a:t>4</a:t>
            </a:r>
          </a:p>
          <a:p>
            <a:pPr lvl="1" indent="-457200">
              <a:spcAft>
                <a:spcPct val="15000"/>
              </a:spcAft>
              <a:buAutoNum type="alphaUcPeriod"/>
            </a:pPr>
            <a:r>
              <a:rPr lang="en-US" sz="2400">
                <a:solidFill>
                  <a:srgbClr val="000000"/>
                </a:solidFill>
              </a:rPr>
              <a:t>30</a:t>
            </a:r>
          </a:p>
          <a:p>
            <a:pPr lvl="1" indent="-457200">
              <a:spcAft>
                <a:spcPct val="15000"/>
              </a:spcAft>
              <a:buAutoNum type="alphaUcPeriod"/>
            </a:pPr>
            <a:r>
              <a:rPr lang="en-US" sz="2400">
                <a:solidFill>
                  <a:srgbClr val="000000"/>
                </a:solidFill>
              </a:rPr>
              <a:t>34</a:t>
            </a:r>
          </a:p>
          <a:p>
            <a:pPr lvl="1" indent="-457200">
              <a:spcAft>
                <a:spcPct val="15000"/>
              </a:spcAft>
              <a:buAutoNum type="alphaUcPeriod"/>
            </a:pPr>
            <a:r>
              <a:rPr lang="en-US" sz="2400">
                <a:solidFill>
                  <a:srgbClr val="000000"/>
                </a:solidFill>
              </a:rPr>
              <a:t>35</a:t>
            </a:r>
          </a:p>
        </p:txBody>
      </p:sp>
      <p:pic>
        <p:nvPicPr>
          <p:cNvPr id="7" name="ChatBoxImage">
            <a:extLst>
              <a:ext uri="{FF2B5EF4-FFF2-40B4-BE49-F238E27FC236}">
                <a16:creationId xmlns:a16="http://schemas.microsoft.com/office/drawing/2014/main" id="{660D5C04-512D-41F5-AB1A-24F0BCC79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087" y="457200"/>
            <a:ext cx="854075" cy="854075"/>
          </a:xfrm>
          <a:prstGeom prst="rect">
            <a:avLst/>
          </a:prstGeom>
        </p:spPr>
      </p:pic>
      <p:sp>
        <p:nvSpPr>
          <p:cNvPr id="6" name="Rectangle 5" descr="code callout frame">
            <a:extLst>
              <a:ext uri="{FF2B5EF4-FFF2-40B4-BE49-F238E27FC236}">
                <a16:creationId xmlns:a16="http://schemas.microsoft.com/office/drawing/2014/main" id="{AB5F527D-C9F9-4BDD-B96A-680BBDDCB11C}"/>
              </a:ext>
            </a:extLst>
          </p:cNvPr>
          <p:cNvSpPr/>
          <p:nvPr/>
        </p:nvSpPr>
        <p:spPr bwMode="auto">
          <a:xfrm>
            <a:off x="4043082" y="3936622"/>
            <a:ext cx="8295152" cy="504056"/>
          </a:xfrm>
          <a:prstGeom prst="rect">
            <a:avLst/>
          </a:prstGeom>
          <a:solidFill>
            <a:srgbClr val="107C10">
              <a:alpha val="10000"/>
            </a:srgbClr>
          </a:solidFill>
          <a:ln w="381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2762413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68823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solidFill>
                  <a:srgbClr val="50E6FF"/>
                </a:solidFill>
              </a:rPr>
              <a:t>Putting it all together</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a:t>Customers using Azure SQL Database for IoT in production today</a:t>
            </a:r>
          </a:p>
        </p:txBody>
      </p:sp>
      <p:sp>
        <p:nvSpPr>
          <p:cNvPr id="5" name="Content Placeholder 4">
            <a:extLst>
              <a:ext uri="{FF2B5EF4-FFF2-40B4-BE49-F238E27FC236}">
                <a16:creationId xmlns:a16="http://schemas.microsoft.com/office/drawing/2014/main" id="{7CD9266D-83C2-4DC0-9C7C-CD150142FF2C}"/>
              </a:ext>
            </a:extLst>
          </p:cNvPr>
          <p:cNvSpPr>
            <a:spLocks noGrp="1"/>
          </p:cNvSpPr>
          <p:nvPr>
            <p:ph sz="quarter" idx="10"/>
          </p:nvPr>
        </p:nvSpPr>
        <p:spPr>
          <a:xfrm>
            <a:off x="586581" y="1905000"/>
            <a:ext cx="11018838" cy="430887"/>
          </a:xfrm>
        </p:spPr>
        <p:txBody>
          <a:bodyPr/>
          <a:lstStyle/>
          <a:p>
            <a:r>
              <a:rPr lang="en-US"/>
              <a:t>RXR Realty</a:t>
            </a:r>
          </a:p>
        </p:txBody>
      </p:sp>
      <p:pic>
        <p:nvPicPr>
          <p:cNvPr id="3074" name="Picture 2" descr="Diagram&#10;&#10;Description automatically generated">
            <a:extLst>
              <a:ext uri="{FF2B5EF4-FFF2-40B4-BE49-F238E27FC236}">
                <a16:creationId xmlns:a16="http://schemas.microsoft.com/office/drawing/2014/main" id="{F7044551-465E-4663-9ADC-44992421F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554480"/>
            <a:ext cx="9948088" cy="5143500"/>
          </a:xfrm>
          <a:prstGeom prst="rect">
            <a:avLst/>
          </a:prstGeom>
          <a:noFill/>
        </p:spPr>
      </p:pic>
    </p:spTree>
    <p:extLst>
      <p:ext uri="{BB962C8B-B14F-4D97-AF65-F5344CB8AC3E}">
        <p14:creationId xmlns:p14="http://schemas.microsoft.com/office/powerpoint/2010/main" val="354513429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Diagram&#10;&#10;Description automatically generated">
            <a:extLst>
              <a:ext uri="{FF2B5EF4-FFF2-40B4-BE49-F238E27FC236}">
                <a16:creationId xmlns:a16="http://schemas.microsoft.com/office/drawing/2014/main" id="{C15ACA16-A300-42E4-B9DF-27CD090FB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283183"/>
            <a:ext cx="9829800" cy="5574817"/>
          </a:xfrm>
          <a:prstGeom prst="rect">
            <a:avLst/>
          </a:prstGeom>
          <a:noFill/>
        </p:spPr>
      </p:pic>
      <p:sp>
        <p:nvSpPr>
          <p:cNvPr id="2" name="Title"/>
          <p:cNvSpPr>
            <a:spLocks noGrp="1"/>
          </p:cNvSpPr>
          <p:nvPr>
            <p:ph type="title"/>
          </p:nvPr>
        </p:nvSpPr>
        <p:spPr>
          <a:xfrm>
            <a:off x="588263" y="457200"/>
            <a:ext cx="11018520" cy="1097280"/>
          </a:xfrm>
        </p:spPr>
        <p:txBody>
          <a:bodyPr/>
          <a:lstStyle>
            <a:lvl1pPr>
              <a:defRPr>
                <a:solidFill>
                  <a:schemeClr val="tx1"/>
                </a:solidFill>
              </a:defRPr>
            </a:lvl1pPr>
          </a:lstStyle>
          <a:p>
            <a:r>
              <a:rPr lang="en-US"/>
              <a:t>Customers using Azure SQL Database for IoT in production today</a:t>
            </a:r>
          </a:p>
        </p:txBody>
      </p:sp>
      <p:sp>
        <p:nvSpPr>
          <p:cNvPr id="5" name="Content Placeholder 4">
            <a:extLst>
              <a:ext uri="{FF2B5EF4-FFF2-40B4-BE49-F238E27FC236}">
                <a16:creationId xmlns:a16="http://schemas.microsoft.com/office/drawing/2014/main" id="{7CD9266D-83C2-4DC0-9C7C-CD150142FF2C}"/>
              </a:ext>
            </a:extLst>
          </p:cNvPr>
          <p:cNvSpPr>
            <a:spLocks noGrp="1"/>
          </p:cNvSpPr>
          <p:nvPr>
            <p:ph sz="quarter" idx="10"/>
          </p:nvPr>
        </p:nvSpPr>
        <p:spPr>
          <a:xfrm>
            <a:off x="586581" y="1905000"/>
            <a:ext cx="11018838" cy="430887"/>
          </a:xfrm>
        </p:spPr>
        <p:txBody>
          <a:bodyPr/>
          <a:lstStyle/>
          <a:p>
            <a:r>
              <a:rPr lang="en-US"/>
              <a:t>VERSE Technology</a:t>
            </a:r>
          </a:p>
        </p:txBody>
      </p:sp>
    </p:spTree>
    <p:extLst>
      <p:ext uri="{BB962C8B-B14F-4D97-AF65-F5344CB8AC3E}">
        <p14:creationId xmlns:p14="http://schemas.microsoft.com/office/powerpoint/2010/main" val="28840164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202F6-EF2B-4292-AB71-11FA0F787E24}"/>
              </a:ext>
            </a:extLst>
          </p:cNvPr>
          <p:cNvSpPr>
            <a:spLocks noGrp="1"/>
          </p:cNvSpPr>
          <p:nvPr>
            <p:ph type="title"/>
          </p:nvPr>
        </p:nvSpPr>
        <p:spPr>
          <a:xfrm>
            <a:off x="588263" y="1028700"/>
            <a:ext cx="3326512" cy="4368484"/>
          </a:xfrm>
        </p:spPr>
        <p:txBody>
          <a:bodyPr/>
          <a:lstStyle/>
          <a:p>
            <a:r>
              <a:rPr lang="en-US" sz="4000"/>
              <a:t>Azure SQL DB</a:t>
            </a:r>
            <a:br>
              <a:rPr lang="en-US"/>
            </a:br>
            <a:br>
              <a:rPr lang="en-US"/>
            </a:br>
            <a:br>
              <a:rPr lang="en-US"/>
            </a:br>
            <a:r>
              <a:rPr lang="en-US">
                <a:solidFill>
                  <a:srgbClr val="00B0F0"/>
                </a:solidFill>
              </a:rPr>
              <a:t>Our Mission</a:t>
            </a:r>
            <a:br>
              <a:rPr lang="en-US"/>
            </a:br>
            <a:br>
              <a:rPr lang="en-US"/>
            </a:br>
            <a:br>
              <a:rPr lang="en-US"/>
            </a:br>
            <a:endParaRPr lang="en-US"/>
          </a:p>
        </p:txBody>
      </p:sp>
      <p:sp>
        <p:nvSpPr>
          <p:cNvPr id="5" name="Text Placeholder 4">
            <a:extLst>
              <a:ext uri="{FF2B5EF4-FFF2-40B4-BE49-F238E27FC236}">
                <a16:creationId xmlns:a16="http://schemas.microsoft.com/office/drawing/2014/main" id="{D4FBD456-5FCC-49B3-BA8F-A5BFFBB17E07}"/>
              </a:ext>
            </a:extLst>
          </p:cNvPr>
          <p:cNvSpPr>
            <a:spLocks noGrp="1"/>
          </p:cNvSpPr>
          <p:nvPr>
            <p:ph type="body" sz="quarter" idx="11"/>
          </p:nvPr>
        </p:nvSpPr>
        <p:spPr>
          <a:xfrm>
            <a:off x="5010150" y="2996526"/>
            <a:ext cx="6593587" cy="861774"/>
          </a:xfrm>
        </p:spPr>
        <p:txBody>
          <a:bodyPr/>
          <a:lstStyle/>
          <a:p>
            <a:pPr marL="0" indent="0">
              <a:buNone/>
            </a:pPr>
            <a:r>
              <a:rPr lang="en-US"/>
              <a:t>Empower every byte of data to achieve its full potential</a:t>
            </a:r>
          </a:p>
        </p:txBody>
      </p:sp>
    </p:spTree>
    <p:extLst>
      <p:ext uri="{BB962C8B-B14F-4D97-AF65-F5344CB8AC3E}">
        <p14:creationId xmlns:p14="http://schemas.microsoft.com/office/powerpoint/2010/main" val="124606201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Azure SQL Database for IoT Solutions</a:t>
            </a:r>
          </a:p>
        </p:txBody>
      </p:sp>
      <p:sp>
        <p:nvSpPr>
          <p:cNvPr id="3" name="Subtitle"/>
          <p:cNvSpPr>
            <a:spLocks noGrp="1"/>
          </p:cNvSpPr>
          <p:nvPr>
            <p:ph sz="quarter" idx="10"/>
          </p:nvPr>
        </p:nvSpPr>
        <p:spPr>
          <a:xfrm>
            <a:off x="584200" y="1435100"/>
            <a:ext cx="11018838" cy="33609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You have now learned</a:t>
            </a:r>
          </a:p>
          <a:p>
            <a:pPr marL="457200" indent="-457200">
              <a:buFont typeface="Arial" panose="020B0604020202020204" pitchFamily="34" charset="0"/>
              <a:buChar char="•"/>
            </a:pPr>
            <a:r>
              <a:rPr lang="en-US"/>
              <a:t>How Azure SQL Database can be deployed and configured to support IoT scenarios that require scale in both ingestion and reads</a:t>
            </a:r>
          </a:p>
          <a:p>
            <a:pPr marL="457200" indent="-457200">
              <a:buFont typeface="Arial" panose="020B0604020202020204" pitchFamily="34" charset="0"/>
              <a:buChar char="•"/>
            </a:pPr>
            <a:r>
              <a:rPr lang="en-US"/>
              <a:t>How to deploy a solution using a template for any IoT scenario with Azure SQL Database</a:t>
            </a:r>
          </a:p>
          <a:p>
            <a:pPr marL="457200" indent="-457200">
              <a:buFont typeface="Arial" panose="020B0604020202020204" pitchFamily="34" charset="0"/>
              <a:buChar char="•"/>
            </a:pPr>
            <a:endParaRPr lang="en-US"/>
          </a:p>
          <a:p>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03B53-4A0A-4A85-B060-F053308FAACB}"/>
              </a:ext>
            </a:extLst>
          </p:cNvPr>
          <p:cNvSpPr/>
          <p:nvPr/>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p:cNvSpPr>
            <a:spLocks noGrp="1"/>
          </p:cNvSpPr>
          <p:nvPr>
            <p:ph type="title" hasCustomPrompt="1"/>
          </p:nvPr>
        </p:nvSpPr>
        <p:spPr>
          <a:xfrm>
            <a:off x="588263" y="2804945"/>
            <a:ext cx="2312879" cy="553998"/>
          </a:xfrm>
        </p:spPr>
        <p:txBody>
          <a:bodyPr anchor="t"/>
          <a:lstStyle>
            <a:lvl1pPr>
              <a:defRPr>
                <a:solidFill>
                  <a:schemeClr val="tx1"/>
                </a:solidFill>
              </a:defRPr>
            </a:lvl1pPr>
          </a:lstStyle>
          <a:p>
            <a:r>
              <a:rPr lang="en-US">
                <a:solidFill>
                  <a:schemeClr val="bg1"/>
                </a:solidFill>
              </a:rPr>
              <a:t>Summary</a:t>
            </a:r>
          </a:p>
        </p:txBody>
      </p:sp>
      <p:grpSp>
        <p:nvGrpSpPr>
          <p:cNvPr id="3" name="Group 2">
            <a:extLst>
              <a:ext uri="{FF2B5EF4-FFF2-40B4-BE49-F238E27FC236}">
                <a16:creationId xmlns:a16="http://schemas.microsoft.com/office/drawing/2014/main" id="{8C1A0D49-DE5F-DC43-905A-A669E222C8EE}"/>
              </a:ext>
            </a:extLst>
          </p:cNvPr>
          <p:cNvGrpSpPr/>
          <p:nvPr/>
        </p:nvGrpSpPr>
        <p:grpSpPr>
          <a:xfrm>
            <a:off x="3999006" y="2389446"/>
            <a:ext cx="7604730" cy="830997"/>
            <a:chOff x="3999005" y="2655186"/>
            <a:chExt cx="7604730" cy="830997"/>
          </a:xfrm>
        </p:grpSpPr>
        <p:sp>
          <p:nvSpPr>
            <p:cNvPr id="26" name="TextBox 25">
              <a:extLst>
                <a:ext uri="{FF2B5EF4-FFF2-40B4-BE49-F238E27FC236}">
                  <a16:creationId xmlns:a16="http://schemas.microsoft.com/office/drawing/2014/main" id="{64D94616-F4E5-40B9-9ED5-75905025C28A}"/>
                </a:ext>
              </a:extLst>
            </p:cNvPr>
            <p:cNvSpPr txBox="1"/>
            <p:nvPr/>
          </p:nvSpPr>
          <p:spPr>
            <a:xfrm>
              <a:off x="4840985" y="2655186"/>
              <a:ext cx="6762750" cy="830997"/>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Segoe UI"/>
                  <a:cs typeface="Segoe UI" pitchFamily="34" charset="0"/>
                </a:rPr>
                <a:t>Create scalable IoT solutions using Azure SQL Database</a:t>
              </a:r>
            </a:p>
          </p:txBody>
        </p:sp>
        <p:pic>
          <p:nvPicPr>
            <p:cNvPr id="7" name="Graphic 6">
              <a:extLst>
                <a:ext uri="{FF2B5EF4-FFF2-40B4-BE49-F238E27FC236}">
                  <a16:creationId xmlns:a16="http://schemas.microsoft.com/office/drawing/2014/main" id="{B1E65DC2-618E-46B7-B655-48DA55C539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9005" y="2725895"/>
              <a:ext cx="689578" cy="689578"/>
            </a:xfrm>
            <a:prstGeom prst="rect">
              <a:avLst/>
            </a:prstGeom>
          </p:spPr>
        </p:pic>
      </p:grpSp>
      <p:grpSp>
        <p:nvGrpSpPr>
          <p:cNvPr id="5" name="Group 4">
            <a:extLst>
              <a:ext uri="{FF2B5EF4-FFF2-40B4-BE49-F238E27FC236}">
                <a16:creationId xmlns:a16="http://schemas.microsoft.com/office/drawing/2014/main" id="{72ABEFF5-5FD8-B948-AFE3-79F5EFFD7958}"/>
              </a:ext>
            </a:extLst>
          </p:cNvPr>
          <p:cNvGrpSpPr/>
          <p:nvPr/>
        </p:nvGrpSpPr>
        <p:grpSpPr>
          <a:xfrm>
            <a:off x="3999004" y="3787316"/>
            <a:ext cx="7604732" cy="830997"/>
            <a:chOff x="3999005" y="3676880"/>
            <a:chExt cx="7604732" cy="830997"/>
          </a:xfrm>
        </p:grpSpPr>
        <p:sp>
          <p:nvSpPr>
            <p:cNvPr id="9" name="TextBox 8">
              <a:extLst>
                <a:ext uri="{FF2B5EF4-FFF2-40B4-BE49-F238E27FC236}">
                  <a16:creationId xmlns:a16="http://schemas.microsoft.com/office/drawing/2014/main" id="{A7AFAAB4-26EC-4D45-8F75-AC2832FEB50F}"/>
                </a:ext>
              </a:extLst>
            </p:cNvPr>
            <p:cNvSpPr txBox="1"/>
            <p:nvPr/>
          </p:nvSpPr>
          <p:spPr>
            <a:xfrm>
              <a:off x="4840987" y="3676880"/>
              <a:ext cx="6762750" cy="830997"/>
            </a:xfrm>
            <a:prstGeom prst="rect">
              <a:avLst/>
            </a:prstGeom>
            <a:noFill/>
          </p:spPr>
          <p:txBody>
            <a:bodyPr wrap="square">
              <a:spAutoFit/>
            </a:bodyPr>
            <a:lstStyle/>
            <a:p>
              <a:r>
                <a:rPr kumimoji="0" lang="en-US" sz="2400" b="0" i="0" u="none" strike="noStrike" kern="1200" cap="none" spc="0" normalizeH="0" baseline="0" noProof="0">
                  <a:ln>
                    <a:noFill/>
                  </a:ln>
                  <a:solidFill>
                    <a:srgbClr val="000000"/>
                  </a:solidFill>
                  <a:effectLst/>
                  <a:uLnTx/>
                  <a:uFillTx/>
                  <a:latin typeface="Segoe UI"/>
                  <a:cs typeface="Segoe UI" pitchFamily="34" charset="0"/>
                </a:rPr>
                <a:t>Use the template provided for many IoT use cases.</a:t>
              </a:r>
            </a:p>
          </p:txBody>
        </p:sp>
        <p:pic>
          <p:nvPicPr>
            <p:cNvPr id="10" name="Graphic 9">
              <a:extLst>
                <a:ext uri="{FF2B5EF4-FFF2-40B4-BE49-F238E27FC236}">
                  <a16:creationId xmlns:a16="http://schemas.microsoft.com/office/drawing/2014/main" id="{66C2D09A-91E9-44D4-81B0-2F33F7337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9005" y="3747589"/>
              <a:ext cx="689578" cy="689578"/>
            </a:xfrm>
            <a:prstGeom prst="rect">
              <a:avLst/>
            </a:prstGeom>
          </p:spPr>
        </p:pic>
      </p:grpSp>
    </p:spTree>
    <p:extLst>
      <p:ext uri="{BB962C8B-B14F-4D97-AF65-F5344CB8AC3E}">
        <p14:creationId xmlns:p14="http://schemas.microsoft.com/office/powerpoint/2010/main" val="659690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0A1952-12F8-574F-B10D-AE30FF8C6027}"/>
              </a:ext>
            </a:extLst>
          </p:cNvPr>
          <p:cNvSpPr>
            <a:spLocks noGrp="1"/>
          </p:cNvSpPr>
          <p:nvPr>
            <p:ph type="title"/>
          </p:nvPr>
        </p:nvSpPr>
        <p:spPr/>
        <p:txBody>
          <a:bodyPr/>
          <a:lstStyle/>
          <a:p>
            <a:r>
              <a:rPr lang="en-US">
                <a:solidFill>
                  <a:schemeClr val="accent1"/>
                </a:solidFill>
              </a:rPr>
              <a:t>Resources</a:t>
            </a:r>
          </a:p>
        </p:txBody>
      </p:sp>
      <p:sp>
        <p:nvSpPr>
          <p:cNvPr id="11" name="Text Placeholder 2">
            <a:extLst>
              <a:ext uri="{FF2B5EF4-FFF2-40B4-BE49-F238E27FC236}">
                <a16:creationId xmlns:a16="http://schemas.microsoft.com/office/drawing/2014/main" id="{642CBB58-3E00-634D-A2F5-D76FBC975DFE}"/>
              </a:ext>
            </a:extLst>
          </p:cNvPr>
          <p:cNvSpPr txBox="1">
            <a:spLocks/>
          </p:cNvSpPr>
          <p:nvPr/>
        </p:nvSpPr>
        <p:spPr>
          <a:xfrm>
            <a:off x="6422059" y="1754703"/>
            <a:ext cx="4919094"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FFFFFF"/>
                </a:solidFill>
                <a:latin typeface="+mn-lt"/>
                <a:cs typeface="Segoe UI Semilight"/>
              </a:rPr>
              <a:t>Microsoft Learn module</a:t>
            </a:r>
            <a:endParaRPr lang="en-US">
              <a:solidFill>
                <a:srgbClr val="FFFFFF"/>
              </a:solidFill>
              <a:latin typeface="+mn-lt"/>
            </a:endParaRPr>
          </a:p>
        </p:txBody>
      </p:sp>
      <p:sp>
        <p:nvSpPr>
          <p:cNvPr id="10" name="TextBox 9">
            <a:extLst>
              <a:ext uri="{FF2B5EF4-FFF2-40B4-BE49-F238E27FC236}">
                <a16:creationId xmlns:a16="http://schemas.microsoft.com/office/drawing/2014/main" id="{862A225F-85E0-FE44-812B-4EDE1051A2B7}"/>
              </a:ext>
            </a:extLst>
          </p:cNvPr>
          <p:cNvSpPr txBox="1"/>
          <p:nvPr/>
        </p:nvSpPr>
        <p:spPr>
          <a:xfrm>
            <a:off x="6422059" y="2206945"/>
            <a:ext cx="2107756" cy="307777"/>
          </a:xfrm>
          <a:prstGeom prst="rect">
            <a:avLst/>
          </a:prstGeom>
          <a:noFill/>
        </p:spPr>
        <p:txBody>
          <a:bodyPr wrap="none" lIns="0" tIns="0" rIns="0" bIns="0" rtlCol="0" anchor="t">
            <a:spAutoFit/>
          </a:bodyPr>
          <a:lstStyle/>
          <a:p>
            <a:pPr lvl="0">
              <a:defRPr/>
            </a:pPr>
            <a:r>
              <a:rPr lang="en-US" sz="2000" dirty="0">
                <a:solidFill>
                  <a:srgbClr val="50E6FF"/>
                </a:solidFill>
              </a:rPr>
              <a:t>aka.ms/</a:t>
            </a:r>
            <a:r>
              <a:rPr lang="en-US" sz="2000" dirty="0" err="1">
                <a:solidFill>
                  <a:srgbClr val="50E6FF"/>
                </a:solidFill>
              </a:rPr>
              <a:t>azuresqliot</a:t>
            </a:r>
            <a:endParaRPr lang="en-US" sz="2000" dirty="0">
              <a:solidFill>
                <a:srgbClr val="50E6FF"/>
              </a:solidFill>
              <a:cs typeface="Segoe UI"/>
            </a:endParaRPr>
          </a:p>
        </p:txBody>
      </p:sp>
      <p:sp>
        <p:nvSpPr>
          <p:cNvPr id="6" name="Text Placeholder 2">
            <a:extLst>
              <a:ext uri="{FF2B5EF4-FFF2-40B4-BE49-F238E27FC236}">
                <a16:creationId xmlns:a16="http://schemas.microsoft.com/office/drawing/2014/main" id="{7EA8D303-C7F0-8D45-870B-4245349D1478}"/>
              </a:ext>
            </a:extLst>
          </p:cNvPr>
          <p:cNvSpPr txBox="1">
            <a:spLocks/>
          </p:cNvSpPr>
          <p:nvPr/>
        </p:nvSpPr>
        <p:spPr>
          <a:xfrm>
            <a:off x="6092500" y="3213557"/>
            <a:ext cx="4919094" cy="430887"/>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solidFill>
                  <a:srgbClr val="000000"/>
                </a:solidFill>
                <a:cs typeface="Segoe UI Semilight"/>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rgbClr val="FFFFFF"/>
                </a:solidFill>
              </a:rPr>
              <a:t>Code sample</a:t>
            </a:r>
          </a:p>
        </p:txBody>
      </p:sp>
      <p:sp>
        <p:nvSpPr>
          <p:cNvPr id="8" name="TextBox 7">
            <a:extLst>
              <a:ext uri="{FF2B5EF4-FFF2-40B4-BE49-F238E27FC236}">
                <a16:creationId xmlns:a16="http://schemas.microsoft.com/office/drawing/2014/main" id="{3B5EF538-268D-C440-BCA6-019B1DEE5307}"/>
              </a:ext>
            </a:extLst>
          </p:cNvPr>
          <p:cNvSpPr txBox="1"/>
          <p:nvPr/>
        </p:nvSpPr>
        <p:spPr>
          <a:xfrm>
            <a:off x="6092500" y="3644709"/>
            <a:ext cx="2915670" cy="307777"/>
          </a:xfrm>
          <a:prstGeom prst="rect">
            <a:avLst/>
          </a:prstGeom>
          <a:noFill/>
        </p:spPr>
        <p:txBody>
          <a:bodyPr wrap="none" lIns="0" tIns="0" rIns="0" bIns="0" rtlCol="0" anchor="t">
            <a:spAutoFit/>
          </a:bodyPr>
          <a:lstStyle/>
          <a:p>
            <a:pPr lvl="0">
              <a:defRPr/>
            </a:pPr>
            <a:r>
              <a:rPr lang="en-US" sz="2000">
                <a:solidFill>
                  <a:srgbClr val="50E6FF"/>
                </a:solidFill>
              </a:rPr>
              <a:t>aka.ms/</a:t>
            </a:r>
            <a:r>
              <a:rPr lang="en-US" sz="2000" err="1">
                <a:solidFill>
                  <a:srgbClr val="50E6FF"/>
                </a:solidFill>
              </a:rPr>
              <a:t>azuresqliotsample</a:t>
            </a:r>
            <a:endParaRPr lang="en-US" sz="2000">
              <a:solidFill>
                <a:srgbClr val="50E6FF"/>
              </a:solidFill>
            </a:endParaRPr>
          </a:p>
        </p:txBody>
      </p:sp>
      <p:sp>
        <p:nvSpPr>
          <p:cNvPr id="14" name="Text Placeholder 2">
            <a:extLst>
              <a:ext uri="{FF2B5EF4-FFF2-40B4-BE49-F238E27FC236}">
                <a16:creationId xmlns:a16="http://schemas.microsoft.com/office/drawing/2014/main" id="{5F6CF740-FD30-B641-95AB-9AD74AFF43B4}"/>
              </a:ext>
            </a:extLst>
          </p:cNvPr>
          <p:cNvSpPr txBox="1">
            <a:spLocks/>
          </p:cNvSpPr>
          <p:nvPr/>
        </p:nvSpPr>
        <p:spPr>
          <a:xfrm>
            <a:off x="5693256" y="4672411"/>
            <a:ext cx="4919095" cy="430887"/>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solidFill>
                  <a:srgbClr val="000000"/>
                </a:solidFill>
                <a:cs typeface="Segoe UI Semilight"/>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rgbClr val="FFFFFF"/>
                </a:solidFill>
              </a:rPr>
              <a:t>Azure SQL YouTube </a:t>
            </a:r>
          </a:p>
        </p:txBody>
      </p:sp>
      <p:sp>
        <p:nvSpPr>
          <p:cNvPr id="13" name="TextBox 12">
            <a:extLst>
              <a:ext uri="{FF2B5EF4-FFF2-40B4-BE49-F238E27FC236}">
                <a16:creationId xmlns:a16="http://schemas.microsoft.com/office/drawing/2014/main" id="{CE054B57-5E78-0848-AF5E-838CA77C9AE6}"/>
              </a:ext>
            </a:extLst>
          </p:cNvPr>
          <p:cNvSpPr txBox="1"/>
          <p:nvPr/>
        </p:nvSpPr>
        <p:spPr>
          <a:xfrm>
            <a:off x="5693257" y="5191185"/>
            <a:ext cx="2018758" cy="307777"/>
          </a:xfrm>
          <a:prstGeom prst="rect">
            <a:avLst/>
          </a:prstGeom>
          <a:noFill/>
        </p:spPr>
        <p:txBody>
          <a:bodyPr wrap="none" lIns="0" tIns="0" rIns="0" bIns="0" rtlCol="0" anchor="t">
            <a:spAutoFit/>
          </a:bodyPr>
          <a:lstStyle/>
          <a:p>
            <a:pPr lvl="0">
              <a:defRPr/>
            </a:pPr>
            <a:r>
              <a:rPr lang="en-US" sz="2000">
                <a:solidFill>
                  <a:srgbClr val="50E6FF"/>
                </a:solidFill>
              </a:rPr>
              <a:t>aka.ms/</a:t>
            </a:r>
            <a:r>
              <a:rPr lang="en-US" sz="2000" err="1">
                <a:solidFill>
                  <a:srgbClr val="50E6FF"/>
                </a:solidFill>
              </a:rPr>
              <a:t>azuresqlyt</a:t>
            </a:r>
            <a:endParaRPr lang="en-US" sz="2000">
              <a:solidFill>
                <a:srgbClr val="50E6FF"/>
              </a:solidFill>
              <a:cs typeface="Segoe UI"/>
            </a:endParaRPr>
          </a:p>
        </p:txBody>
      </p:sp>
      <p:grpSp>
        <p:nvGrpSpPr>
          <p:cNvPr id="33" name="GitHub">
            <a:extLst>
              <a:ext uri="{FF2B5EF4-FFF2-40B4-BE49-F238E27FC236}">
                <a16:creationId xmlns:a16="http://schemas.microsoft.com/office/drawing/2014/main" id="{2D08F0B8-E94A-451B-8D3C-0A704BB8EBAB}"/>
              </a:ext>
              <a:ext uri="{C183D7F6-B498-43B3-948B-1728B52AA6E4}">
                <adec:decorative xmlns:adec="http://schemas.microsoft.com/office/drawing/2017/decorative" val="1"/>
              </a:ext>
            </a:extLst>
          </p:cNvPr>
          <p:cNvGrpSpPr/>
          <p:nvPr/>
        </p:nvGrpSpPr>
        <p:grpSpPr>
          <a:xfrm>
            <a:off x="3334264" y="7101408"/>
            <a:ext cx="499511" cy="488526"/>
            <a:chOff x="3814417" y="4400550"/>
            <a:chExt cx="509527" cy="498322"/>
          </a:xfrm>
          <a:solidFill>
            <a:srgbClr val="50E6FF"/>
          </a:solidFill>
        </p:grpSpPr>
        <p:sp>
          <p:nvSpPr>
            <p:cNvPr id="34" name="Freeform 5">
              <a:extLst>
                <a:ext uri="{FF2B5EF4-FFF2-40B4-BE49-F238E27FC236}">
                  <a16:creationId xmlns:a16="http://schemas.microsoft.com/office/drawing/2014/main" id="{140679AC-FE1A-49D2-A2D1-F3CF82D62882}"/>
                </a:ext>
              </a:extLst>
            </p:cNvPr>
            <p:cNvSpPr>
              <a:spLocks/>
            </p:cNvSpPr>
            <p:nvPr userDrawn="1"/>
          </p:nvSpPr>
          <p:spPr bwMode="auto">
            <a:xfrm>
              <a:off x="3814417" y="4400550"/>
              <a:ext cx="509527" cy="498322"/>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fontAlgn="base"/>
              <a:endParaRPr lang="en-US" sz="1568">
                <a:solidFill>
                  <a:srgbClr val="505050"/>
                </a:solidFill>
                <a:latin typeface="Segoe UI"/>
              </a:endParaRPr>
            </a:p>
          </p:txBody>
        </p:sp>
        <p:sp>
          <p:nvSpPr>
            <p:cNvPr id="35" name="Freeform 6">
              <a:extLst>
                <a:ext uri="{FF2B5EF4-FFF2-40B4-BE49-F238E27FC236}">
                  <a16:creationId xmlns:a16="http://schemas.microsoft.com/office/drawing/2014/main" id="{52188F8A-3601-4868-B841-FC13BD013677}"/>
                </a:ext>
              </a:extLst>
            </p:cNvPr>
            <p:cNvSpPr>
              <a:spLocks/>
            </p:cNvSpPr>
            <p:nvPr userDrawn="1"/>
          </p:nvSpPr>
          <p:spPr bwMode="auto">
            <a:xfrm>
              <a:off x="3903803" y="4760774"/>
              <a:ext cx="7550" cy="6333"/>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fontAlgn="base"/>
              <a:endParaRPr lang="en-US" sz="1568">
                <a:solidFill>
                  <a:srgbClr val="505050"/>
                </a:solidFill>
                <a:latin typeface="Segoe UI"/>
              </a:endParaRPr>
            </a:p>
          </p:txBody>
        </p:sp>
        <p:sp>
          <p:nvSpPr>
            <p:cNvPr id="36" name="Freeform 7">
              <a:extLst>
                <a:ext uri="{FF2B5EF4-FFF2-40B4-BE49-F238E27FC236}">
                  <a16:creationId xmlns:a16="http://schemas.microsoft.com/office/drawing/2014/main" id="{BBBD3C6A-E83D-4D3E-84A2-C0252BB69628}"/>
                </a:ext>
              </a:extLst>
            </p:cNvPr>
            <p:cNvSpPr>
              <a:spLocks/>
            </p:cNvSpPr>
            <p:nvPr userDrawn="1"/>
          </p:nvSpPr>
          <p:spPr bwMode="auto">
            <a:xfrm>
              <a:off x="3914033" y="4769299"/>
              <a:ext cx="8037" cy="9012"/>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fontAlgn="base"/>
              <a:endParaRPr lang="en-US" sz="1568">
                <a:solidFill>
                  <a:srgbClr val="505050"/>
                </a:solidFill>
                <a:latin typeface="Segoe UI"/>
              </a:endParaRPr>
            </a:p>
          </p:txBody>
        </p:sp>
        <p:sp>
          <p:nvSpPr>
            <p:cNvPr id="37" name="Freeform 8">
              <a:extLst>
                <a:ext uri="{FF2B5EF4-FFF2-40B4-BE49-F238E27FC236}">
                  <a16:creationId xmlns:a16="http://schemas.microsoft.com/office/drawing/2014/main" id="{9F3CE1B2-826F-4CDA-B7A2-42E6C0B7DB09}"/>
                </a:ext>
              </a:extLst>
            </p:cNvPr>
            <p:cNvSpPr>
              <a:spLocks/>
            </p:cNvSpPr>
            <p:nvPr userDrawn="1"/>
          </p:nvSpPr>
          <p:spPr bwMode="auto">
            <a:xfrm>
              <a:off x="3924019" y="4782451"/>
              <a:ext cx="9012" cy="1047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fontAlgn="base"/>
              <a:endParaRPr lang="en-US" sz="1568">
                <a:solidFill>
                  <a:srgbClr val="505050"/>
                </a:solidFill>
                <a:latin typeface="Segoe UI"/>
              </a:endParaRPr>
            </a:p>
          </p:txBody>
        </p:sp>
        <p:sp>
          <p:nvSpPr>
            <p:cNvPr id="38" name="Freeform 9">
              <a:extLst>
                <a:ext uri="{FF2B5EF4-FFF2-40B4-BE49-F238E27FC236}">
                  <a16:creationId xmlns:a16="http://schemas.microsoft.com/office/drawing/2014/main" id="{08B24DFC-FC42-45BD-BBDA-BD25BCAD789B}"/>
                </a:ext>
              </a:extLst>
            </p:cNvPr>
            <p:cNvSpPr>
              <a:spLocks/>
            </p:cNvSpPr>
            <p:nvPr userDrawn="1"/>
          </p:nvSpPr>
          <p:spPr bwMode="auto">
            <a:xfrm>
              <a:off x="3935466" y="4796821"/>
              <a:ext cx="11204" cy="10717"/>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fontAlgn="base"/>
              <a:endParaRPr lang="en-US" sz="1568">
                <a:solidFill>
                  <a:srgbClr val="505050"/>
                </a:solidFill>
                <a:latin typeface="Segoe UI"/>
              </a:endParaRPr>
            </a:p>
          </p:txBody>
        </p:sp>
        <p:sp>
          <p:nvSpPr>
            <p:cNvPr id="39" name="Freeform 10">
              <a:extLst>
                <a:ext uri="{FF2B5EF4-FFF2-40B4-BE49-F238E27FC236}">
                  <a16:creationId xmlns:a16="http://schemas.microsoft.com/office/drawing/2014/main" id="{C989B1B9-820B-4E6D-A465-9EEDAB266077}"/>
                </a:ext>
              </a:extLst>
            </p:cNvPr>
            <p:cNvSpPr>
              <a:spLocks/>
            </p:cNvSpPr>
            <p:nvPr userDrawn="1"/>
          </p:nvSpPr>
          <p:spPr bwMode="auto">
            <a:xfrm>
              <a:off x="3952759" y="4807781"/>
              <a:ext cx="11934" cy="949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fontAlgn="base"/>
              <a:endParaRPr lang="en-US" sz="1568">
                <a:solidFill>
                  <a:srgbClr val="505050"/>
                </a:solidFill>
                <a:latin typeface="Segoe UI"/>
              </a:endParaRPr>
            </a:p>
          </p:txBody>
        </p:sp>
        <p:sp>
          <p:nvSpPr>
            <p:cNvPr id="40" name="Freeform 11">
              <a:extLst>
                <a:ext uri="{FF2B5EF4-FFF2-40B4-BE49-F238E27FC236}">
                  <a16:creationId xmlns:a16="http://schemas.microsoft.com/office/drawing/2014/main" id="{7CE39B43-FA93-4B05-AD9B-D589080CC2AD}"/>
                </a:ext>
              </a:extLst>
            </p:cNvPr>
            <p:cNvSpPr>
              <a:spLocks/>
            </p:cNvSpPr>
            <p:nvPr userDrawn="1"/>
          </p:nvSpPr>
          <p:spPr bwMode="auto">
            <a:xfrm>
              <a:off x="3974192" y="4811678"/>
              <a:ext cx="10717" cy="7794"/>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fontAlgn="base"/>
              <a:endParaRPr lang="en-US" sz="1568">
                <a:solidFill>
                  <a:srgbClr val="505050"/>
                </a:solidFill>
                <a:latin typeface="Segoe UI"/>
              </a:endParaRPr>
            </a:p>
          </p:txBody>
        </p:sp>
        <p:sp>
          <p:nvSpPr>
            <p:cNvPr id="41" name="Freeform 12">
              <a:extLst>
                <a:ext uri="{FF2B5EF4-FFF2-40B4-BE49-F238E27FC236}">
                  <a16:creationId xmlns:a16="http://schemas.microsoft.com/office/drawing/2014/main" id="{AA9F5545-2FA3-4E58-A2CE-B5F3A5082379}"/>
                </a:ext>
              </a:extLst>
            </p:cNvPr>
            <p:cNvSpPr>
              <a:spLocks/>
            </p:cNvSpPr>
            <p:nvPr userDrawn="1"/>
          </p:nvSpPr>
          <p:spPr bwMode="auto">
            <a:xfrm>
              <a:off x="3992946" y="4808755"/>
              <a:ext cx="11691" cy="9012"/>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algn="ctr" defTabSz="896386" fontAlgn="base"/>
              <a:endParaRPr lang="en-US" sz="1568">
                <a:solidFill>
                  <a:srgbClr val="505050"/>
                </a:solidFill>
                <a:latin typeface="Segoe UI"/>
              </a:endParaRPr>
            </a:p>
          </p:txBody>
        </p:sp>
      </p:grpSp>
      <p:pic>
        <p:nvPicPr>
          <p:cNvPr id="4" name="Graphic 3">
            <a:extLst>
              <a:ext uri="{FF2B5EF4-FFF2-40B4-BE49-F238E27FC236}">
                <a16:creationId xmlns:a16="http://schemas.microsoft.com/office/drawing/2014/main" id="{5E327488-BE64-4412-B109-E68129FBB3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2682" y="1807572"/>
            <a:ext cx="509818" cy="509818"/>
          </a:xfrm>
          <a:prstGeom prst="rect">
            <a:avLst/>
          </a:prstGeom>
        </p:spPr>
      </p:pic>
      <p:pic>
        <p:nvPicPr>
          <p:cNvPr id="7" name="Graphic 6">
            <a:extLst>
              <a:ext uri="{FF2B5EF4-FFF2-40B4-BE49-F238E27FC236}">
                <a16:creationId xmlns:a16="http://schemas.microsoft.com/office/drawing/2014/main" id="{C7ED9B43-9ECF-4947-B705-523F12F1F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94012" y="3213557"/>
            <a:ext cx="399244" cy="399244"/>
          </a:xfrm>
          <a:prstGeom prst="rect">
            <a:avLst/>
          </a:prstGeom>
        </p:spPr>
      </p:pic>
      <p:pic>
        <p:nvPicPr>
          <p:cNvPr id="1026" name="Picture 2" descr="A picture containing icon&#10;&#10;Description automatically generated">
            <a:extLst>
              <a:ext uri="{FF2B5EF4-FFF2-40B4-BE49-F238E27FC236}">
                <a16:creationId xmlns:a16="http://schemas.microsoft.com/office/drawing/2014/main" id="{CD3C3DEC-4011-4CF5-AE54-D0892E809C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77953" y="4726760"/>
            <a:ext cx="457551" cy="322187"/>
          </a:xfrm>
          <a:prstGeom prst="rect">
            <a:avLst/>
          </a:prstGeom>
          <a:noFill/>
        </p:spPr>
      </p:pic>
    </p:spTree>
    <p:extLst>
      <p:ext uri="{BB962C8B-B14F-4D97-AF65-F5344CB8AC3E}">
        <p14:creationId xmlns:p14="http://schemas.microsoft.com/office/powerpoint/2010/main" val="28017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p:cNvSpPr>
            <a:spLocks noGrp="1"/>
          </p:cNvSpPr>
          <p:nvPr>
            <p:ph type="body" sz="quarter" idx="12" hasCustomPrompt="1"/>
          </p:nvPr>
        </p:nvSpPr>
        <p:spPr>
          <a:xfrm>
            <a:off x="585216" y="3977319"/>
            <a:ext cx="6882384" cy="335280"/>
          </a:xfrm>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t>Deploy the solution with Azure</a:t>
            </a:r>
          </a:p>
        </p:txBody>
      </p:sp>
      <p:sp>
        <p:nvSpPr>
          <p:cNvPr id="9" name="Title">
            <a:extLst>
              <a:ext uri="{FF2B5EF4-FFF2-40B4-BE49-F238E27FC236}">
                <a16:creationId xmlns:a16="http://schemas.microsoft.com/office/drawing/2014/main" id="{DA50E829-883D-4D0B-9EDB-B925D8898225}"/>
              </a:ext>
            </a:extLst>
          </p:cNvPr>
          <p:cNvSpPr txBox="1">
            <a:spLocks/>
          </p:cNvSpPr>
          <p:nvPr/>
        </p:nvSpPr>
        <p:spPr>
          <a:xfrm>
            <a:off x="585216" y="3038045"/>
            <a:ext cx="9144000" cy="49377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FF9349"/>
                </a:solidFill>
                <a:effectLst/>
                <a:latin typeface="+mj-lt"/>
                <a:ea typeface="+mn-ea"/>
                <a:cs typeface="Segoe UI" pitchFamily="34" charset="0"/>
              </a:defRPr>
            </a:lvl1pPr>
          </a:lstStyle>
          <a:p>
            <a:r>
              <a:rPr lang="en-US"/>
              <a:t>Exercise</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33400" y="586855"/>
            <a:ext cx="4495800" cy="861774"/>
          </a:xfrm>
        </p:spPr>
        <p:txBody>
          <a:bodyPr/>
          <a:lstStyle>
            <a:lvl1pPr>
              <a:defRPr>
                <a:solidFill>
                  <a:schemeClr val="tx1"/>
                </a:solidFill>
              </a:defRPr>
            </a:lvl1pPr>
          </a:lstStyle>
          <a:p>
            <a:r>
              <a:rPr lang="en-US" sz="2800">
                <a:solidFill>
                  <a:schemeClr val="bg1"/>
                </a:solidFill>
              </a:rPr>
              <a:t>Deploy the solution with Azure</a:t>
            </a:r>
          </a:p>
        </p:txBody>
      </p:sp>
      <p:sp>
        <p:nvSpPr>
          <p:cNvPr id="3" name="Subtitle"/>
          <p:cNvSpPr>
            <a:spLocks noGrp="1"/>
          </p:cNvSpPr>
          <p:nvPr>
            <p:ph type="body" sz="quarter" idx="10"/>
          </p:nvPr>
        </p:nvSpPr>
        <p:spPr>
          <a:xfrm>
            <a:off x="533400" y="1764571"/>
            <a:ext cx="4338464" cy="11079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1800" dirty="0">
                <a:solidFill>
                  <a:schemeClr val="bg1"/>
                </a:solidFill>
              </a:rPr>
              <a:t>Setting up your environment and deploying the template is the first step in getting hands on with Azure SQL Database for IoT scenarios.</a:t>
            </a:r>
          </a:p>
        </p:txBody>
      </p:sp>
      <p:grpSp>
        <p:nvGrpSpPr>
          <p:cNvPr id="9" name="Group 8">
            <a:extLst>
              <a:ext uri="{FF2B5EF4-FFF2-40B4-BE49-F238E27FC236}">
                <a16:creationId xmlns:a16="http://schemas.microsoft.com/office/drawing/2014/main" id="{823BCD13-7FA4-4A67-808F-D1CBE360315C}"/>
              </a:ext>
            </a:extLst>
          </p:cNvPr>
          <p:cNvGrpSpPr/>
          <p:nvPr/>
        </p:nvGrpSpPr>
        <p:grpSpPr>
          <a:xfrm>
            <a:off x="6286000" y="161875"/>
            <a:ext cx="5756538" cy="707886"/>
            <a:chOff x="6286000" y="1550851"/>
            <a:chExt cx="5756538" cy="707886"/>
          </a:xfrm>
        </p:grpSpPr>
        <p:grpSp>
          <p:nvGrpSpPr>
            <p:cNvPr id="4" name="Group 3">
              <a:extLst>
                <a:ext uri="{FF2B5EF4-FFF2-40B4-BE49-F238E27FC236}">
                  <a16:creationId xmlns:a16="http://schemas.microsoft.com/office/drawing/2014/main" id="{7DDC01E9-48DC-4E59-A91A-48E38A73B7E3}"/>
                </a:ext>
              </a:extLst>
            </p:cNvPr>
            <p:cNvGrpSpPr/>
            <p:nvPr/>
          </p:nvGrpSpPr>
          <p:grpSpPr>
            <a:xfrm>
              <a:off x="6286000" y="1684623"/>
              <a:ext cx="440343" cy="440343"/>
              <a:chOff x="6282737" y="1542673"/>
              <a:chExt cx="440343" cy="440343"/>
            </a:xfrm>
          </p:grpSpPr>
          <p:sp>
            <p:nvSpPr>
              <p:cNvPr id="45" name="Oval 44">
                <a:extLst>
                  <a:ext uri="{FF2B5EF4-FFF2-40B4-BE49-F238E27FC236}">
                    <a16:creationId xmlns:a16="http://schemas.microsoft.com/office/drawing/2014/main" id="{3044FDFF-78C1-4590-BCC5-63861929AF11}"/>
                  </a:ext>
                </a:extLst>
              </p:cNvPr>
              <p:cNvSpPr/>
              <p:nvPr/>
            </p:nvSpPr>
            <p:spPr bwMode="auto">
              <a:xfrm>
                <a:off x="6282737" y="154267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6" name="Graphic 45" descr="Checkmark with solid fill">
                <a:extLst>
                  <a:ext uri="{FF2B5EF4-FFF2-40B4-BE49-F238E27FC236}">
                    <a16:creationId xmlns:a16="http://schemas.microsoft.com/office/drawing/2014/main" id="{A9E229ED-E924-4203-B70F-A6A83083D8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856" y="1634792"/>
                <a:ext cx="256105" cy="256105"/>
              </a:xfrm>
              <a:prstGeom prst="rect">
                <a:avLst/>
              </a:prstGeom>
            </p:spPr>
          </p:pic>
        </p:grpSp>
        <p:sp>
          <p:nvSpPr>
            <p:cNvPr id="47" name="TextBox 46">
              <a:extLst>
                <a:ext uri="{FF2B5EF4-FFF2-40B4-BE49-F238E27FC236}">
                  <a16:creationId xmlns:a16="http://schemas.microsoft.com/office/drawing/2014/main" id="{5E752817-8904-45A5-AE32-7B2A7F477267}"/>
                </a:ext>
              </a:extLst>
            </p:cNvPr>
            <p:cNvSpPr txBox="1"/>
            <p:nvPr/>
          </p:nvSpPr>
          <p:spPr>
            <a:xfrm>
              <a:off x="6857779" y="1550851"/>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Deploy the Azure Resource Manager (ARM) template</a:t>
              </a:r>
            </a:p>
          </p:txBody>
        </p:sp>
      </p:grpSp>
      <p:grpSp>
        <p:nvGrpSpPr>
          <p:cNvPr id="10" name="Group 9">
            <a:extLst>
              <a:ext uri="{FF2B5EF4-FFF2-40B4-BE49-F238E27FC236}">
                <a16:creationId xmlns:a16="http://schemas.microsoft.com/office/drawing/2014/main" id="{DE5A652C-9ADE-4F8A-B6F1-AADECC1672E6}"/>
              </a:ext>
            </a:extLst>
          </p:cNvPr>
          <p:cNvGrpSpPr/>
          <p:nvPr/>
        </p:nvGrpSpPr>
        <p:grpSpPr>
          <a:xfrm>
            <a:off x="6286000" y="1173717"/>
            <a:ext cx="5756538" cy="440343"/>
            <a:chOff x="6286000" y="2351984"/>
            <a:chExt cx="5756538" cy="440343"/>
          </a:xfrm>
        </p:grpSpPr>
        <p:grpSp>
          <p:nvGrpSpPr>
            <p:cNvPr id="5" name="Group 4">
              <a:extLst>
                <a:ext uri="{FF2B5EF4-FFF2-40B4-BE49-F238E27FC236}">
                  <a16:creationId xmlns:a16="http://schemas.microsoft.com/office/drawing/2014/main" id="{2AABEDA7-283F-433A-9EB4-AAB24B406C46}"/>
                </a:ext>
              </a:extLst>
            </p:cNvPr>
            <p:cNvGrpSpPr/>
            <p:nvPr/>
          </p:nvGrpSpPr>
          <p:grpSpPr>
            <a:xfrm>
              <a:off x="6286000" y="2351984"/>
              <a:ext cx="440343" cy="440343"/>
              <a:chOff x="6282737" y="2351984"/>
              <a:chExt cx="440343" cy="440343"/>
            </a:xfrm>
          </p:grpSpPr>
          <p:sp>
            <p:nvSpPr>
              <p:cNvPr id="42" name="Oval 41">
                <a:extLst>
                  <a:ext uri="{FF2B5EF4-FFF2-40B4-BE49-F238E27FC236}">
                    <a16:creationId xmlns:a16="http://schemas.microsoft.com/office/drawing/2014/main" id="{CD4E1CEF-3675-4B76-93C0-2BB88170DB5B}"/>
                  </a:ext>
                </a:extLst>
              </p:cNvPr>
              <p:cNvSpPr/>
              <p:nvPr/>
            </p:nvSpPr>
            <p:spPr bwMode="auto">
              <a:xfrm>
                <a:off x="6282737" y="2351984"/>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3" name="Graphic 42" descr="Checkmark with solid fill">
                <a:extLst>
                  <a:ext uri="{FF2B5EF4-FFF2-40B4-BE49-F238E27FC236}">
                    <a16:creationId xmlns:a16="http://schemas.microsoft.com/office/drawing/2014/main" id="{3550980C-3AE3-4D90-9F26-DD4F8307D4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856" y="2444103"/>
                <a:ext cx="256105" cy="256105"/>
              </a:xfrm>
              <a:prstGeom prst="rect">
                <a:avLst/>
              </a:prstGeom>
            </p:spPr>
          </p:pic>
        </p:grpSp>
        <p:sp>
          <p:nvSpPr>
            <p:cNvPr id="44" name="TextBox 43">
              <a:extLst>
                <a:ext uri="{FF2B5EF4-FFF2-40B4-BE49-F238E27FC236}">
                  <a16:creationId xmlns:a16="http://schemas.microsoft.com/office/drawing/2014/main" id="{583614DD-2DA0-49F4-AEF8-CBC8AB4DCCB6}"/>
                </a:ext>
              </a:extLst>
            </p:cNvPr>
            <p:cNvSpPr txBox="1"/>
            <p:nvPr/>
          </p:nvSpPr>
          <p:spPr>
            <a:xfrm>
              <a:off x="6857779" y="2372100"/>
              <a:ext cx="5184759"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Deploy the schema to Azure SQL Database</a:t>
              </a:r>
            </a:p>
          </p:txBody>
        </p:sp>
      </p:grpSp>
      <p:grpSp>
        <p:nvGrpSpPr>
          <p:cNvPr id="11" name="Group 10">
            <a:extLst>
              <a:ext uri="{FF2B5EF4-FFF2-40B4-BE49-F238E27FC236}">
                <a16:creationId xmlns:a16="http://schemas.microsoft.com/office/drawing/2014/main" id="{2C2511A8-2CAB-4C10-BB16-9F6F778D55BD}"/>
              </a:ext>
            </a:extLst>
          </p:cNvPr>
          <p:cNvGrpSpPr/>
          <p:nvPr/>
        </p:nvGrpSpPr>
        <p:grpSpPr>
          <a:xfrm>
            <a:off x="6286000" y="1918016"/>
            <a:ext cx="5756538" cy="707886"/>
            <a:chOff x="6286000" y="3317211"/>
            <a:chExt cx="5756538" cy="707886"/>
          </a:xfrm>
        </p:grpSpPr>
        <p:grpSp>
          <p:nvGrpSpPr>
            <p:cNvPr id="6" name="Group 5">
              <a:extLst>
                <a:ext uri="{FF2B5EF4-FFF2-40B4-BE49-F238E27FC236}">
                  <a16:creationId xmlns:a16="http://schemas.microsoft.com/office/drawing/2014/main" id="{F42338F8-CAE5-4A2B-BA74-9FB1D6F92895}"/>
                </a:ext>
              </a:extLst>
            </p:cNvPr>
            <p:cNvGrpSpPr/>
            <p:nvPr/>
          </p:nvGrpSpPr>
          <p:grpSpPr>
            <a:xfrm>
              <a:off x="6286000" y="3450983"/>
              <a:ext cx="440343" cy="440343"/>
              <a:chOff x="6289263" y="3301863"/>
              <a:chExt cx="440343" cy="440343"/>
            </a:xfrm>
          </p:grpSpPr>
          <p:sp>
            <p:nvSpPr>
              <p:cNvPr id="13" name="Oval 12">
                <a:extLst>
                  <a:ext uri="{FF2B5EF4-FFF2-40B4-BE49-F238E27FC236}">
                    <a16:creationId xmlns:a16="http://schemas.microsoft.com/office/drawing/2014/main" id="{761F1B1B-2BB2-488C-9CF6-F1A5FA24B514}"/>
                  </a:ext>
                </a:extLst>
              </p:cNvPr>
              <p:cNvSpPr/>
              <p:nvPr/>
            </p:nvSpPr>
            <p:spPr bwMode="auto">
              <a:xfrm>
                <a:off x="6289263" y="330186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Graphic 13" descr="Checkmark with solid fill">
                <a:extLst>
                  <a:ext uri="{FF2B5EF4-FFF2-40B4-BE49-F238E27FC236}">
                    <a16:creationId xmlns:a16="http://schemas.microsoft.com/office/drawing/2014/main" id="{A59B0AE2-1407-4393-BD35-8A54C948B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1382" y="3393982"/>
                <a:ext cx="256105" cy="256105"/>
              </a:xfrm>
              <a:prstGeom prst="rect">
                <a:avLst/>
              </a:prstGeom>
            </p:spPr>
          </p:pic>
        </p:grpSp>
        <p:sp>
          <p:nvSpPr>
            <p:cNvPr id="15" name="TextBox 14">
              <a:extLst>
                <a:ext uri="{FF2B5EF4-FFF2-40B4-BE49-F238E27FC236}">
                  <a16:creationId xmlns:a16="http://schemas.microsoft.com/office/drawing/2014/main" id="{5277A140-ECDF-4FE6-B216-9AA27BC1C941}"/>
                </a:ext>
              </a:extLst>
            </p:cNvPr>
            <p:cNvSpPr txBox="1"/>
            <p:nvPr/>
          </p:nvSpPr>
          <p:spPr>
            <a:xfrm>
              <a:off x="6857779" y="3317211"/>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Configure the application settings for the </a:t>
              </a:r>
              <a:r>
                <a:rPr kumimoji="0" lang="en-US" sz="2000" b="0" i="0" u="none" strike="noStrike" kern="1200" cap="none" spc="0" normalizeH="0" baseline="0" noProof="0" err="1">
                  <a:ln>
                    <a:noFill/>
                  </a:ln>
                  <a:solidFill>
                    <a:srgbClr val="000000"/>
                  </a:solidFill>
                  <a:effectLst/>
                  <a:uLnTx/>
                  <a:uFillTx/>
                  <a:latin typeface="Segoe UI"/>
                  <a:cs typeface="Segoe UI" pitchFamily="34" charset="0"/>
                </a:rPr>
                <a:t>iot</a:t>
              </a:r>
              <a:r>
                <a:rPr kumimoji="0" lang="en-US" sz="2000" b="0" i="0" u="none" strike="noStrike" kern="1200" cap="none" spc="0" normalizeH="0" baseline="0" noProof="0">
                  <a:ln>
                    <a:noFill/>
                  </a:ln>
                  <a:solidFill>
                    <a:srgbClr val="000000"/>
                  </a:solidFill>
                  <a:effectLst/>
                  <a:uLnTx/>
                  <a:uFillTx/>
                  <a:latin typeface="Segoe UI"/>
                  <a:cs typeface="Segoe UI" pitchFamily="34" charset="0"/>
                </a:rPr>
                <a:t>-workload function</a:t>
              </a:r>
            </a:p>
          </p:txBody>
        </p:sp>
      </p:grpSp>
      <p:grpSp>
        <p:nvGrpSpPr>
          <p:cNvPr id="25" name="Group 24">
            <a:extLst>
              <a:ext uri="{FF2B5EF4-FFF2-40B4-BE49-F238E27FC236}">
                <a16:creationId xmlns:a16="http://schemas.microsoft.com/office/drawing/2014/main" id="{EB870C99-BC33-4D5B-968B-3DE2CD18DCA3}"/>
              </a:ext>
            </a:extLst>
          </p:cNvPr>
          <p:cNvGrpSpPr/>
          <p:nvPr/>
        </p:nvGrpSpPr>
        <p:grpSpPr>
          <a:xfrm>
            <a:off x="6286000" y="3941699"/>
            <a:ext cx="5756538" cy="707886"/>
            <a:chOff x="6286000" y="5330675"/>
            <a:chExt cx="5756538" cy="707886"/>
          </a:xfrm>
        </p:grpSpPr>
        <p:grpSp>
          <p:nvGrpSpPr>
            <p:cNvPr id="8" name="Group 7">
              <a:extLst>
                <a:ext uri="{FF2B5EF4-FFF2-40B4-BE49-F238E27FC236}">
                  <a16:creationId xmlns:a16="http://schemas.microsoft.com/office/drawing/2014/main" id="{1E429221-B019-4F47-8599-B005522C3D57}"/>
                </a:ext>
              </a:extLst>
            </p:cNvPr>
            <p:cNvGrpSpPr/>
            <p:nvPr/>
          </p:nvGrpSpPr>
          <p:grpSpPr>
            <a:xfrm>
              <a:off x="6286000" y="5464447"/>
              <a:ext cx="440343" cy="440343"/>
              <a:chOff x="6282737" y="5315327"/>
              <a:chExt cx="440343" cy="440343"/>
            </a:xfrm>
          </p:grpSpPr>
          <p:sp>
            <p:nvSpPr>
              <p:cNvPr id="17" name="Oval 16">
                <a:extLst>
                  <a:ext uri="{FF2B5EF4-FFF2-40B4-BE49-F238E27FC236}">
                    <a16:creationId xmlns:a16="http://schemas.microsoft.com/office/drawing/2014/main" id="{5AAF8EC0-B030-4B04-AFD5-B04F6D1BDC34}"/>
                  </a:ext>
                </a:extLst>
              </p:cNvPr>
              <p:cNvSpPr/>
              <p:nvPr/>
            </p:nvSpPr>
            <p:spPr bwMode="auto">
              <a:xfrm>
                <a:off x="6282737" y="5315327"/>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8" name="Graphic 17" descr="Checkmark with solid fill">
                <a:extLst>
                  <a:ext uri="{FF2B5EF4-FFF2-40B4-BE49-F238E27FC236}">
                    <a16:creationId xmlns:a16="http://schemas.microsoft.com/office/drawing/2014/main" id="{900A4796-8F3F-4479-89C1-A30D980F77D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856" y="5407446"/>
                <a:ext cx="256105" cy="256105"/>
              </a:xfrm>
              <a:prstGeom prst="rect">
                <a:avLst/>
              </a:prstGeom>
            </p:spPr>
          </p:pic>
        </p:grpSp>
        <p:sp>
          <p:nvSpPr>
            <p:cNvPr id="19" name="TextBox 18">
              <a:extLst>
                <a:ext uri="{FF2B5EF4-FFF2-40B4-BE49-F238E27FC236}">
                  <a16:creationId xmlns:a16="http://schemas.microsoft.com/office/drawing/2014/main" id="{9B263D09-846C-4EB9-8534-818F0059F703}"/>
                </a:ext>
              </a:extLst>
            </p:cNvPr>
            <p:cNvSpPr txBox="1"/>
            <p:nvPr/>
          </p:nvSpPr>
          <p:spPr>
            <a:xfrm>
              <a:off x="6857779" y="5330675"/>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Connect to the Azure Virtual Machine and start the simulator</a:t>
              </a:r>
            </a:p>
          </p:txBody>
        </p:sp>
      </p:grpSp>
      <p:grpSp>
        <p:nvGrpSpPr>
          <p:cNvPr id="24" name="Group 23">
            <a:extLst>
              <a:ext uri="{FF2B5EF4-FFF2-40B4-BE49-F238E27FC236}">
                <a16:creationId xmlns:a16="http://schemas.microsoft.com/office/drawing/2014/main" id="{C87ACBDB-E19A-4398-94F8-B163DD6BAC24}"/>
              </a:ext>
            </a:extLst>
          </p:cNvPr>
          <p:cNvGrpSpPr/>
          <p:nvPr/>
        </p:nvGrpSpPr>
        <p:grpSpPr>
          <a:xfrm>
            <a:off x="6286000" y="2929858"/>
            <a:ext cx="5756538" cy="707886"/>
            <a:chOff x="6286000" y="4276891"/>
            <a:chExt cx="5756538" cy="707886"/>
          </a:xfrm>
        </p:grpSpPr>
        <p:grpSp>
          <p:nvGrpSpPr>
            <p:cNvPr id="7" name="Group 6">
              <a:extLst>
                <a:ext uri="{FF2B5EF4-FFF2-40B4-BE49-F238E27FC236}">
                  <a16:creationId xmlns:a16="http://schemas.microsoft.com/office/drawing/2014/main" id="{5E144CC1-E1B8-4D06-8CE0-7634FEE3326E}"/>
                </a:ext>
              </a:extLst>
            </p:cNvPr>
            <p:cNvGrpSpPr/>
            <p:nvPr/>
          </p:nvGrpSpPr>
          <p:grpSpPr>
            <a:xfrm>
              <a:off x="6286000" y="4410663"/>
              <a:ext cx="440343" cy="440343"/>
              <a:chOff x="6282737" y="4261543"/>
              <a:chExt cx="440343" cy="440343"/>
            </a:xfrm>
          </p:grpSpPr>
          <p:sp>
            <p:nvSpPr>
              <p:cNvPr id="21" name="Oval 20">
                <a:extLst>
                  <a:ext uri="{FF2B5EF4-FFF2-40B4-BE49-F238E27FC236}">
                    <a16:creationId xmlns:a16="http://schemas.microsoft.com/office/drawing/2014/main" id="{E6E9ACFE-0D90-473D-9B55-60A20C873C5B}"/>
                  </a:ext>
                </a:extLst>
              </p:cNvPr>
              <p:cNvSpPr/>
              <p:nvPr/>
            </p:nvSpPr>
            <p:spPr bwMode="auto">
              <a:xfrm>
                <a:off x="6282737" y="426154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Graphic 21" descr="Checkmark with solid fill">
                <a:extLst>
                  <a:ext uri="{FF2B5EF4-FFF2-40B4-BE49-F238E27FC236}">
                    <a16:creationId xmlns:a16="http://schemas.microsoft.com/office/drawing/2014/main" id="{7FA9BF29-FF6A-4F09-A337-0D5ECEFE39F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856" y="4353662"/>
                <a:ext cx="256105" cy="256105"/>
              </a:xfrm>
              <a:prstGeom prst="rect">
                <a:avLst/>
              </a:prstGeom>
            </p:spPr>
          </p:pic>
        </p:grpSp>
        <p:sp>
          <p:nvSpPr>
            <p:cNvPr id="23" name="TextBox 22">
              <a:extLst>
                <a:ext uri="{FF2B5EF4-FFF2-40B4-BE49-F238E27FC236}">
                  <a16:creationId xmlns:a16="http://schemas.microsoft.com/office/drawing/2014/main" id="{DEABFC7A-1D0F-4E2D-9651-FED9FDEB7724}"/>
                </a:ext>
              </a:extLst>
            </p:cNvPr>
            <p:cNvSpPr txBox="1"/>
            <p:nvPr/>
          </p:nvSpPr>
          <p:spPr>
            <a:xfrm>
              <a:off x="6857779" y="4276891"/>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Deploy the Azure Function code with GitHub Actions</a:t>
              </a:r>
            </a:p>
          </p:txBody>
        </p:sp>
      </p:grpSp>
      <p:sp>
        <p:nvSpPr>
          <p:cNvPr id="29" name="Title">
            <a:extLst>
              <a:ext uri="{FF2B5EF4-FFF2-40B4-BE49-F238E27FC236}">
                <a16:creationId xmlns:a16="http://schemas.microsoft.com/office/drawing/2014/main" id="{79F7F2D7-3E32-4C2B-B15E-28AF51F8C4E3}"/>
              </a:ext>
            </a:extLst>
          </p:cNvPr>
          <p:cNvSpPr txBox="1">
            <a:spLocks/>
          </p:cNvSpPr>
          <p:nvPr/>
        </p:nvSpPr>
        <p:spPr>
          <a:xfrm>
            <a:off x="573989" y="4510546"/>
            <a:ext cx="449580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dirty="0">
                <a:solidFill>
                  <a:schemeClr val="bg1"/>
                </a:solidFill>
              </a:rPr>
              <a:t>Work with IoT data in Azure SQL Database</a:t>
            </a:r>
          </a:p>
        </p:txBody>
      </p:sp>
      <p:sp>
        <p:nvSpPr>
          <p:cNvPr id="30" name="Subtitle">
            <a:extLst>
              <a:ext uri="{FF2B5EF4-FFF2-40B4-BE49-F238E27FC236}">
                <a16:creationId xmlns:a16="http://schemas.microsoft.com/office/drawing/2014/main" id="{9A292E52-71D9-470D-9B2B-4CB17CF3B51E}"/>
              </a:ext>
            </a:extLst>
          </p:cNvPr>
          <p:cNvSpPr txBox="1">
            <a:spLocks/>
          </p:cNvSpPr>
          <p:nvPr/>
        </p:nvSpPr>
        <p:spPr>
          <a:xfrm>
            <a:off x="573989" y="5688262"/>
            <a:ext cx="4338464" cy="8309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bg1"/>
                </a:solidFill>
              </a:rPr>
              <a:t>Optimizing the storage and retrieval of IoT data is important in maximizing ingestion rates and minimizing the time to insights.</a:t>
            </a:r>
          </a:p>
        </p:txBody>
      </p:sp>
      <p:grpSp>
        <p:nvGrpSpPr>
          <p:cNvPr id="31" name="Group 30">
            <a:extLst>
              <a:ext uri="{FF2B5EF4-FFF2-40B4-BE49-F238E27FC236}">
                <a16:creationId xmlns:a16="http://schemas.microsoft.com/office/drawing/2014/main" id="{F2939C6D-D274-4490-BADC-AD1F569CD614}"/>
              </a:ext>
            </a:extLst>
          </p:cNvPr>
          <p:cNvGrpSpPr/>
          <p:nvPr/>
        </p:nvGrpSpPr>
        <p:grpSpPr>
          <a:xfrm>
            <a:off x="6282737" y="4989109"/>
            <a:ext cx="5759801" cy="440343"/>
            <a:chOff x="4356100" y="2198854"/>
            <a:chExt cx="5759801" cy="440343"/>
          </a:xfrm>
        </p:grpSpPr>
        <p:sp>
          <p:nvSpPr>
            <p:cNvPr id="32" name="Oval 31">
              <a:extLst>
                <a:ext uri="{FF2B5EF4-FFF2-40B4-BE49-F238E27FC236}">
                  <a16:creationId xmlns:a16="http://schemas.microsoft.com/office/drawing/2014/main" id="{4EB07B4E-3A3B-46A8-95FD-15FFFBED4C5F}"/>
                </a:ext>
              </a:extLst>
            </p:cNvPr>
            <p:cNvSpPr/>
            <p:nvPr/>
          </p:nvSpPr>
          <p:spPr bwMode="auto">
            <a:xfrm>
              <a:off x="4356100" y="2198854"/>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Graphic 32" descr="Checkmark with solid fill">
              <a:extLst>
                <a:ext uri="{FF2B5EF4-FFF2-40B4-BE49-F238E27FC236}">
                  <a16:creationId xmlns:a16="http://schemas.microsoft.com/office/drawing/2014/main" id="{064083A7-A78D-4E6E-83F1-345EDF9A5C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8219" y="2290973"/>
              <a:ext cx="256105" cy="256105"/>
            </a:xfrm>
            <a:prstGeom prst="rect">
              <a:avLst/>
            </a:prstGeom>
          </p:spPr>
        </p:pic>
        <p:sp>
          <p:nvSpPr>
            <p:cNvPr id="34" name="TextBox 33">
              <a:extLst>
                <a:ext uri="{FF2B5EF4-FFF2-40B4-BE49-F238E27FC236}">
                  <a16:creationId xmlns:a16="http://schemas.microsoft.com/office/drawing/2014/main" id="{7E902718-3AAB-4D47-A3DD-7FABCCEAC8D6}"/>
                </a:ext>
              </a:extLst>
            </p:cNvPr>
            <p:cNvSpPr txBox="1"/>
            <p:nvPr/>
          </p:nvSpPr>
          <p:spPr>
            <a:xfrm>
              <a:off x="4931142" y="2215210"/>
              <a:ext cx="5184759"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Confirm the configurations of the database</a:t>
              </a:r>
            </a:p>
          </p:txBody>
        </p:sp>
      </p:grpSp>
      <p:grpSp>
        <p:nvGrpSpPr>
          <p:cNvPr id="35" name="Group 34">
            <a:extLst>
              <a:ext uri="{FF2B5EF4-FFF2-40B4-BE49-F238E27FC236}">
                <a16:creationId xmlns:a16="http://schemas.microsoft.com/office/drawing/2014/main" id="{F0FAEADA-DC65-480B-9FD0-3417F03C6F13}"/>
              </a:ext>
            </a:extLst>
          </p:cNvPr>
          <p:cNvGrpSpPr/>
          <p:nvPr/>
        </p:nvGrpSpPr>
        <p:grpSpPr>
          <a:xfrm>
            <a:off x="6282737" y="5832192"/>
            <a:ext cx="5759801" cy="738582"/>
            <a:chOff x="4356100" y="2198854"/>
            <a:chExt cx="5759801" cy="738582"/>
          </a:xfrm>
        </p:grpSpPr>
        <p:sp>
          <p:nvSpPr>
            <p:cNvPr id="36" name="Oval 35">
              <a:extLst>
                <a:ext uri="{FF2B5EF4-FFF2-40B4-BE49-F238E27FC236}">
                  <a16:creationId xmlns:a16="http://schemas.microsoft.com/office/drawing/2014/main" id="{2AD776F7-CC9A-4C88-970A-CB7D60839249}"/>
                </a:ext>
              </a:extLst>
            </p:cNvPr>
            <p:cNvSpPr/>
            <p:nvPr/>
          </p:nvSpPr>
          <p:spPr bwMode="auto">
            <a:xfrm>
              <a:off x="4356100" y="2198854"/>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Graphic 36" descr="Checkmark with solid fill">
              <a:extLst>
                <a:ext uri="{FF2B5EF4-FFF2-40B4-BE49-F238E27FC236}">
                  <a16:creationId xmlns:a16="http://schemas.microsoft.com/office/drawing/2014/main" id="{D99F416A-0F9B-4825-B08F-E2F26863C1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8219" y="2290973"/>
              <a:ext cx="256105" cy="256105"/>
            </a:xfrm>
            <a:prstGeom prst="rect">
              <a:avLst/>
            </a:prstGeom>
          </p:spPr>
        </p:pic>
        <p:sp>
          <p:nvSpPr>
            <p:cNvPr id="38" name="TextBox 37">
              <a:extLst>
                <a:ext uri="{FF2B5EF4-FFF2-40B4-BE49-F238E27FC236}">
                  <a16:creationId xmlns:a16="http://schemas.microsoft.com/office/drawing/2014/main" id="{D594CD05-DC87-461B-9668-D3EB31952F00}"/>
                </a:ext>
              </a:extLst>
            </p:cNvPr>
            <p:cNvSpPr txBox="1"/>
            <p:nvPr/>
          </p:nvSpPr>
          <p:spPr>
            <a:xfrm>
              <a:off x="4931142" y="2229550"/>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Monitor the captured events in Azure SQL Database</a:t>
              </a:r>
            </a:p>
          </p:txBody>
        </p:sp>
      </p:grpSp>
      <p:sp>
        <p:nvSpPr>
          <p:cNvPr id="12" name="TextBox 11">
            <a:extLst>
              <a:ext uri="{FF2B5EF4-FFF2-40B4-BE49-F238E27FC236}">
                <a16:creationId xmlns:a16="http://schemas.microsoft.com/office/drawing/2014/main" id="{2C01C426-7920-4454-96B2-414FEA14DD45}"/>
              </a:ext>
            </a:extLst>
          </p:cNvPr>
          <p:cNvSpPr txBox="1"/>
          <p:nvPr/>
        </p:nvSpPr>
        <p:spPr>
          <a:xfrm>
            <a:off x="1015760" y="3257751"/>
            <a:ext cx="3373744" cy="492443"/>
          </a:xfrm>
          <a:prstGeom prst="rect">
            <a:avLst/>
          </a:prstGeom>
          <a:noFill/>
        </p:spPr>
        <p:txBody>
          <a:bodyPr wrap="none" lIns="0" tIns="0" rIns="0" bIns="0" rtlCol="0" anchor="t">
            <a:spAutoFit/>
          </a:bodyPr>
          <a:lstStyle/>
          <a:p>
            <a:pPr lvl="0">
              <a:defRPr/>
            </a:pPr>
            <a:r>
              <a:rPr lang="en-US" sz="3200" dirty="0">
                <a:solidFill>
                  <a:srgbClr val="50E6FF"/>
                </a:solidFill>
              </a:rPr>
              <a:t>aka.ms/</a:t>
            </a:r>
            <a:r>
              <a:rPr lang="en-US" sz="3200" dirty="0" err="1">
                <a:solidFill>
                  <a:srgbClr val="50E6FF"/>
                </a:solidFill>
              </a:rPr>
              <a:t>azuresqliot</a:t>
            </a:r>
            <a:endParaRPr lang="en-US" sz="3200" dirty="0">
              <a:solidFill>
                <a:srgbClr val="50E6FF"/>
              </a:solidFill>
              <a:cs typeface="Segoe UI"/>
            </a:endParaRPr>
          </a:p>
        </p:txBody>
      </p:sp>
    </p:spTree>
    <p:extLst>
      <p:ext uri="{BB962C8B-B14F-4D97-AF65-F5344CB8AC3E}">
        <p14:creationId xmlns:p14="http://schemas.microsoft.com/office/powerpoint/2010/main" val="1005694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13451930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33400" y="586855"/>
            <a:ext cx="4495800" cy="861774"/>
          </a:xfrm>
        </p:spPr>
        <p:txBody>
          <a:bodyPr/>
          <a:lstStyle>
            <a:lvl1pPr>
              <a:defRPr>
                <a:solidFill>
                  <a:schemeClr val="tx1"/>
                </a:solidFill>
              </a:defRPr>
            </a:lvl1pPr>
          </a:lstStyle>
          <a:p>
            <a:r>
              <a:rPr lang="en-US" sz="2800">
                <a:solidFill>
                  <a:schemeClr val="bg1"/>
                </a:solidFill>
              </a:rPr>
              <a:t>Deploy the solution with Azure</a:t>
            </a:r>
          </a:p>
        </p:txBody>
      </p:sp>
      <p:sp>
        <p:nvSpPr>
          <p:cNvPr id="3" name="Subtitle"/>
          <p:cNvSpPr>
            <a:spLocks noGrp="1"/>
          </p:cNvSpPr>
          <p:nvPr>
            <p:ph type="body" sz="quarter" idx="10"/>
          </p:nvPr>
        </p:nvSpPr>
        <p:spPr>
          <a:xfrm>
            <a:off x="533400" y="1764571"/>
            <a:ext cx="4338464" cy="11079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1800" dirty="0">
                <a:solidFill>
                  <a:schemeClr val="bg1"/>
                </a:solidFill>
              </a:rPr>
              <a:t>Setting up your environment and deploying the template is the first step in getting hands on with Azure SQL Database for IoT scenarios.</a:t>
            </a:r>
          </a:p>
        </p:txBody>
      </p:sp>
      <p:grpSp>
        <p:nvGrpSpPr>
          <p:cNvPr id="9" name="Group 8">
            <a:extLst>
              <a:ext uri="{FF2B5EF4-FFF2-40B4-BE49-F238E27FC236}">
                <a16:creationId xmlns:a16="http://schemas.microsoft.com/office/drawing/2014/main" id="{823BCD13-7FA4-4A67-808F-D1CBE360315C}"/>
              </a:ext>
            </a:extLst>
          </p:cNvPr>
          <p:cNvGrpSpPr/>
          <p:nvPr/>
        </p:nvGrpSpPr>
        <p:grpSpPr>
          <a:xfrm>
            <a:off x="6286000" y="161875"/>
            <a:ext cx="5756538" cy="707886"/>
            <a:chOff x="6286000" y="1550851"/>
            <a:chExt cx="5756538" cy="707886"/>
          </a:xfrm>
        </p:grpSpPr>
        <p:grpSp>
          <p:nvGrpSpPr>
            <p:cNvPr id="4" name="Group 3">
              <a:extLst>
                <a:ext uri="{FF2B5EF4-FFF2-40B4-BE49-F238E27FC236}">
                  <a16:creationId xmlns:a16="http://schemas.microsoft.com/office/drawing/2014/main" id="{7DDC01E9-48DC-4E59-A91A-48E38A73B7E3}"/>
                </a:ext>
              </a:extLst>
            </p:cNvPr>
            <p:cNvGrpSpPr/>
            <p:nvPr/>
          </p:nvGrpSpPr>
          <p:grpSpPr>
            <a:xfrm>
              <a:off x="6286000" y="1684623"/>
              <a:ext cx="440343" cy="440343"/>
              <a:chOff x="6282737" y="1542673"/>
              <a:chExt cx="440343" cy="440343"/>
            </a:xfrm>
          </p:grpSpPr>
          <p:sp>
            <p:nvSpPr>
              <p:cNvPr id="45" name="Oval 44">
                <a:extLst>
                  <a:ext uri="{FF2B5EF4-FFF2-40B4-BE49-F238E27FC236}">
                    <a16:creationId xmlns:a16="http://schemas.microsoft.com/office/drawing/2014/main" id="{3044FDFF-78C1-4590-BCC5-63861929AF11}"/>
                  </a:ext>
                </a:extLst>
              </p:cNvPr>
              <p:cNvSpPr/>
              <p:nvPr/>
            </p:nvSpPr>
            <p:spPr bwMode="auto">
              <a:xfrm>
                <a:off x="6282737" y="154267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6" name="Graphic 45" descr="Checkmark with solid fill">
                <a:extLst>
                  <a:ext uri="{FF2B5EF4-FFF2-40B4-BE49-F238E27FC236}">
                    <a16:creationId xmlns:a16="http://schemas.microsoft.com/office/drawing/2014/main" id="{A9E229ED-E924-4203-B70F-A6A83083D8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856" y="1634792"/>
                <a:ext cx="256105" cy="256105"/>
              </a:xfrm>
              <a:prstGeom prst="rect">
                <a:avLst/>
              </a:prstGeom>
            </p:spPr>
          </p:pic>
        </p:grpSp>
        <p:sp>
          <p:nvSpPr>
            <p:cNvPr id="47" name="TextBox 46">
              <a:extLst>
                <a:ext uri="{FF2B5EF4-FFF2-40B4-BE49-F238E27FC236}">
                  <a16:creationId xmlns:a16="http://schemas.microsoft.com/office/drawing/2014/main" id="{5E752817-8904-45A5-AE32-7B2A7F477267}"/>
                </a:ext>
              </a:extLst>
            </p:cNvPr>
            <p:cNvSpPr txBox="1"/>
            <p:nvPr/>
          </p:nvSpPr>
          <p:spPr>
            <a:xfrm>
              <a:off x="6857779" y="1550851"/>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Deploy the Azure Resource Manager (ARM) template</a:t>
              </a:r>
            </a:p>
          </p:txBody>
        </p:sp>
      </p:grpSp>
      <p:grpSp>
        <p:nvGrpSpPr>
          <p:cNvPr id="10" name="Group 9">
            <a:extLst>
              <a:ext uri="{FF2B5EF4-FFF2-40B4-BE49-F238E27FC236}">
                <a16:creationId xmlns:a16="http://schemas.microsoft.com/office/drawing/2014/main" id="{DE5A652C-9ADE-4F8A-B6F1-AADECC1672E6}"/>
              </a:ext>
            </a:extLst>
          </p:cNvPr>
          <p:cNvGrpSpPr/>
          <p:nvPr/>
        </p:nvGrpSpPr>
        <p:grpSpPr>
          <a:xfrm>
            <a:off x="6286000" y="1173717"/>
            <a:ext cx="5756538" cy="440343"/>
            <a:chOff x="6286000" y="2351984"/>
            <a:chExt cx="5756538" cy="440343"/>
          </a:xfrm>
        </p:grpSpPr>
        <p:grpSp>
          <p:nvGrpSpPr>
            <p:cNvPr id="5" name="Group 4">
              <a:extLst>
                <a:ext uri="{FF2B5EF4-FFF2-40B4-BE49-F238E27FC236}">
                  <a16:creationId xmlns:a16="http://schemas.microsoft.com/office/drawing/2014/main" id="{2AABEDA7-283F-433A-9EB4-AAB24B406C46}"/>
                </a:ext>
              </a:extLst>
            </p:cNvPr>
            <p:cNvGrpSpPr/>
            <p:nvPr/>
          </p:nvGrpSpPr>
          <p:grpSpPr>
            <a:xfrm>
              <a:off x="6286000" y="2351984"/>
              <a:ext cx="440343" cy="440343"/>
              <a:chOff x="6282737" y="2351984"/>
              <a:chExt cx="440343" cy="440343"/>
            </a:xfrm>
          </p:grpSpPr>
          <p:sp>
            <p:nvSpPr>
              <p:cNvPr id="42" name="Oval 41">
                <a:extLst>
                  <a:ext uri="{FF2B5EF4-FFF2-40B4-BE49-F238E27FC236}">
                    <a16:creationId xmlns:a16="http://schemas.microsoft.com/office/drawing/2014/main" id="{CD4E1CEF-3675-4B76-93C0-2BB88170DB5B}"/>
                  </a:ext>
                </a:extLst>
              </p:cNvPr>
              <p:cNvSpPr/>
              <p:nvPr/>
            </p:nvSpPr>
            <p:spPr bwMode="auto">
              <a:xfrm>
                <a:off x="6282737" y="2351984"/>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3" name="Graphic 42" descr="Checkmark with solid fill">
                <a:extLst>
                  <a:ext uri="{FF2B5EF4-FFF2-40B4-BE49-F238E27FC236}">
                    <a16:creationId xmlns:a16="http://schemas.microsoft.com/office/drawing/2014/main" id="{3550980C-3AE3-4D90-9F26-DD4F8307D4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856" y="2444103"/>
                <a:ext cx="256105" cy="256105"/>
              </a:xfrm>
              <a:prstGeom prst="rect">
                <a:avLst/>
              </a:prstGeom>
            </p:spPr>
          </p:pic>
        </p:grpSp>
        <p:sp>
          <p:nvSpPr>
            <p:cNvPr id="44" name="TextBox 43">
              <a:extLst>
                <a:ext uri="{FF2B5EF4-FFF2-40B4-BE49-F238E27FC236}">
                  <a16:creationId xmlns:a16="http://schemas.microsoft.com/office/drawing/2014/main" id="{583614DD-2DA0-49F4-AEF8-CBC8AB4DCCB6}"/>
                </a:ext>
              </a:extLst>
            </p:cNvPr>
            <p:cNvSpPr txBox="1"/>
            <p:nvPr/>
          </p:nvSpPr>
          <p:spPr>
            <a:xfrm>
              <a:off x="6857779" y="2372100"/>
              <a:ext cx="5184759"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Deploy the schema to Azure SQL Database</a:t>
              </a:r>
            </a:p>
          </p:txBody>
        </p:sp>
      </p:grpSp>
      <p:grpSp>
        <p:nvGrpSpPr>
          <p:cNvPr id="11" name="Group 10">
            <a:extLst>
              <a:ext uri="{FF2B5EF4-FFF2-40B4-BE49-F238E27FC236}">
                <a16:creationId xmlns:a16="http://schemas.microsoft.com/office/drawing/2014/main" id="{2C2511A8-2CAB-4C10-BB16-9F6F778D55BD}"/>
              </a:ext>
            </a:extLst>
          </p:cNvPr>
          <p:cNvGrpSpPr/>
          <p:nvPr/>
        </p:nvGrpSpPr>
        <p:grpSpPr>
          <a:xfrm>
            <a:off x="6286000" y="1918016"/>
            <a:ext cx="5756538" cy="707886"/>
            <a:chOff x="6286000" y="3317211"/>
            <a:chExt cx="5756538" cy="707886"/>
          </a:xfrm>
        </p:grpSpPr>
        <p:grpSp>
          <p:nvGrpSpPr>
            <p:cNvPr id="6" name="Group 5">
              <a:extLst>
                <a:ext uri="{FF2B5EF4-FFF2-40B4-BE49-F238E27FC236}">
                  <a16:creationId xmlns:a16="http://schemas.microsoft.com/office/drawing/2014/main" id="{F42338F8-CAE5-4A2B-BA74-9FB1D6F92895}"/>
                </a:ext>
              </a:extLst>
            </p:cNvPr>
            <p:cNvGrpSpPr/>
            <p:nvPr/>
          </p:nvGrpSpPr>
          <p:grpSpPr>
            <a:xfrm>
              <a:off x="6286000" y="3450983"/>
              <a:ext cx="440343" cy="440343"/>
              <a:chOff x="6289263" y="3301863"/>
              <a:chExt cx="440343" cy="440343"/>
            </a:xfrm>
          </p:grpSpPr>
          <p:sp>
            <p:nvSpPr>
              <p:cNvPr id="13" name="Oval 12">
                <a:extLst>
                  <a:ext uri="{FF2B5EF4-FFF2-40B4-BE49-F238E27FC236}">
                    <a16:creationId xmlns:a16="http://schemas.microsoft.com/office/drawing/2014/main" id="{761F1B1B-2BB2-488C-9CF6-F1A5FA24B514}"/>
                  </a:ext>
                </a:extLst>
              </p:cNvPr>
              <p:cNvSpPr/>
              <p:nvPr/>
            </p:nvSpPr>
            <p:spPr bwMode="auto">
              <a:xfrm>
                <a:off x="6289263" y="330186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Graphic 13" descr="Checkmark with solid fill">
                <a:extLst>
                  <a:ext uri="{FF2B5EF4-FFF2-40B4-BE49-F238E27FC236}">
                    <a16:creationId xmlns:a16="http://schemas.microsoft.com/office/drawing/2014/main" id="{A59B0AE2-1407-4393-BD35-8A54C948B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1382" y="3393982"/>
                <a:ext cx="256105" cy="256105"/>
              </a:xfrm>
              <a:prstGeom prst="rect">
                <a:avLst/>
              </a:prstGeom>
            </p:spPr>
          </p:pic>
        </p:grpSp>
        <p:sp>
          <p:nvSpPr>
            <p:cNvPr id="15" name="TextBox 14">
              <a:extLst>
                <a:ext uri="{FF2B5EF4-FFF2-40B4-BE49-F238E27FC236}">
                  <a16:creationId xmlns:a16="http://schemas.microsoft.com/office/drawing/2014/main" id="{5277A140-ECDF-4FE6-B216-9AA27BC1C941}"/>
                </a:ext>
              </a:extLst>
            </p:cNvPr>
            <p:cNvSpPr txBox="1"/>
            <p:nvPr/>
          </p:nvSpPr>
          <p:spPr>
            <a:xfrm>
              <a:off x="6857779" y="3317211"/>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Configure the application settings for the </a:t>
              </a:r>
              <a:r>
                <a:rPr kumimoji="0" lang="en-US" sz="2000" b="0" i="0" u="none" strike="noStrike" kern="1200" cap="none" spc="0" normalizeH="0" baseline="0" noProof="0" err="1">
                  <a:ln>
                    <a:noFill/>
                  </a:ln>
                  <a:solidFill>
                    <a:srgbClr val="000000"/>
                  </a:solidFill>
                  <a:effectLst/>
                  <a:uLnTx/>
                  <a:uFillTx/>
                  <a:latin typeface="Segoe UI"/>
                  <a:cs typeface="Segoe UI" pitchFamily="34" charset="0"/>
                </a:rPr>
                <a:t>iot</a:t>
              </a:r>
              <a:r>
                <a:rPr kumimoji="0" lang="en-US" sz="2000" b="0" i="0" u="none" strike="noStrike" kern="1200" cap="none" spc="0" normalizeH="0" baseline="0" noProof="0">
                  <a:ln>
                    <a:noFill/>
                  </a:ln>
                  <a:solidFill>
                    <a:srgbClr val="000000"/>
                  </a:solidFill>
                  <a:effectLst/>
                  <a:uLnTx/>
                  <a:uFillTx/>
                  <a:latin typeface="Segoe UI"/>
                  <a:cs typeface="Segoe UI" pitchFamily="34" charset="0"/>
                </a:rPr>
                <a:t>-workload function</a:t>
              </a:r>
            </a:p>
          </p:txBody>
        </p:sp>
      </p:grpSp>
      <p:grpSp>
        <p:nvGrpSpPr>
          <p:cNvPr id="25" name="Group 24">
            <a:extLst>
              <a:ext uri="{FF2B5EF4-FFF2-40B4-BE49-F238E27FC236}">
                <a16:creationId xmlns:a16="http://schemas.microsoft.com/office/drawing/2014/main" id="{EB870C99-BC33-4D5B-968B-3DE2CD18DCA3}"/>
              </a:ext>
            </a:extLst>
          </p:cNvPr>
          <p:cNvGrpSpPr/>
          <p:nvPr/>
        </p:nvGrpSpPr>
        <p:grpSpPr>
          <a:xfrm>
            <a:off x="6286000" y="3941699"/>
            <a:ext cx="5756538" cy="707886"/>
            <a:chOff x="6286000" y="5330675"/>
            <a:chExt cx="5756538" cy="707886"/>
          </a:xfrm>
        </p:grpSpPr>
        <p:grpSp>
          <p:nvGrpSpPr>
            <p:cNvPr id="8" name="Group 7">
              <a:extLst>
                <a:ext uri="{FF2B5EF4-FFF2-40B4-BE49-F238E27FC236}">
                  <a16:creationId xmlns:a16="http://schemas.microsoft.com/office/drawing/2014/main" id="{1E429221-B019-4F47-8599-B005522C3D57}"/>
                </a:ext>
              </a:extLst>
            </p:cNvPr>
            <p:cNvGrpSpPr/>
            <p:nvPr/>
          </p:nvGrpSpPr>
          <p:grpSpPr>
            <a:xfrm>
              <a:off x="6286000" y="5464447"/>
              <a:ext cx="440343" cy="440343"/>
              <a:chOff x="6282737" y="5315327"/>
              <a:chExt cx="440343" cy="440343"/>
            </a:xfrm>
          </p:grpSpPr>
          <p:sp>
            <p:nvSpPr>
              <p:cNvPr id="17" name="Oval 16">
                <a:extLst>
                  <a:ext uri="{FF2B5EF4-FFF2-40B4-BE49-F238E27FC236}">
                    <a16:creationId xmlns:a16="http://schemas.microsoft.com/office/drawing/2014/main" id="{5AAF8EC0-B030-4B04-AFD5-B04F6D1BDC34}"/>
                  </a:ext>
                </a:extLst>
              </p:cNvPr>
              <p:cNvSpPr/>
              <p:nvPr/>
            </p:nvSpPr>
            <p:spPr bwMode="auto">
              <a:xfrm>
                <a:off x="6282737" y="5315327"/>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8" name="Graphic 17" descr="Checkmark with solid fill">
                <a:extLst>
                  <a:ext uri="{FF2B5EF4-FFF2-40B4-BE49-F238E27FC236}">
                    <a16:creationId xmlns:a16="http://schemas.microsoft.com/office/drawing/2014/main" id="{900A4796-8F3F-4479-89C1-A30D980F77D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856" y="5407446"/>
                <a:ext cx="256105" cy="256105"/>
              </a:xfrm>
              <a:prstGeom prst="rect">
                <a:avLst/>
              </a:prstGeom>
            </p:spPr>
          </p:pic>
        </p:grpSp>
        <p:sp>
          <p:nvSpPr>
            <p:cNvPr id="19" name="TextBox 18">
              <a:extLst>
                <a:ext uri="{FF2B5EF4-FFF2-40B4-BE49-F238E27FC236}">
                  <a16:creationId xmlns:a16="http://schemas.microsoft.com/office/drawing/2014/main" id="{9B263D09-846C-4EB9-8534-818F0059F703}"/>
                </a:ext>
              </a:extLst>
            </p:cNvPr>
            <p:cNvSpPr txBox="1"/>
            <p:nvPr/>
          </p:nvSpPr>
          <p:spPr>
            <a:xfrm>
              <a:off x="6857779" y="5330675"/>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Connect to the Azure Virtual Machine and start the simulator</a:t>
              </a:r>
            </a:p>
          </p:txBody>
        </p:sp>
      </p:grpSp>
      <p:grpSp>
        <p:nvGrpSpPr>
          <p:cNvPr id="24" name="Group 23">
            <a:extLst>
              <a:ext uri="{FF2B5EF4-FFF2-40B4-BE49-F238E27FC236}">
                <a16:creationId xmlns:a16="http://schemas.microsoft.com/office/drawing/2014/main" id="{C87ACBDB-E19A-4398-94F8-B163DD6BAC24}"/>
              </a:ext>
            </a:extLst>
          </p:cNvPr>
          <p:cNvGrpSpPr/>
          <p:nvPr/>
        </p:nvGrpSpPr>
        <p:grpSpPr>
          <a:xfrm>
            <a:off x="6286000" y="2929858"/>
            <a:ext cx="5756538" cy="707886"/>
            <a:chOff x="6286000" y="4276891"/>
            <a:chExt cx="5756538" cy="707886"/>
          </a:xfrm>
        </p:grpSpPr>
        <p:grpSp>
          <p:nvGrpSpPr>
            <p:cNvPr id="7" name="Group 6">
              <a:extLst>
                <a:ext uri="{FF2B5EF4-FFF2-40B4-BE49-F238E27FC236}">
                  <a16:creationId xmlns:a16="http://schemas.microsoft.com/office/drawing/2014/main" id="{5E144CC1-E1B8-4D06-8CE0-7634FEE3326E}"/>
                </a:ext>
              </a:extLst>
            </p:cNvPr>
            <p:cNvGrpSpPr/>
            <p:nvPr/>
          </p:nvGrpSpPr>
          <p:grpSpPr>
            <a:xfrm>
              <a:off x="6286000" y="4410663"/>
              <a:ext cx="440343" cy="440343"/>
              <a:chOff x="6282737" y="4261543"/>
              <a:chExt cx="440343" cy="440343"/>
            </a:xfrm>
          </p:grpSpPr>
          <p:sp>
            <p:nvSpPr>
              <p:cNvPr id="21" name="Oval 20">
                <a:extLst>
                  <a:ext uri="{FF2B5EF4-FFF2-40B4-BE49-F238E27FC236}">
                    <a16:creationId xmlns:a16="http://schemas.microsoft.com/office/drawing/2014/main" id="{E6E9ACFE-0D90-473D-9B55-60A20C873C5B}"/>
                  </a:ext>
                </a:extLst>
              </p:cNvPr>
              <p:cNvSpPr/>
              <p:nvPr/>
            </p:nvSpPr>
            <p:spPr bwMode="auto">
              <a:xfrm>
                <a:off x="6282737" y="4261543"/>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Graphic 21" descr="Checkmark with solid fill">
                <a:extLst>
                  <a:ext uri="{FF2B5EF4-FFF2-40B4-BE49-F238E27FC236}">
                    <a16:creationId xmlns:a16="http://schemas.microsoft.com/office/drawing/2014/main" id="{7FA9BF29-FF6A-4F09-A337-0D5ECEFE39F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4856" y="4353662"/>
                <a:ext cx="256105" cy="256105"/>
              </a:xfrm>
              <a:prstGeom prst="rect">
                <a:avLst/>
              </a:prstGeom>
            </p:spPr>
          </p:pic>
        </p:grpSp>
        <p:sp>
          <p:nvSpPr>
            <p:cNvPr id="23" name="TextBox 22">
              <a:extLst>
                <a:ext uri="{FF2B5EF4-FFF2-40B4-BE49-F238E27FC236}">
                  <a16:creationId xmlns:a16="http://schemas.microsoft.com/office/drawing/2014/main" id="{DEABFC7A-1D0F-4E2D-9651-FED9FDEB7724}"/>
                </a:ext>
              </a:extLst>
            </p:cNvPr>
            <p:cNvSpPr txBox="1"/>
            <p:nvPr/>
          </p:nvSpPr>
          <p:spPr>
            <a:xfrm>
              <a:off x="6857779" y="4276891"/>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Deploy the Azure Function code with GitHub Actions</a:t>
              </a:r>
            </a:p>
          </p:txBody>
        </p:sp>
      </p:grpSp>
      <p:sp>
        <p:nvSpPr>
          <p:cNvPr id="29" name="Title">
            <a:extLst>
              <a:ext uri="{FF2B5EF4-FFF2-40B4-BE49-F238E27FC236}">
                <a16:creationId xmlns:a16="http://schemas.microsoft.com/office/drawing/2014/main" id="{79F7F2D7-3E32-4C2B-B15E-28AF51F8C4E3}"/>
              </a:ext>
            </a:extLst>
          </p:cNvPr>
          <p:cNvSpPr txBox="1">
            <a:spLocks/>
          </p:cNvSpPr>
          <p:nvPr/>
        </p:nvSpPr>
        <p:spPr>
          <a:xfrm>
            <a:off x="573989" y="4510546"/>
            <a:ext cx="449580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dirty="0">
                <a:solidFill>
                  <a:schemeClr val="bg1"/>
                </a:solidFill>
              </a:rPr>
              <a:t>Work with IoT data in Azure SQL Database</a:t>
            </a:r>
          </a:p>
        </p:txBody>
      </p:sp>
      <p:sp>
        <p:nvSpPr>
          <p:cNvPr id="30" name="Subtitle">
            <a:extLst>
              <a:ext uri="{FF2B5EF4-FFF2-40B4-BE49-F238E27FC236}">
                <a16:creationId xmlns:a16="http://schemas.microsoft.com/office/drawing/2014/main" id="{9A292E52-71D9-470D-9B2B-4CB17CF3B51E}"/>
              </a:ext>
            </a:extLst>
          </p:cNvPr>
          <p:cNvSpPr txBox="1">
            <a:spLocks/>
          </p:cNvSpPr>
          <p:nvPr/>
        </p:nvSpPr>
        <p:spPr>
          <a:xfrm>
            <a:off x="573989" y="5688262"/>
            <a:ext cx="4338464" cy="8309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bg1"/>
                </a:solidFill>
              </a:rPr>
              <a:t>Optimizing the storage and retrieval of IoT data is important in maximizing ingestion rates and minimizing the time to insights.</a:t>
            </a:r>
          </a:p>
        </p:txBody>
      </p:sp>
      <p:grpSp>
        <p:nvGrpSpPr>
          <p:cNvPr id="31" name="Group 30">
            <a:extLst>
              <a:ext uri="{FF2B5EF4-FFF2-40B4-BE49-F238E27FC236}">
                <a16:creationId xmlns:a16="http://schemas.microsoft.com/office/drawing/2014/main" id="{F2939C6D-D274-4490-BADC-AD1F569CD614}"/>
              </a:ext>
            </a:extLst>
          </p:cNvPr>
          <p:cNvGrpSpPr/>
          <p:nvPr/>
        </p:nvGrpSpPr>
        <p:grpSpPr>
          <a:xfrm>
            <a:off x="6282737" y="4989109"/>
            <a:ext cx="5759801" cy="440343"/>
            <a:chOff x="4356100" y="2198854"/>
            <a:chExt cx="5759801" cy="440343"/>
          </a:xfrm>
        </p:grpSpPr>
        <p:sp>
          <p:nvSpPr>
            <p:cNvPr id="32" name="Oval 31">
              <a:extLst>
                <a:ext uri="{FF2B5EF4-FFF2-40B4-BE49-F238E27FC236}">
                  <a16:creationId xmlns:a16="http://schemas.microsoft.com/office/drawing/2014/main" id="{4EB07B4E-3A3B-46A8-95FD-15FFFBED4C5F}"/>
                </a:ext>
              </a:extLst>
            </p:cNvPr>
            <p:cNvSpPr/>
            <p:nvPr/>
          </p:nvSpPr>
          <p:spPr bwMode="auto">
            <a:xfrm>
              <a:off x="4356100" y="2198854"/>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Graphic 32" descr="Checkmark with solid fill">
              <a:extLst>
                <a:ext uri="{FF2B5EF4-FFF2-40B4-BE49-F238E27FC236}">
                  <a16:creationId xmlns:a16="http://schemas.microsoft.com/office/drawing/2014/main" id="{064083A7-A78D-4E6E-83F1-345EDF9A5C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8219" y="2290973"/>
              <a:ext cx="256105" cy="256105"/>
            </a:xfrm>
            <a:prstGeom prst="rect">
              <a:avLst/>
            </a:prstGeom>
          </p:spPr>
        </p:pic>
        <p:sp>
          <p:nvSpPr>
            <p:cNvPr id="34" name="TextBox 33">
              <a:extLst>
                <a:ext uri="{FF2B5EF4-FFF2-40B4-BE49-F238E27FC236}">
                  <a16:creationId xmlns:a16="http://schemas.microsoft.com/office/drawing/2014/main" id="{7E902718-3AAB-4D47-A3DD-7FABCCEAC8D6}"/>
                </a:ext>
              </a:extLst>
            </p:cNvPr>
            <p:cNvSpPr txBox="1"/>
            <p:nvPr/>
          </p:nvSpPr>
          <p:spPr>
            <a:xfrm>
              <a:off x="4931142" y="2215210"/>
              <a:ext cx="5184759"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Confirm the configurations of the database</a:t>
              </a:r>
            </a:p>
          </p:txBody>
        </p:sp>
      </p:grpSp>
      <p:grpSp>
        <p:nvGrpSpPr>
          <p:cNvPr id="35" name="Group 34">
            <a:extLst>
              <a:ext uri="{FF2B5EF4-FFF2-40B4-BE49-F238E27FC236}">
                <a16:creationId xmlns:a16="http://schemas.microsoft.com/office/drawing/2014/main" id="{F0FAEADA-DC65-480B-9FD0-3417F03C6F13}"/>
              </a:ext>
            </a:extLst>
          </p:cNvPr>
          <p:cNvGrpSpPr/>
          <p:nvPr/>
        </p:nvGrpSpPr>
        <p:grpSpPr>
          <a:xfrm>
            <a:off x="6282737" y="5832192"/>
            <a:ext cx="5759801" cy="738582"/>
            <a:chOff x="4356100" y="2198854"/>
            <a:chExt cx="5759801" cy="738582"/>
          </a:xfrm>
        </p:grpSpPr>
        <p:sp>
          <p:nvSpPr>
            <p:cNvPr id="36" name="Oval 35">
              <a:extLst>
                <a:ext uri="{FF2B5EF4-FFF2-40B4-BE49-F238E27FC236}">
                  <a16:creationId xmlns:a16="http://schemas.microsoft.com/office/drawing/2014/main" id="{2AD776F7-CC9A-4C88-970A-CB7D60839249}"/>
                </a:ext>
              </a:extLst>
            </p:cNvPr>
            <p:cNvSpPr/>
            <p:nvPr/>
          </p:nvSpPr>
          <p:spPr bwMode="auto">
            <a:xfrm>
              <a:off x="4356100" y="2198854"/>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Graphic 36" descr="Checkmark with solid fill">
              <a:extLst>
                <a:ext uri="{FF2B5EF4-FFF2-40B4-BE49-F238E27FC236}">
                  <a16:creationId xmlns:a16="http://schemas.microsoft.com/office/drawing/2014/main" id="{D99F416A-0F9B-4825-B08F-E2F26863C1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8219" y="2290973"/>
              <a:ext cx="256105" cy="256105"/>
            </a:xfrm>
            <a:prstGeom prst="rect">
              <a:avLst/>
            </a:prstGeom>
          </p:spPr>
        </p:pic>
        <p:sp>
          <p:nvSpPr>
            <p:cNvPr id="38" name="TextBox 37">
              <a:extLst>
                <a:ext uri="{FF2B5EF4-FFF2-40B4-BE49-F238E27FC236}">
                  <a16:creationId xmlns:a16="http://schemas.microsoft.com/office/drawing/2014/main" id="{D594CD05-DC87-461B-9668-D3EB31952F00}"/>
                </a:ext>
              </a:extLst>
            </p:cNvPr>
            <p:cNvSpPr txBox="1"/>
            <p:nvPr/>
          </p:nvSpPr>
          <p:spPr>
            <a:xfrm>
              <a:off x="4931142" y="2229550"/>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Monitor the captured events in Azure SQL Database</a:t>
              </a:r>
            </a:p>
          </p:txBody>
        </p:sp>
      </p:grpSp>
      <p:sp>
        <p:nvSpPr>
          <p:cNvPr id="12" name="TextBox 11">
            <a:extLst>
              <a:ext uri="{FF2B5EF4-FFF2-40B4-BE49-F238E27FC236}">
                <a16:creationId xmlns:a16="http://schemas.microsoft.com/office/drawing/2014/main" id="{B37C22FC-6609-4717-B808-F7B5EFCFF51A}"/>
              </a:ext>
            </a:extLst>
          </p:cNvPr>
          <p:cNvSpPr txBox="1"/>
          <p:nvPr/>
        </p:nvSpPr>
        <p:spPr>
          <a:xfrm>
            <a:off x="1015760" y="3257751"/>
            <a:ext cx="3373744" cy="492443"/>
          </a:xfrm>
          <a:prstGeom prst="rect">
            <a:avLst/>
          </a:prstGeom>
          <a:noFill/>
        </p:spPr>
        <p:txBody>
          <a:bodyPr wrap="none" lIns="0" tIns="0" rIns="0" bIns="0" rtlCol="0" anchor="t">
            <a:spAutoFit/>
          </a:bodyPr>
          <a:lstStyle/>
          <a:p>
            <a:pPr lvl="0">
              <a:defRPr/>
            </a:pPr>
            <a:r>
              <a:rPr lang="en-US" sz="3200" dirty="0">
                <a:solidFill>
                  <a:srgbClr val="50E6FF"/>
                </a:solidFill>
              </a:rPr>
              <a:t>aka.ms/</a:t>
            </a:r>
            <a:r>
              <a:rPr lang="en-US" sz="3200" dirty="0" err="1">
                <a:solidFill>
                  <a:srgbClr val="50E6FF"/>
                </a:solidFill>
              </a:rPr>
              <a:t>azuresqliot</a:t>
            </a:r>
            <a:endParaRPr lang="en-US" sz="3200" dirty="0">
              <a:solidFill>
                <a:srgbClr val="50E6FF"/>
              </a:solidFill>
              <a:cs typeface="Segoe UI"/>
            </a:endParaRPr>
          </a:p>
        </p:txBody>
      </p:sp>
    </p:spTree>
    <p:extLst>
      <p:ext uri="{BB962C8B-B14F-4D97-AF65-F5344CB8AC3E}">
        <p14:creationId xmlns:p14="http://schemas.microsoft.com/office/powerpoint/2010/main" val="1784532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8045"/>
            <a:ext cx="9144000" cy="493776"/>
          </a:xfr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FF9349"/>
                </a:solidFill>
                <a:effectLst/>
                <a:latin typeface="+mj-lt"/>
                <a:ea typeface="+mn-ea"/>
                <a:cs typeface="Segoe UI" pitchFamily="34" charset="0"/>
              </a:defRPr>
            </a:lvl1pPr>
          </a:lstStyle>
          <a:p>
            <a:r>
              <a:rPr lang="en-US"/>
              <a:t>Exercise</a:t>
            </a:r>
          </a:p>
        </p:txBody>
      </p:sp>
      <p:sp>
        <p:nvSpPr>
          <p:cNvPr id="3" name="Subtitle"/>
          <p:cNvSpPr>
            <a:spLocks noGrp="1"/>
          </p:cNvSpPr>
          <p:nvPr>
            <p:ph type="body" sz="quarter" idx="12" hasCustomPrompt="1"/>
          </p:nvPr>
        </p:nvSpPr>
        <p:spPr>
          <a:xfrm>
            <a:off x="585216" y="3977319"/>
            <a:ext cx="9144000" cy="335280"/>
          </a:xfrm>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t>Work with IoT data in Azure SQL Database</a:t>
            </a:r>
          </a:p>
        </p:txBody>
      </p:sp>
    </p:spTree>
    <p:extLst>
      <p:ext uri="{BB962C8B-B14F-4D97-AF65-F5344CB8AC3E}">
        <p14:creationId xmlns:p14="http://schemas.microsoft.com/office/powerpoint/2010/main" val="1064979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33400" y="1975831"/>
            <a:ext cx="4495800" cy="861774"/>
          </a:xfrm>
        </p:spPr>
        <p:txBody>
          <a:bodyPr/>
          <a:lstStyle>
            <a:lvl1pPr>
              <a:defRPr>
                <a:solidFill>
                  <a:schemeClr val="tx1"/>
                </a:solidFill>
              </a:defRPr>
            </a:lvl1pPr>
          </a:lstStyle>
          <a:p>
            <a:r>
              <a:rPr lang="en-US" sz="2800" dirty="0">
                <a:solidFill>
                  <a:schemeClr val="bg1"/>
                </a:solidFill>
              </a:rPr>
              <a:t>Work with IoT data in Azure SQL Database</a:t>
            </a:r>
          </a:p>
        </p:txBody>
      </p:sp>
      <p:sp>
        <p:nvSpPr>
          <p:cNvPr id="3" name="Subtitle"/>
          <p:cNvSpPr>
            <a:spLocks noGrp="1"/>
          </p:cNvSpPr>
          <p:nvPr>
            <p:ph type="body" sz="quarter" idx="10"/>
          </p:nvPr>
        </p:nvSpPr>
        <p:spPr>
          <a:xfrm>
            <a:off x="533400" y="3153547"/>
            <a:ext cx="4338464" cy="83099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1800">
                <a:solidFill>
                  <a:schemeClr val="bg1"/>
                </a:solidFill>
              </a:rPr>
              <a:t>Optimizing the storage and retrieval of IoT data is important in maximizing ingestion rates and minimizing the time to insights.</a:t>
            </a:r>
          </a:p>
        </p:txBody>
      </p:sp>
      <p:grpSp>
        <p:nvGrpSpPr>
          <p:cNvPr id="36" name="Group 35">
            <a:extLst>
              <a:ext uri="{FF2B5EF4-FFF2-40B4-BE49-F238E27FC236}">
                <a16:creationId xmlns:a16="http://schemas.microsoft.com/office/drawing/2014/main" id="{F1DF6D36-39B0-4666-A5FD-26D37A5A6730}"/>
              </a:ext>
            </a:extLst>
          </p:cNvPr>
          <p:cNvGrpSpPr/>
          <p:nvPr/>
        </p:nvGrpSpPr>
        <p:grpSpPr>
          <a:xfrm>
            <a:off x="6242148" y="2454394"/>
            <a:ext cx="5759801" cy="440343"/>
            <a:chOff x="4356100" y="2198854"/>
            <a:chExt cx="5759801" cy="440343"/>
          </a:xfrm>
        </p:grpSpPr>
        <p:sp>
          <p:nvSpPr>
            <p:cNvPr id="45" name="Oval 44">
              <a:extLst>
                <a:ext uri="{FF2B5EF4-FFF2-40B4-BE49-F238E27FC236}">
                  <a16:creationId xmlns:a16="http://schemas.microsoft.com/office/drawing/2014/main" id="{3044FDFF-78C1-4590-BCC5-63861929AF11}"/>
                </a:ext>
              </a:extLst>
            </p:cNvPr>
            <p:cNvSpPr/>
            <p:nvPr/>
          </p:nvSpPr>
          <p:spPr bwMode="auto">
            <a:xfrm>
              <a:off x="4356100" y="2198854"/>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6" name="Graphic 45" descr="Checkmark with solid fill">
              <a:extLst>
                <a:ext uri="{FF2B5EF4-FFF2-40B4-BE49-F238E27FC236}">
                  <a16:creationId xmlns:a16="http://schemas.microsoft.com/office/drawing/2014/main" id="{A9E229ED-E924-4203-B70F-A6A83083D8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8219" y="2290973"/>
              <a:ext cx="256105" cy="256105"/>
            </a:xfrm>
            <a:prstGeom prst="rect">
              <a:avLst/>
            </a:prstGeom>
          </p:spPr>
        </p:pic>
        <p:sp>
          <p:nvSpPr>
            <p:cNvPr id="47" name="TextBox 46">
              <a:extLst>
                <a:ext uri="{FF2B5EF4-FFF2-40B4-BE49-F238E27FC236}">
                  <a16:creationId xmlns:a16="http://schemas.microsoft.com/office/drawing/2014/main" id="{5E752817-8904-45A5-AE32-7B2A7F477267}"/>
                </a:ext>
              </a:extLst>
            </p:cNvPr>
            <p:cNvSpPr txBox="1"/>
            <p:nvPr/>
          </p:nvSpPr>
          <p:spPr>
            <a:xfrm>
              <a:off x="4931142" y="2215210"/>
              <a:ext cx="5184759" cy="400110"/>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Confirm the configurations of the database</a:t>
              </a:r>
            </a:p>
          </p:txBody>
        </p:sp>
      </p:grpSp>
      <p:grpSp>
        <p:nvGrpSpPr>
          <p:cNvPr id="37" name="Group 36">
            <a:extLst>
              <a:ext uri="{FF2B5EF4-FFF2-40B4-BE49-F238E27FC236}">
                <a16:creationId xmlns:a16="http://schemas.microsoft.com/office/drawing/2014/main" id="{34B5AFF1-EA91-4F01-9313-9711BD998FE1}"/>
              </a:ext>
            </a:extLst>
          </p:cNvPr>
          <p:cNvGrpSpPr/>
          <p:nvPr/>
        </p:nvGrpSpPr>
        <p:grpSpPr>
          <a:xfrm>
            <a:off x="6242148" y="3609996"/>
            <a:ext cx="5759801" cy="738582"/>
            <a:chOff x="4356100" y="2198854"/>
            <a:chExt cx="5759801" cy="738582"/>
          </a:xfrm>
        </p:grpSpPr>
        <p:sp>
          <p:nvSpPr>
            <p:cNvPr id="42" name="Oval 41">
              <a:extLst>
                <a:ext uri="{FF2B5EF4-FFF2-40B4-BE49-F238E27FC236}">
                  <a16:creationId xmlns:a16="http://schemas.microsoft.com/office/drawing/2014/main" id="{CD4E1CEF-3675-4B76-93C0-2BB88170DB5B}"/>
                </a:ext>
              </a:extLst>
            </p:cNvPr>
            <p:cNvSpPr/>
            <p:nvPr/>
          </p:nvSpPr>
          <p:spPr bwMode="auto">
            <a:xfrm>
              <a:off x="4356100" y="2198854"/>
              <a:ext cx="440343" cy="44034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3" name="Graphic 42" descr="Checkmark with solid fill">
              <a:extLst>
                <a:ext uri="{FF2B5EF4-FFF2-40B4-BE49-F238E27FC236}">
                  <a16:creationId xmlns:a16="http://schemas.microsoft.com/office/drawing/2014/main" id="{3550980C-3AE3-4D90-9F26-DD4F8307D4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8219" y="2290973"/>
              <a:ext cx="256105" cy="256105"/>
            </a:xfrm>
            <a:prstGeom prst="rect">
              <a:avLst/>
            </a:prstGeom>
          </p:spPr>
        </p:pic>
        <p:sp>
          <p:nvSpPr>
            <p:cNvPr id="44" name="TextBox 43">
              <a:extLst>
                <a:ext uri="{FF2B5EF4-FFF2-40B4-BE49-F238E27FC236}">
                  <a16:creationId xmlns:a16="http://schemas.microsoft.com/office/drawing/2014/main" id="{583614DD-2DA0-49F4-AEF8-CBC8AB4DCCB6}"/>
                </a:ext>
              </a:extLst>
            </p:cNvPr>
            <p:cNvSpPr txBox="1"/>
            <p:nvPr/>
          </p:nvSpPr>
          <p:spPr>
            <a:xfrm>
              <a:off x="4931142" y="2229550"/>
              <a:ext cx="5184759" cy="707886"/>
            </a:xfrm>
            <a:prstGeom prst="rect">
              <a:avLst/>
            </a:prstGeom>
            <a:noFill/>
          </p:spPr>
          <p:txBody>
            <a:bodyPr wrap="square">
              <a:spAutoFit/>
            </a:bodyPr>
            <a:lstStyle/>
            <a:p>
              <a:r>
                <a:rPr kumimoji="0" lang="en-US" sz="2000" b="0" i="0" u="none" strike="noStrike" kern="1200" cap="none" spc="0" normalizeH="0" baseline="0" noProof="0">
                  <a:ln>
                    <a:noFill/>
                  </a:ln>
                  <a:solidFill>
                    <a:srgbClr val="000000"/>
                  </a:solidFill>
                  <a:effectLst/>
                  <a:uLnTx/>
                  <a:uFillTx/>
                  <a:latin typeface="Segoe UI"/>
                  <a:cs typeface="Segoe UI" pitchFamily="34" charset="0"/>
                </a:rPr>
                <a:t>Monitor the captured events in Azure SQL Database</a:t>
              </a:r>
            </a:p>
          </p:txBody>
        </p:sp>
      </p:grpSp>
    </p:spTree>
    <p:extLst>
      <p:ext uri="{BB962C8B-B14F-4D97-AF65-F5344CB8AC3E}">
        <p14:creationId xmlns:p14="http://schemas.microsoft.com/office/powerpoint/2010/main" val="274720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A84B8B8-AE7A-4D8B-A7A2-8A24BA6DFE3F}"/>
              </a:ext>
            </a:extLst>
          </p:cNvPr>
          <p:cNvSpPr>
            <a:spLocks noGrp="1"/>
          </p:cNvSpPr>
          <p:nvPr>
            <p:ph type="title"/>
          </p:nvPr>
        </p:nvSpPr>
        <p:spPr>
          <a:xfrm>
            <a:off x="584199" y="2672002"/>
            <a:ext cx="10168681" cy="861774"/>
          </a:xfrm>
        </p:spPr>
        <p:txBody>
          <a:bodyPr/>
          <a:lstStyle/>
          <a:p>
            <a:r>
              <a:rPr lang="en-US" dirty="0"/>
              <a:t>Build serverless, full stack applications in Azure</a:t>
            </a:r>
            <a:br>
              <a:rPr lang="en-US" dirty="0"/>
            </a:br>
            <a:r>
              <a:rPr kumimoji="0" lang="en-US" sz="2000" b="0" i="0" u="none" strike="noStrike" kern="1200" cap="none" spc="0" normalizeH="0" baseline="0" noProof="0" dirty="0">
                <a:ln>
                  <a:noFill/>
                </a:ln>
                <a:solidFill>
                  <a:schemeClr val="accent3"/>
                </a:solidFill>
                <a:effectLst/>
                <a:uLnTx/>
                <a:uFillTx/>
                <a:latin typeface="Segoe UI"/>
                <a:cs typeface="Segoe UI" pitchFamily="34" charset="0"/>
              </a:rPr>
              <a:t>https://aka.ms/azuremodernapps</a:t>
            </a:r>
            <a:endParaRPr lang="en-US" dirty="0">
              <a:solidFill>
                <a:schemeClr val="accent3"/>
              </a:solidFill>
            </a:endParaRPr>
          </a:p>
        </p:txBody>
      </p:sp>
      <p:sp>
        <p:nvSpPr>
          <p:cNvPr id="8" name="Text Placeholder 4">
            <a:extLst>
              <a:ext uri="{FF2B5EF4-FFF2-40B4-BE49-F238E27FC236}">
                <a16:creationId xmlns:a16="http://schemas.microsoft.com/office/drawing/2014/main" id="{D906BE79-5E61-421D-8087-1707B8F8DC14}"/>
              </a:ext>
            </a:extLst>
          </p:cNvPr>
          <p:cNvSpPr>
            <a:spLocks noGrp="1"/>
          </p:cNvSpPr>
          <p:nvPr>
            <p:ph type="body" sz="quarter" idx="12"/>
          </p:nvPr>
        </p:nvSpPr>
        <p:spPr>
          <a:xfrm>
            <a:off x="584200" y="3962400"/>
            <a:ext cx="9144000" cy="1015663"/>
          </a:xfrm>
        </p:spPr>
        <p:txBody>
          <a:bodyPr/>
          <a:lstStyle/>
          <a:p>
            <a:r>
              <a:rPr lang="en-US" dirty="0"/>
              <a:t>Anna Hoffman</a:t>
            </a:r>
          </a:p>
          <a:p>
            <a:r>
              <a:rPr lang="en-US" dirty="0"/>
              <a:t>Azure Data Program Management</a:t>
            </a:r>
          </a:p>
          <a:p>
            <a:r>
              <a:rPr lang="en-US" dirty="0"/>
              <a:t>Microsoft</a:t>
            </a:r>
          </a:p>
        </p:txBody>
      </p:sp>
      <p:sp>
        <p:nvSpPr>
          <p:cNvPr id="4" name="TextBox 3">
            <a:extLst>
              <a:ext uri="{FF2B5EF4-FFF2-40B4-BE49-F238E27FC236}">
                <a16:creationId xmlns:a16="http://schemas.microsoft.com/office/drawing/2014/main" id="{56FC217C-71DF-42BA-8BCA-E51456E29882}"/>
              </a:ext>
            </a:extLst>
          </p:cNvPr>
          <p:cNvSpPr txBox="1"/>
          <p:nvPr/>
        </p:nvSpPr>
        <p:spPr>
          <a:xfrm>
            <a:off x="9212263" y="178852"/>
            <a:ext cx="2870146"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a:ea typeface="+mn-ea"/>
                <a:cs typeface="Segoe UI" pitchFamily="34" charset="0"/>
              </a:rPr>
              <a:t>Twitter: @AnalyticAnna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a:ea typeface="+mn-ea"/>
                <a:cs typeface="Segoe UI" pitchFamily="34" charset="0"/>
              </a:rPr>
              <a:t>LinkedIn: amthomas46</a:t>
            </a:r>
          </a:p>
        </p:txBody>
      </p:sp>
    </p:spTree>
    <p:extLst>
      <p:ext uri="{BB962C8B-B14F-4D97-AF65-F5344CB8AC3E}">
        <p14:creationId xmlns:p14="http://schemas.microsoft.com/office/powerpoint/2010/main" val="113785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300"/>
                                  </p:stCondLst>
                                  <p:childTnLst>
                                    <p:animMotion origin="layout" path="M -6.25E-7 -3.33333E-6 L -6.25E-7 -0.05439 " pathEditMode="relative" rAng="0" ptsTypes="AA">
                                      <p:cBhvr>
                                        <p:cTn id="9" dur="600" spd="-100000" fill="hold"/>
                                        <p:tgtEl>
                                          <p:spTgt spid="4"/>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84AA-F6F0-492A-A4C1-3D83688EA16D}"/>
              </a:ext>
            </a:extLst>
          </p:cNvPr>
          <p:cNvSpPr>
            <a:spLocks noGrp="1"/>
          </p:cNvSpPr>
          <p:nvPr>
            <p:ph type="title"/>
          </p:nvPr>
        </p:nvSpPr>
        <p:spPr>
          <a:xfrm>
            <a:off x="551385" y="153356"/>
            <a:ext cx="5332981" cy="778098"/>
          </a:xfrm>
        </p:spPr>
        <p:txBody>
          <a:bodyPr>
            <a:normAutofit/>
          </a:bodyPr>
          <a:lstStyle/>
          <a:p>
            <a:r>
              <a:rPr lang="en-US" sz="4000"/>
              <a:t>It all began here …</a:t>
            </a:r>
          </a:p>
        </p:txBody>
      </p:sp>
      <p:sp>
        <p:nvSpPr>
          <p:cNvPr id="6" name="TextBox 5">
            <a:extLst>
              <a:ext uri="{FF2B5EF4-FFF2-40B4-BE49-F238E27FC236}">
                <a16:creationId xmlns:a16="http://schemas.microsoft.com/office/drawing/2014/main" id="{78781A18-FCB2-46FC-8831-33C05555CF49}"/>
              </a:ext>
            </a:extLst>
          </p:cNvPr>
          <p:cNvSpPr txBox="1"/>
          <p:nvPr/>
        </p:nvSpPr>
        <p:spPr>
          <a:xfrm>
            <a:off x="695401" y="6279704"/>
            <a:ext cx="10499715" cy="307777"/>
          </a:xfrm>
          <a:prstGeom prst="rect">
            <a:avLst/>
          </a:prstGeom>
          <a:noFill/>
        </p:spPr>
        <p:txBody>
          <a:bodyPr wrap="square">
            <a:spAutoFit/>
          </a:bodyPr>
          <a:lstStyle/>
          <a:p>
            <a:pPr algn="ctr"/>
            <a:r>
              <a:rPr lang="en-US" sz="1400">
                <a:solidFill>
                  <a:srgbClr val="0070C0"/>
                </a:solidFill>
              </a:rPr>
              <a:t>Communications of the ACM, June 1970, https://doi.org/10.1145/362384.362685</a:t>
            </a:r>
          </a:p>
        </p:txBody>
      </p:sp>
      <p:pic>
        <p:nvPicPr>
          <p:cNvPr id="8" name="Picture 7">
            <a:extLst>
              <a:ext uri="{FF2B5EF4-FFF2-40B4-BE49-F238E27FC236}">
                <a16:creationId xmlns:a16="http://schemas.microsoft.com/office/drawing/2014/main" id="{28B02886-72FC-4A6D-B41F-C839B6DE6CF7}"/>
              </a:ext>
            </a:extLst>
          </p:cNvPr>
          <p:cNvPicPr>
            <a:picLocks noChangeAspect="1"/>
          </p:cNvPicPr>
          <p:nvPr/>
        </p:nvPicPr>
        <p:blipFill>
          <a:blip r:embed="rId2"/>
          <a:stretch>
            <a:fillRect/>
          </a:stretch>
        </p:blipFill>
        <p:spPr>
          <a:xfrm>
            <a:off x="6307636" y="47528"/>
            <a:ext cx="4761962" cy="6261793"/>
          </a:xfrm>
          <a:prstGeom prst="rect">
            <a:avLst/>
          </a:prstGeom>
        </p:spPr>
      </p:pic>
      <p:pic>
        <p:nvPicPr>
          <p:cNvPr id="10" name="Picture 9">
            <a:extLst>
              <a:ext uri="{FF2B5EF4-FFF2-40B4-BE49-F238E27FC236}">
                <a16:creationId xmlns:a16="http://schemas.microsoft.com/office/drawing/2014/main" id="{D789AB11-3F8A-4EAC-ABA7-0E521477BE83}"/>
              </a:ext>
            </a:extLst>
          </p:cNvPr>
          <p:cNvPicPr>
            <a:picLocks noChangeAspect="1"/>
          </p:cNvPicPr>
          <p:nvPr/>
        </p:nvPicPr>
        <p:blipFill>
          <a:blip r:embed="rId3"/>
          <a:stretch>
            <a:fillRect/>
          </a:stretch>
        </p:blipFill>
        <p:spPr>
          <a:xfrm>
            <a:off x="1271464" y="1082645"/>
            <a:ext cx="3384376" cy="4824535"/>
          </a:xfrm>
          <a:prstGeom prst="rect">
            <a:avLst/>
          </a:prstGeom>
        </p:spPr>
      </p:pic>
      <p:sp>
        <p:nvSpPr>
          <p:cNvPr id="12" name="TextBox 11">
            <a:extLst>
              <a:ext uri="{FF2B5EF4-FFF2-40B4-BE49-F238E27FC236}">
                <a16:creationId xmlns:a16="http://schemas.microsoft.com/office/drawing/2014/main" id="{0737A438-0793-464E-AEA8-985D52C21917}"/>
              </a:ext>
            </a:extLst>
          </p:cNvPr>
          <p:cNvSpPr txBox="1"/>
          <p:nvPr/>
        </p:nvSpPr>
        <p:spPr>
          <a:xfrm>
            <a:off x="1145947" y="5847220"/>
            <a:ext cx="1514362" cy="246221"/>
          </a:xfrm>
          <a:prstGeom prst="rect">
            <a:avLst/>
          </a:prstGeom>
          <a:noFill/>
        </p:spPr>
        <p:txBody>
          <a:bodyPr wrap="square">
            <a:spAutoFit/>
          </a:bodyPr>
          <a:lstStyle/>
          <a:p>
            <a:r>
              <a:rPr lang="en-US" sz="1000"/>
              <a:t>Source: Wikipedia</a:t>
            </a:r>
          </a:p>
        </p:txBody>
      </p:sp>
    </p:spTree>
    <p:extLst>
      <p:ext uri="{BB962C8B-B14F-4D97-AF65-F5344CB8AC3E}">
        <p14:creationId xmlns:p14="http://schemas.microsoft.com/office/powerpoint/2010/main" val="781338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903B53-4A0A-4A85-B060-F053308FAACB}"/>
              </a:ext>
            </a:extLst>
          </p:cNvPr>
          <p:cNvSpPr/>
          <p:nvPr/>
        </p:nvSpPr>
        <p:spPr bwMode="auto">
          <a:xfrm>
            <a:off x="2382" y="0"/>
            <a:ext cx="341074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p:cNvSpPr>
            <a:spLocks noGrp="1"/>
          </p:cNvSpPr>
          <p:nvPr>
            <p:ph type="title" hasCustomPrompt="1"/>
          </p:nvPr>
        </p:nvSpPr>
        <p:spPr>
          <a:xfrm>
            <a:off x="588263" y="2804945"/>
            <a:ext cx="2312879" cy="553998"/>
          </a:xfrm>
        </p:spPr>
        <p:txBody>
          <a:bodyPr anchor="t"/>
          <a:lstStyle>
            <a:lvl1pPr>
              <a:defRPr>
                <a:solidFill>
                  <a:schemeClr val="tx1"/>
                </a:solidFill>
              </a:defRPr>
            </a:lvl1pPr>
          </a:lstStyle>
          <a:p>
            <a:r>
              <a:rPr lang="en-US" dirty="0">
                <a:solidFill>
                  <a:schemeClr val="bg1"/>
                </a:solidFill>
              </a:rPr>
              <a:t>Agenda</a:t>
            </a:r>
          </a:p>
        </p:txBody>
      </p:sp>
      <p:sp>
        <p:nvSpPr>
          <p:cNvPr id="26" name="TextBox 25">
            <a:extLst>
              <a:ext uri="{FF2B5EF4-FFF2-40B4-BE49-F238E27FC236}">
                <a16:creationId xmlns:a16="http://schemas.microsoft.com/office/drawing/2014/main" id="{64D94616-F4E5-40B9-9ED5-75905025C28A}"/>
              </a:ext>
            </a:extLst>
          </p:cNvPr>
          <p:cNvSpPr txBox="1"/>
          <p:nvPr/>
        </p:nvSpPr>
        <p:spPr>
          <a:xfrm>
            <a:off x="3999006" y="797510"/>
            <a:ext cx="7317246"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Keynote, Sanjay Mishra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Deploy I</a:t>
            </a:r>
            <a:r>
              <a:rPr kumimoji="0" lang="en-US" sz="2400" b="0" i="0" u="none" strike="noStrike" kern="1200" cap="none" spc="0" normalizeH="0" baseline="0" noProof="0" dirty="0" err="1">
                <a:ln>
                  <a:noFill/>
                </a:ln>
                <a:solidFill>
                  <a:srgbClr val="000000"/>
                </a:solidFill>
                <a:effectLst/>
                <a:uLnTx/>
                <a:uFillTx/>
                <a:latin typeface="Segoe UI"/>
                <a:cs typeface="Segoe UI" pitchFamily="34" charset="0"/>
              </a:rPr>
              <a:t>oT</a:t>
            </a: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 solutions with Azure SQL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cs typeface="Segoe UI" pitchFamily="34" charset="0"/>
              </a:rPr>
              <a:t>Break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HANDS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Build serverless, full stack apps with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	Module 1: Azure SQL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	</a:t>
            </a:r>
            <a:r>
              <a:rPr kumimoji="0" lang="en-US" sz="2400" b="0" i="0" u="none" strike="noStrike" kern="1200" cap="none" spc="0" normalizeH="0" baseline="0" noProof="0" dirty="0">
                <a:ln>
                  <a:noFill/>
                </a:ln>
                <a:solidFill>
                  <a:srgbClr val="0078D4"/>
                </a:solidFill>
                <a:effectLst/>
                <a:uLnTx/>
                <a:uFillTx/>
                <a:latin typeface="Segoe UI"/>
                <a:cs typeface="Segoe UI" pitchFamily="34" charset="0"/>
              </a:rPr>
              <a:t>Break</a:t>
            </a:r>
            <a:endParaRPr kumimoji="0" lang="en-US" sz="2400" b="0" i="0" u="none" strike="noStrike" kern="1200" cap="none" spc="0" normalizeH="0" baseline="0" noProof="0" dirty="0">
              <a:ln>
                <a:noFill/>
              </a:ln>
              <a:solidFill>
                <a:srgbClr val="000000"/>
              </a:solidFill>
              <a:effectLst/>
              <a:uLnTx/>
              <a:uFillTx/>
              <a:latin typeface="Segoe UI"/>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	HANDS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cs typeface="Segoe UI" pitchFamily="34" charset="0"/>
              </a:rPr>
              <a:t>Lunch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Build serverless, full stack apps with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	Modules 2-4: Functions, Static web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	HANDS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cs typeface="Segoe UI" pitchFamily="34" charset="0"/>
              </a:rPr>
              <a:t>Break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Closing keynote, Sanjay Mishra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cs typeface="Segoe UI" pitchFamily="34" charset="0"/>
              </a:rPr>
              <a:t>Parking lot topics and Q&amp;A</a:t>
            </a:r>
          </a:p>
        </p:txBody>
      </p:sp>
    </p:spTree>
    <p:extLst>
      <p:ext uri="{BB962C8B-B14F-4D97-AF65-F5344CB8AC3E}">
        <p14:creationId xmlns:p14="http://schemas.microsoft.com/office/powerpoint/2010/main" val="421171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848CF7C4-767E-4594-A766-1BF05607ACD3}"/>
              </a:ext>
            </a:extLst>
          </p:cNvPr>
          <p:cNvSpPr>
            <a:spLocks noGrp="1"/>
          </p:cNvSpPr>
          <p:nvPr>
            <p:ph type="title" hasCustomPrompt="1"/>
          </p:nvPr>
        </p:nvSpPr>
        <p:spPr>
          <a:xfrm>
            <a:off x="584200" y="1871783"/>
            <a:ext cx="6816725" cy="1661993"/>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Part 2:</a:t>
            </a:r>
            <a:br>
              <a:rPr lang="en-US" dirty="0"/>
            </a:br>
            <a:r>
              <a:rPr lang="en-US" dirty="0"/>
              <a:t>Build serverless, full stack applications in Azure</a:t>
            </a:r>
          </a:p>
        </p:txBody>
      </p:sp>
      <p:sp>
        <p:nvSpPr>
          <p:cNvPr id="8" name="Text Placeholder 4">
            <a:extLst>
              <a:ext uri="{FF2B5EF4-FFF2-40B4-BE49-F238E27FC236}">
                <a16:creationId xmlns:a16="http://schemas.microsoft.com/office/drawing/2014/main" id="{D906BE79-5E61-421D-8087-1707B8F8DC14}"/>
              </a:ext>
            </a:extLst>
          </p:cNvPr>
          <p:cNvSpPr>
            <a:spLocks noGrp="1"/>
          </p:cNvSpPr>
          <p:nvPr>
            <p:ph type="body" sz="quarter" idx="12"/>
          </p:nvPr>
        </p:nvSpPr>
        <p:spPr>
          <a:xfrm>
            <a:off x="8469311" y="3533776"/>
            <a:ext cx="3636964" cy="338554"/>
          </a:xfrm>
        </p:spPr>
        <p:txBody>
          <a:bodyPr/>
          <a:lstStyle/>
          <a:p>
            <a:r>
              <a:rPr lang="en-US" b="1" dirty="0">
                <a:solidFill>
                  <a:schemeClr val="bg1"/>
                </a:solidFill>
              </a:rPr>
              <a:t>Anna Hoffman</a:t>
            </a:r>
          </a:p>
        </p:txBody>
      </p:sp>
      <p:sp>
        <p:nvSpPr>
          <p:cNvPr id="9" name="Text Placeholder 4">
            <a:extLst>
              <a:ext uri="{FF2B5EF4-FFF2-40B4-BE49-F238E27FC236}">
                <a16:creationId xmlns:a16="http://schemas.microsoft.com/office/drawing/2014/main" id="{C869FF75-F6E4-49C8-801F-460D9156E15B}"/>
              </a:ext>
            </a:extLst>
          </p:cNvPr>
          <p:cNvSpPr txBox="1">
            <a:spLocks/>
          </p:cNvSpPr>
          <p:nvPr/>
        </p:nvSpPr>
        <p:spPr>
          <a:xfrm>
            <a:off x="8469310" y="3959835"/>
            <a:ext cx="3732214" cy="83099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Senior PM Manager</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Microsoft</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@AnalyticAnna</a:t>
            </a:r>
          </a:p>
        </p:txBody>
      </p:sp>
      <p:sp>
        <p:nvSpPr>
          <p:cNvPr id="13" name="Text Placeholder 4">
            <a:extLst>
              <a:ext uri="{FF2B5EF4-FFF2-40B4-BE49-F238E27FC236}">
                <a16:creationId xmlns:a16="http://schemas.microsoft.com/office/drawing/2014/main" id="{5222B807-FB08-4A79-A3D0-8DB32B10EF12}"/>
              </a:ext>
            </a:extLst>
          </p:cNvPr>
          <p:cNvSpPr txBox="1">
            <a:spLocks/>
          </p:cNvSpPr>
          <p:nvPr/>
        </p:nvSpPr>
        <p:spPr>
          <a:xfrm>
            <a:off x="8469310" y="5272951"/>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2200" b="1" i="0" u="none" strike="noStrike" kern="1200" cap="none" spc="0" normalizeH="0" baseline="0" noProof="0">
                <a:ln>
                  <a:noFill/>
                </a:ln>
                <a:solidFill>
                  <a:srgbClr val="FFFFFF"/>
                </a:solidFill>
                <a:effectLst/>
                <a:uLnTx/>
                <a:uFillTx/>
                <a:latin typeface="Segoe UI"/>
                <a:cs typeface="Segoe UI" pitchFamily="34" charset="0"/>
              </a:rPr>
              <a:t>Davide Mauri</a:t>
            </a:r>
          </a:p>
        </p:txBody>
      </p:sp>
      <p:sp>
        <p:nvSpPr>
          <p:cNvPr id="17" name="Text Placeholder 4">
            <a:extLst>
              <a:ext uri="{FF2B5EF4-FFF2-40B4-BE49-F238E27FC236}">
                <a16:creationId xmlns:a16="http://schemas.microsoft.com/office/drawing/2014/main" id="{AADCE8BE-DBE0-481E-92A0-0155867CB5F1}"/>
              </a:ext>
            </a:extLst>
          </p:cNvPr>
          <p:cNvSpPr txBox="1">
            <a:spLocks/>
          </p:cNvSpPr>
          <p:nvPr/>
        </p:nvSpPr>
        <p:spPr>
          <a:xfrm>
            <a:off x="8469310" y="5669575"/>
            <a:ext cx="3970339"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Senior Program Manager</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Microsoft</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cs typeface="Segoe UI" pitchFamily="34" charset="0"/>
              </a:rPr>
              <a:t>@mauridb</a:t>
            </a:r>
          </a:p>
          <a:p>
            <a:pPr marL="0" marR="0" lvl="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FFFFFF"/>
              </a:solidFill>
              <a:effectLst/>
              <a:uLnTx/>
              <a:uFillTx/>
              <a:latin typeface="Segoe UI"/>
              <a:cs typeface="Segoe UI" pitchFamily="34" charset="0"/>
            </a:endParaRPr>
          </a:p>
        </p:txBody>
      </p:sp>
    </p:spTree>
    <p:extLst>
      <p:ext uri="{BB962C8B-B14F-4D97-AF65-F5344CB8AC3E}">
        <p14:creationId xmlns:p14="http://schemas.microsoft.com/office/powerpoint/2010/main" val="3591270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21">
            <a:extLst>
              <a:ext uri="{FF2B5EF4-FFF2-40B4-BE49-F238E27FC236}">
                <a16:creationId xmlns:a16="http://schemas.microsoft.com/office/drawing/2014/main" id="{7D0F46D1-163B-4F7E-AF50-C4B7192F8A09}"/>
              </a:ext>
              <a:ext uri="{C183D7F6-B498-43B3-948B-1728B52AA6E4}">
                <adec:decorative xmlns:adec="http://schemas.microsoft.com/office/drawing/2017/decorative" val="1"/>
              </a:ext>
            </a:extLst>
          </p:cNvPr>
          <p:cNvSpPr/>
          <p:nvPr/>
        </p:nvSpPr>
        <p:spPr bwMode="auto">
          <a:xfrm rot="5400000">
            <a:off x="3359311" y="3491585"/>
            <a:ext cx="4426706"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866342E-67AD-46C2-8B16-8F29ACAE7F3D}"/>
              </a:ext>
            </a:extLst>
          </p:cNvPr>
          <p:cNvSpPr>
            <a:spLocks noGrp="1"/>
          </p:cNvSpPr>
          <p:nvPr>
            <p:ph type="title"/>
          </p:nvPr>
        </p:nvSpPr>
        <p:spPr>
          <a:xfrm>
            <a:off x="588263" y="457200"/>
            <a:ext cx="11018520" cy="923330"/>
          </a:xfrm>
        </p:spPr>
        <p:txBody>
          <a:bodyPr/>
          <a:lstStyle/>
          <a:p>
            <a:r>
              <a:rPr lang="en-US" dirty="0"/>
              <a:t>Build serverless, full stack applications in Azure</a:t>
            </a:r>
            <a:br>
              <a:rPr lang="en-US" dirty="0"/>
            </a:br>
            <a:r>
              <a:rPr lang="en-US" sz="2400" dirty="0">
                <a:solidFill>
                  <a:schemeClr val="accent1"/>
                </a:solidFill>
              </a:rPr>
              <a:t>New learning path with free Azure sandbox</a:t>
            </a:r>
            <a:endParaRPr lang="en-US" dirty="0">
              <a:solidFill>
                <a:schemeClr val="accent1"/>
              </a:solidFill>
            </a:endParaRPr>
          </a:p>
        </p:txBody>
      </p:sp>
      <p:pic>
        <p:nvPicPr>
          <p:cNvPr id="1026" name="Picture 2">
            <a:extLst>
              <a:ext uri="{FF2B5EF4-FFF2-40B4-BE49-F238E27FC236}">
                <a16:creationId xmlns:a16="http://schemas.microsoft.com/office/drawing/2014/main" id="{63DC647A-0B54-48B9-BB74-F7D5943C3B8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842334"/>
            <a:ext cx="3800475" cy="4038519"/>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5B0515A8-2AFB-46EE-947C-1E9A1579BFE4}"/>
              </a:ext>
            </a:extLst>
          </p:cNvPr>
          <p:cNvSpPr/>
          <p:nvPr/>
        </p:nvSpPr>
        <p:spPr>
          <a:xfrm>
            <a:off x="6464696" y="4919587"/>
            <a:ext cx="4587477" cy="640080"/>
          </a:xfrm>
          <a:custGeom>
            <a:avLst/>
            <a:gdLst>
              <a:gd name="connsiteX0" fmla="*/ 0 w 4587477"/>
              <a:gd name="connsiteY0" fmla="*/ 0 h 867418"/>
              <a:gd name="connsiteX1" fmla="*/ 4587477 w 4587477"/>
              <a:gd name="connsiteY1" fmla="*/ 0 h 867418"/>
              <a:gd name="connsiteX2" fmla="*/ 4587477 w 4587477"/>
              <a:gd name="connsiteY2" fmla="*/ 867418 h 867418"/>
              <a:gd name="connsiteX3" fmla="*/ 0 w 4587477"/>
              <a:gd name="connsiteY3" fmla="*/ 867418 h 867418"/>
              <a:gd name="connsiteX4" fmla="*/ 0 w 4587477"/>
              <a:gd name="connsiteY4" fmla="*/ 0 h 86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477" h="867418">
                <a:moveTo>
                  <a:pt x="0" y="0"/>
                </a:moveTo>
                <a:lnTo>
                  <a:pt x="4587477" y="0"/>
                </a:lnTo>
                <a:lnTo>
                  <a:pt x="4587477" y="867418"/>
                </a:lnTo>
                <a:lnTo>
                  <a:pt x="0" y="867418"/>
                </a:lnTo>
                <a:lnTo>
                  <a:pt x="0" y="0"/>
                </a:lnTo>
                <a:close/>
              </a:path>
            </a:pathLst>
          </a:cu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Architect full stack applications and automate deployments with GitHub</a:t>
            </a:r>
          </a:p>
        </p:txBody>
      </p:sp>
      <p:sp>
        <p:nvSpPr>
          <p:cNvPr id="11" name="Freeform: Shape 10">
            <a:extLst>
              <a:ext uri="{FF2B5EF4-FFF2-40B4-BE49-F238E27FC236}">
                <a16:creationId xmlns:a16="http://schemas.microsoft.com/office/drawing/2014/main" id="{18F1169F-1EB6-4830-B0C3-28812BF64060}"/>
              </a:ext>
            </a:extLst>
          </p:cNvPr>
          <p:cNvSpPr/>
          <p:nvPr/>
        </p:nvSpPr>
        <p:spPr>
          <a:xfrm>
            <a:off x="6464697" y="3944104"/>
            <a:ext cx="4587477" cy="640080"/>
          </a:xfrm>
          <a:custGeom>
            <a:avLst/>
            <a:gdLst>
              <a:gd name="connsiteX0" fmla="*/ 0 w 4587477"/>
              <a:gd name="connsiteY0" fmla="*/ 0 h 867157"/>
              <a:gd name="connsiteX1" fmla="*/ 4587477 w 4587477"/>
              <a:gd name="connsiteY1" fmla="*/ 0 h 867157"/>
              <a:gd name="connsiteX2" fmla="*/ 4587477 w 4587477"/>
              <a:gd name="connsiteY2" fmla="*/ 867157 h 867157"/>
              <a:gd name="connsiteX3" fmla="*/ 0 w 4587477"/>
              <a:gd name="connsiteY3" fmla="*/ 867157 h 867157"/>
              <a:gd name="connsiteX4" fmla="*/ 0 w 4587477"/>
              <a:gd name="connsiteY4" fmla="*/ 0 h 86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477" h="867157">
                <a:moveTo>
                  <a:pt x="0" y="0"/>
                </a:moveTo>
                <a:lnTo>
                  <a:pt x="4587477" y="0"/>
                </a:lnTo>
                <a:lnTo>
                  <a:pt x="4587477" y="867157"/>
                </a:lnTo>
                <a:lnTo>
                  <a:pt x="0" y="867157"/>
                </a:lnTo>
                <a:lnTo>
                  <a:pt x="0" y="0"/>
                </a:lnTo>
                <a:close/>
              </a:path>
            </a:pathLst>
          </a:cu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Build full stack applications with Azure Static Web Apps and Azure SQL Database</a:t>
            </a:r>
          </a:p>
        </p:txBody>
      </p:sp>
      <p:sp>
        <p:nvSpPr>
          <p:cNvPr id="13" name="Freeform: Shape 12">
            <a:extLst>
              <a:ext uri="{FF2B5EF4-FFF2-40B4-BE49-F238E27FC236}">
                <a16:creationId xmlns:a16="http://schemas.microsoft.com/office/drawing/2014/main" id="{D178CCC9-89CB-47B6-A4CE-E8074030AE4A}"/>
              </a:ext>
            </a:extLst>
          </p:cNvPr>
          <p:cNvSpPr/>
          <p:nvPr/>
        </p:nvSpPr>
        <p:spPr>
          <a:xfrm>
            <a:off x="6464697" y="2968620"/>
            <a:ext cx="4587477" cy="640080"/>
          </a:xfrm>
          <a:custGeom>
            <a:avLst/>
            <a:gdLst>
              <a:gd name="connsiteX0" fmla="*/ 0 w 4587477"/>
              <a:gd name="connsiteY0" fmla="*/ 0 h 867157"/>
              <a:gd name="connsiteX1" fmla="*/ 4587477 w 4587477"/>
              <a:gd name="connsiteY1" fmla="*/ 0 h 867157"/>
              <a:gd name="connsiteX2" fmla="*/ 4587477 w 4587477"/>
              <a:gd name="connsiteY2" fmla="*/ 867157 h 867157"/>
              <a:gd name="connsiteX3" fmla="*/ 0 w 4587477"/>
              <a:gd name="connsiteY3" fmla="*/ 867157 h 867157"/>
              <a:gd name="connsiteX4" fmla="*/ 0 w 4587477"/>
              <a:gd name="connsiteY4" fmla="*/ 0 h 86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477" h="867157">
                <a:moveTo>
                  <a:pt x="0" y="0"/>
                </a:moveTo>
                <a:lnTo>
                  <a:pt x="4587477" y="0"/>
                </a:lnTo>
                <a:lnTo>
                  <a:pt x="4587477" y="867157"/>
                </a:lnTo>
                <a:lnTo>
                  <a:pt x="0" y="867157"/>
                </a:lnTo>
                <a:lnTo>
                  <a:pt x="0" y="0"/>
                </a:lnTo>
                <a:close/>
              </a:path>
            </a:pathLst>
          </a:cu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Deploy serverless APIs with Azure Functions, Logic Apps, and Azure SQL Database</a:t>
            </a:r>
          </a:p>
        </p:txBody>
      </p:sp>
      <p:sp>
        <p:nvSpPr>
          <p:cNvPr id="15" name="Freeform: Shape 14">
            <a:extLst>
              <a:ext uri="{FF2B5EF4-FFF2-40B4-BE49-F238E27FC236}">
                <a16:creationId xmlns:a16="http://schemas.microsoft.com/office/drawing/2014/main" id="{38486B50-64F6-4AE0-81ED-974D90CACED3}"/>
              </a:ext>
            </a:extLst>
          </p:cNvPr>
          <p:cNvSpPr/>
          <p:nvPr/>
        </p:nvSpPr>
        <p:spPr>
          <a:xfrm>
            <a:off x="6464697" y="1993136"/>
            <a:ext cx="4587477" cy="640080"/>
          </a:xfrm>
          <a:custGeom>
            <a:avLst/>
            <a:gdLst>
              <a:gd name="connsiteX0" fmla="*/ 0 w 4587477"/>
              <a:gd name="connsiteY0" fmla="*/ 0 h 867157"/>
              <a:gd name="connsiteX1" fmla="*/ 4587477 w 4587477"/>
              <a:gd name="connsiteY1" fmla="*/ 0 h 867157"/>
              <a:gd name="connsiteX2" fmla="*/ 4587477 w 4587477"/>
              <a:gd name="connsiteY2" fmla="*/ 867157 h 867157"/>
              <a:gd name="connsiteX3" fmla="*/ 0 w 4587477"/>
              <a:gd name="connsiteY3" fmla="*/ 867157 h 867157"/>
              <a:gd name="connsiteX4" fmla="*/ 0 w 4587477"/>
              <a:gd name="connsiteY4" fmla="*/ 0 h 86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477" h="867157">
                <a:moveTo>
                  <a:pt x="0" y="0"/>
                </a:moveTo>
                <a:lnTo>
                  <a:pt x="4587477" y="0"/>
                </a:lnTo>
                <a:lnTo>
                  <a:pt x="4587477" y="867157"/>
                </a:lnTo>
                <a:lnTo>
                  <a:pt x="0" y="867157"/>
                </a:lnTo>
                <a:lnTo>
                  <a:pt x="0" y="0"/>
                </a:lnTo>
                <a:close/>
              </a:path>
            </a:pathLst>
          </a:cu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Architect modern applications using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Azure SQL Database</a:t>
            </a:r>
          </a:p>
        </p:txBody>
      </p:sp>
      <p:sp>
        <p:nvSpPr>
          <p:cNvPr id="10" name="TextBox 9">
            <a:extLst>
              <a:ext uri="{FF2B5EF4-FFF2-40B4-BE49-F238E27FC236}">
                <a16:creationId xmlns:a16="http://schemas.microsoft.com/office/drawing/2014/main" id="{2AA6BB27-BDF2-435C-90E5-87D0D34931D6}"/>
              </a:ext>
            </a:extLst>
          </p:cNvPr>
          <p:cNvSpPr txBox="1"/>
          <p:nvPr/>
        </p:nvSpPr>
        <p:spPr>
          <a:xfrm>
            <a:off x="588262" y="5891739"/>
            <a:ext cx="38004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Arial" pitchFamily="34" charset="0"/>
              </a:rPr>
              <a:t>aka.ms/</a:t>
            </a:r>
            <a:r>
              <a:rPr kumimoji="0" lang="en-US" sz="1800" b="0" i="0" u="none" strike="noStrike" kern="1200" cap="none" spc="0" normalizeH="0" baseline="0" noProof="0" dirty="0" err="1">
                <a:ln>
                  <a:noFill/>
                </a:ln>
                <a:solidFill>
                  <a:srgbClr val="0078D4"/>
                </a:solidFill>
                <a:effectLst/>
                <a:uLnTx/>
                <a:uFillTx/>
                <a:latin typeface="Segoe UI"/>
                <a:ea typeface="+mn-ea"/>
                <a:cs typeface="Arial" pitchFamily="34" charset="0"/>
              </a:rPr>
              <a:t>AzureModernApps</a:t>
            </a:r>
            <a:endParaRPr kumimoji="0" lang="en-US" sz="1800" b="0" i="0" u="none" strike="noStrike" kern="1200" cap="none" spc="0" normalizeH="0" baseline="0" noProof="0" dirty="0">
              <a:ln>
                <a:noFill/>
              </a:ln>
              <a:solidFill>
                <a:srgbClr val="000000"/>
              </a:solidFill>
              <a:effectLst/>
              <a:uLnTx/>
              <a:uFillTx/>
              <a:latin typeface="Segoe UI"/>
              <a:ea typeface="+mn-ea"/>
              <a:cs typeface="Arial" pitchFamily="34" charset="0"/>
            </a:endParaRPr>
          </a:p>
        </p:txBody>
      </p:sp>
      <p:sp>
        <p:nvSpPr>
          <p:cNvPr id="16" name="Rectangle 15">
            <a:extLst>
              <a:ext uri="{FF2B5EF4-FFF2-40B4-BE49-F238E27FC236}">
                <a16:creationId xmlns:a16="http://schemas.microsoft.com/office/drawing/2014/main" id="{DF8E3B10-4196-4EE1-A456-1413B703EB94}"/>
              </a:ext>
            </a:extLst>
          </p:cNvPr>
          <p:cNvSpPr/>
          <p:nvPr/>
        </p:nvSpPr>
        <p:spPr bwMode="auto">
          <a:xfrm>
            <a:off x="4673600" y="1993136"/>
            <a:ext cx="1797446"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Architect</a:t>
            </a:r>
          </a:p>
        </p:txBody>
      </p:sp>
      <p:sp>
        <p:nvSpPr>
          <p:cNvPr id="18" name="Rectangle 17">
            <a:extLst>
              <a:ext uri="{FF2B5EF4-FFF2-40B4-BE49-F238E27FC236}">
                <a16:creationId xmlns:a16="http://schemas.microsoft.com/office/drawing/2014/main" id="{4E86224A-8E92-4E36-8CBF-A45494B641D8}"/>
              </a:ext>
            </a:extLst>
          </p:cNvPr>
          <p:cNvSpPr/>
          <p:nvPr/>
        </p:nvSpPr>
        <p:spPr bwMode="auto">
          <a:xfrm>
            <a:off x="4673600" y="2968620"/>
            <a:ext cx="1797446"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Deploy</a:t>
            </a:r>
          </a:p>
        </p:txBody>
      </p:sp>
      <p:sp>
        <p:nvSpPr>
          <p:cNvPr id="19" name="Rectangle 18">
            <a:extLst>
              <a:ext uri="{FF2B5EF4-FFF2-40B4-BE49-F238E27FC236}">
                <a16:creationId xmlns:a16="http://schemas.microsoft.com/office/drawing/2014/main" id="{4CFA50AB-3D52-426D-92B1-9EB6B65EB4D0}"/>
              </a:ext>
            </a:extLst>
          </p:cNvPr>
          <p:cNvSpPr/>
          <p:nvPr/>
        </p:nvSpPr>
        <p:spPr bwMode="auto">
          <a:xfrm>
            <a:off x="4673600" y="3944104"/>
            <a:ext cx="1797446"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Build</a:t>
            </a:r>
          </a:p>
        </p:txBody>
      </p:sp>
      <p:sp>
        <p:nvSpPr>
          <p:cNvPr id="20" name="Rectangle 19">
            <a:extLst>
              <a:ext uri="{FF2B5EF4-FFF2-40B4-BE49-F238E27FC236}">
                <a16:creationId xmlns:a16="http://schemas.microsoft.com/office/drawing/2014/main" id="{E682F362-5A32-4C4F-B3F9-77C3E990CF01}"/>
              </a:ext>
            </a:extLst>
          </p:cNvPr>
          <p:cNvSpPr/>
          <p:nvPr/>
        </p:nvSpPr>
        <p:spPr bwMode="auto">
          <a:xfrm>
            <a:off x="4673600" y="4919587"/>
            <a:ext cx="1797446" cy="640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Automate</a:t>
            </a:r>
          </a:p>
        </p:txBody>
      </p:sp>
    </p:spTree>
    <p:extLst>
      <p:ext uri="{BB962C8B-B14F-4D97-AF65-F5344CB8AC3E}">
        <p14:creationId xmlns:p14="http://schemas.microsoft.com/office/powerpoint/2010/main" val="142680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1.45833E-6 -7.40741E-7 L 1.45833E-6 -0.0544 " pathEditMode="relative" rAng="0" ptsTypes="AA">
                                      <p:cBhvr>
                                        <p:cTn id="9" dur="600" spd="-100000" fill="hold"/>
                                        <p:tgtEl>
                                          <p:spTgt spid="16"/>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1.45833E-6 -7.40741E-7 L 1.45833E-6 -0.0544 " pathEditMode="relative" rAng="0" ptsTypes="AA">
                                      <p:cBhvr>
                                        <p:cTn id="14" dur="600" spd="-100000" fill="hold"/>
                                        <p:tgtEl>
                                          <p:spTgt spid="15"/>
                                        </p:tgtEl>
                                        <p:attrNameLst>
                                          <p:attrName>ppt_x</p:attrName>
                                          <p:attrName>ppt_y</p:attrName>
                                        </p:attrNameLst>
                                      </p:cBhvr>
                                      <p:rCtr x="0" y="-2731"/>
                                    </p:animMotion>
                                  </p:childTnLst>
                                </p:cTn>
                              </p:par>
                              <p:par>
                                <p:cTn id="15" presetID="10" presetClass="entr" presetSubtype="0" fill="hold" grpId="0" nodeType="withEffect">
                                  <p:stCondLst>
                                    <p:cond delay="2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250"/>
                                  </p:stCondLst>
                                  <p:childTnLst>
                                    <p:animMotion origin="layout" path="M 1.45833E-6 -7.40741E-7 L 1.45833E-6 -0.0544 " pathEditMode="relative" rAng="0" ptsTypes="AA">
                                      <p:cBhvr>
                                        <p:cTn id="19" dur="600" spd="-100000" fill="hold"/>
                                        <p:tgtEl>
                                          <p:spTgt spid="18"/>
                                        </p:tgtEl>
                                        <p:attrNameLst>
                                          <p:attrName>ppt_x</p:attrName>
                                          <p:attrName>ppt_y</p:attrName>
                                        </p:attrNameLst>
                                      </p:cBhvr>
                                      <p:rCtr x="0" y="-2731"/>
                                    </p:animMotion>
                                  </p:childTnLst>
                                </p:cTn>
                              </p:par>
                              <p:par>
                                <p:cTn id="20" presetID="10"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250"/>
                                  </p:stCondLst>
                                  <p:childTnLst>
                                    <p:animMotion origin="layout" path="M 1.45833E-6 -7.40741E-7 L 1.45833E-6 -0.0544 " pathEditMode="relative" rAng="0" ptsTypes="AA">
                                      <p:cBhvr>
                                        <p:cTn id="24" dur="600" spd="-100000" fill="hold"/>
                                        <p:tgtEl>
                                          <p:spTgt spid="13"/>
                                        </p:tgtEl>
                                        <p:attrNameLst>
                                          <p:attrName>ppt_x</p:attrName>
                                          <p:attrName>ppt_y</p:attrName>
                                        </p:attrNameLst>
                                      </p:cBhvr>
                                      <p:rCtr x="0" y="-2731"/>
                                    </p:animMotion>
                                  </p:childTnLst>
                                </p:cTn>
                              </p:par>
                              <p:par>
                                <p:cTn id="25" presetID="10" presetClass="entr" presetSubtype="0" fill="hold" grpId="0"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500"/>
                                  </p:stCondLst>
                                  <p:childTnLst>
                                    <p:animMotion origin="layout" path="M 1.45833E-6 -7.40741E-7 L 1.45833E-6 -0.0544 " pathEditMode="relative" rAng="0" ptsTypes="AA">
                                      <p:cBhvr>
                                        <p:cTn id="29" dur="600" spd="-100000" fill="hold"/>
                                        <p:tgtEl>
                                          <p:spTgt spid="19"/>
                                        </p:tgtEl>
                                        <p:attrNameLst>
                                          <p:attrName>ppt_x</p:attrName>
                                          <p:attrName>ppt_y</p:attrName>
                                        </p:attrNameLst>
                                      </p:cBhvr>
                                      <p:rCtr x="0" y="-2731"/>
                                    </p:animMotion>
                                  </p:childTnLst>
                                </p:cTn>
                              </p:par>
                              <p:par>
                                <p:cTn id="30" presetID="10" presetClass="entr" presetSubtype="0" fill="hold" grpId="0"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500"/>
                                  </p:stCondLst>
                                  <p:childTnLst>
                                    <p:animMotion origin="layout" path="M 1.45833E-6 -7.40741E-7 L 1.45833E-6 -0.0544 " pathEditMode="relative" rAng="0" ptsTypes="AA">
                                      <p:cBhvr>
                                        <p:cTn id="34" dur="600" spd="-100000" fill="hold"/>
                                        <p:tgtEl>
                                          <p:spTgt spid="11"/>
                                        </p:tgtEl>
                                        <p:attrNameLst>
                                          <p:attrName>ppt_x</p:attrName>
                                          <p:attrName>ppt_y</p:attrName>
                                        </p:attrNameLst>
                                      </p:cBhvr>
                                      <p:rCtr x="0" y="-2731"/>
                                    </p:animMotion>
                                  </p:childTnLst>
                                </p:cTn>
                              </p:par>
                              <p:par>
                                <p:cTn id="35" presetID="10" presetClass="entr" presetSubtype="0" fill="hold" grpId="0" nodeType="withEffect">
                                  <p:stCondLst>
                                    <p:cond delay="7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42" presetClass="path" presetSubtype="0" decel="100000" fill="hold" grpId="1" nodeType="withEffect">
                                  <p:stCondLst>
                                    <p:cond delay="750"/>
                                  </p:stCondLst>
                                  <p:childTnLst>
                                    <p:animMotion origin="layout" path="M 1.45833E-6 -7.40741E-7 L 1.45833E-6 -0.0544 " pathEditMode="relative" rAng="0" ptsTypes="AA">
                                      <p:cBhvr>
                                        <p:cTn id="39" dur="600" spd="-100000" fill="hold"/>
                                        <p:tgtEl>
                                          <p:spTgt spid="20"/>
                                        </p:tgtEl>
                                        <p:attrNameLst>
                                          <p:attrName>ppt_x</p:attrName>
                                          <p:attrName>ppt_y</p:attrName>
                                        </p:attrNameLst>
                                      </p:cBhvr>
                                      <p:rCtr x="0" y="-2731"/>
                                    </p:animMotion>
                                  </p:childTnLst>
                                </p:cTn>
                              </p:par>
                              <p:par>
                                <p:cTn id="40" presetID="10" presetClass="entr" presetSubtype="0" fill="hold" grpId="0" nodeType="withEffect">
                                  <p:stCondLst>
                                    <p:cond delay="7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42" presetClass="path" presetSubtype="0" decel="100000" fill="hold" grpId="1" nodeType="withEffect">
                                  <p:stCondLst>
                                    <p:cond delay="750"/>
                                  </p:stCondLst>
                                  <p:childTnLst>
                                    <p:animMotion origin="layout" path="M 1.45833E-6 -7.40741E-7 L 1.45833E-6 -0.0544 " pathEditMode="relative" rAng="0" ptsTypes="AA">
                                      <p:cBhvr>
                                        <p:cTn id="44" dur="600" spd="-100000" fill="hold"/>
                                        <p:tgtEl>
                                          <p:spTgt spid="8"/>
                                        </p:tgtEl>
                                        <p:attrNameLst>
                                          <p:attrName>ppt_x</p:attrName>
                                          <p:attrName>ppt_y</p:attrName>
                                        </p:attrNameLst>
                                      </p:cBhvr>
                                      <p:rCtr x="0" y="-2731"/>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250"/>
                                        <p:tgtEl>
                                          <p:spTgt spid="22"/>
                                        </p:tgtEl>
                                      </p:cBhvr>
                                    </p:animEffect>
                                  </p:childTnLst>
                                </p:cTn>
                              </p:par>
                              <p:par>
                                <p:cTn id="48" presetID="42" presetClass="path" presetSubtype="0" decel="100000" fill="hold" grpId="1" nodeType="withEffect">
                                  <p:stCondLst>
                                    <p:cond delay="0"/>
                                  </p:stCondLst>
                                  <p:childTnLst>
                                    <p:animMotion origin="layout" path="M -1.25E-6 -3.7037E-6 L -1.25E-6 -0.25393 " pathEditMode="relative" rAng="0" ptsTypes="AA">
                                      <p:cBhvr>
                                        <p:cTn id="49" dur="1350" spd="-100000" fill="hold"/>
                                        <p:tgtEl>
                                          <p:spTgt spid="22"/>
                                        </p:tgtEl>
                                        <p:attrNameLst>
                                          <p:attrName>ppt_x</p:attrName>
                                          <p:attrName>ppt_y</p:attrName>
                                        </p:attrNameLst>
                                      </p:cBhvr>
                                      <p:rCtr x="0" y="-1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8" grpId="0" animBg="1"/>
      <p:bldP spid="8" grpId="1" animBg="1"/>
      <p:bldP spid="11" grpId="0" animBg="1"/>
      <p:bldP spid="11" grpId="1" animBg="1"/>
      <p:bldP spid="13" grpId="0" animBg="1"/>
      <p:bldP spid="13"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rrow: Right 227">
            <a:extLst>
              <a:ext uri="{FF2B5EF4-FFF2-40B4-BE49-F238E27FC236}">
                <a16:creationId xmlns:a16="http://schemas.microsoft.com/office/drawing/2014/main" id="{3CB57F11-998D-440D-B41A-49CE5F2573B5}"/>
              </a:ext>
              <a:ext uri="{C183D7F6-B498-43B3-948B-1728B52AA6E4}">
                <adec:decorative xmlns:adec="http://schemas.microsoft.com/office/drawing/2017/decorative" val="1"/>
              </a:ext>
            </a:extLst>
          </p:cNvPr>
          <p:cNvSpPr/>
          <p:nvPr/>
        </p:nvSpPr>
        <p:spPr bwMode="auto">
          <a:xfrm>
            <a:off x="688014" y="1691028"/>
            <a:ext cx="7149473"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29" name="Arrow: Right 228">
            <a:extLst>
              <a:ext uri="{FF2B5EF4-FFF2-40B4-BE49-F238E27FC236}">
                <a16:creationId xmlns:a16="http://schemas.microsoft.com/office/drawing/2014/main" id="{BCA6E071-D492-4ED4-A008-2E7962CF7B6E}"/>
              </a:ext>
              <a:ext uri="{C183D7F6-B498-43B3-948B-1728B52AA6E4}">
                <adec:decorative xmlns:adec="http://schemas.microsoft.com/office/drawing/2017/decorative" val="1"/>
              </a:ext>
            </a:extLst>
          </p:cNvPr>
          <p:cNvSpPr/>
          <p:nvPr/>
        </p:nvSpPr>
        <p:spPr bwMode="auto">
          <a:xfrm>
            <a:off x="688014" y="3389649"/>
            <a:ext cx="7149473"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30" name="Arrow: Right 229">
            <a:extLst>
              <a:ext uri="{FF2B5EF4-FFF2-40B4-BE49-F238E27FC236}">
                <a16:creationId xmlns:a16="http://schemas.microsoft.com/office/drawing/2014/main" id="{0FCB806E-3331-4145-A799-430B4D90E8C1}"/>
              </a:ext>
              <a:ext uri="{C183D7F6-B498-43B3-948B-1728B52AA6E4}">
                <adec:decorative xmlns:adec="http://schemas.microsoft.com/office/drawing/2017/decorative" val="1"/>
              </a:ext>
            </a:extLst>
          </p:cNvPr>
          <p:cNvSpPr/>
          <p:nvPr/>
        </p:nvSpPr>
        <p:spPr bwMode="auto">
          <a:xfrm>
            <a:off x="688014" y="5107749"/>
            <a:ext cx="10720215"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AC73963-8DF2-4927-A92A-37EF0A3A469C}"/>
              </a:ext>
            </a:extLst>
          </p:cNvPr>
          <p:cNvSpPr>
            <a:spLocks noGrp="1"/>
          </p:cNvSpPr>
          <p:nvPr>
            <p:ph type="title"/>
          </p:nvPr>
        </p:nvSpPr>
        <p:spPr>
          <a:xfrm>
            <a:off x="588263" y="457200"/>
            <a:ext cx="11018520" cy="553998"/>
          </a:xfrm>
        </p:spPr>
        <p:txBody>
          <a:bodyPr/>
          <a:lstStyle/>
          <a:p>
            <a:r>
              <a:rPr lang="en-US"/>
              <a:t>Catching (or not catching) the bus</a:t>
            </a:r>
          </a:p>
        </p:txBody>
      </p:sp>
      <p:pic>
        <p:nvPicPr>
          <p:cNvPr id="17" name="Graphic 16" descr="Run with solid fill">
            <a:extLst>
              <a:ext uri="{FF2B5EF4-FFF2-40B4-BE49-F238E27FC236}">
                <a16:creationId xmlns:a16="http://schemas.microsoft.com/office/drawing/2014/main" id="{2A4DC807-282F-47E6-AC6A-B4CEB52EE6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55997" y="5143149"/>
            <a:ext cx="914400" cy="914400"/>
          </a:xfrm>
          <a:prstGeom prst="rect">
            <a:avLst/>
          </a:prstGeom>
        </p:spPr>
      </p:pic>
      <p:grpSp>
        <p:nvGrpSpPr>
          <p:cNvPr id="51" name="access" descr="access, cloud">
            <a:extLst>
              <a:ext uri="{FF2B5EF4-FFF2-40B4-BE49-F238E27FC236}">
                <a16:creationId xmlns:a16="http://schemas.microsoft.com/office/drawing/2014/main" id="{2B47AD98-F098-4297-B8E2-AB5B736D8B66}"/>
              </a:ext>
            </a:extLst>
          </p:cNvPr>
          <p:cNvGrpSpPr>
            <a:grpSpLocks noChangeAspect="1"/>
          </p:cNvGrpSpPr>
          <p:nvPr/>
        </p:nvGrpSpPr>
        <p:grpSpPr bwMode="auto">
          <a:xfrm>
            <a:off x="4478540" y="1740953"/>
            <a:ext cx="914400" cy="914400"/>
            <a:chOff x="2821" y="3067"/>
            <a:chExt cx="258" cy="258"/>
          </a:xfrm>
        </p:grpSpPr>
        <p:sp>
          <p:nvSpPr>
            <p:cNvPr id="52" name="AutoShape 163">
              <a:extLst>
                <a:ext uri="{FF2B5EF4-FFF2-40B4-BE49-F238E27FC236}">
                  <a16:creationId xmlns:a16="http://schemas.microsoft.com/office/drawing/2014/main" id="{0938EADA-8971-40F8-A773-2D90FF26303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Oval 165">
              <a:extLst>
                <a:ext uri="{FF2B5EF4-FFF2-40B4-BE49-F238E27FC236}">
                  <a16:creationId xmlns:a16="http://schemas.microsoft.com/office/drawing/2014/main" id="{FB1069ED-56FD-4AA4-9846-FA20DDCA0D46}"/>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166">
              <a:extLst>
                <a:ext uri="{FF2B5EF4-FFF2-40B4-BE49-F238E27FC236}">
                  <a16:creationId xmlns:a16="http://schemas.microsoft.com/office/drawing/2014/main" id="{D0EC119E-A2A3-4163-A205-81989D73F026}"/>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Oval 167">
              <a:extLst>
                <a:ext uri="{FF2B5EF4-FFF2-40B4-BE49-F238E27FC236}">
                  <a16:creationId xmlns:a16="http://schemas.microsoft.com/office/drawing/2014/main" id="{01999F1D-6A89-46F6-AB33-0C10B500D0B8}"/>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Rectangle 168">
              <a:extLst>
                <a:ext uri="{FF2B5EF4-FFF2-40B4-BE49-F238E27FC236}">
                  <a16:creationId xmlns:a16="http://schemas.microsoft.com/office/drawing/2014/main" id="{B182B4BE-2ADA-4337-9B65-0299C1D0834F}"/>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169">
              <a:extLst>
                <a:ext uri="{FF2B5EF4-FFF2-40B4-BE49-F238E27FC236}">
                  <a16:creationId xmlns:a16="http://schemas.microsoft.com/office/drawing/2014/main" id="{7C1EED2B-31B7-41B4-A380-844AC17046E5}"/>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170">
              <a:extLst>
                <a:ext uri="{FF2B5EF4-FFF2-40B4-BE49-F238E27FC236}">
                  <a16:creationId xmlns:a16="http://schemas.microsoft.com/office/drawing/2014/main" id="{E8A51E51-3E37-4A84-BC8D-2D3D3D3BE32A}"/>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Rectangle 171">
              <a:extLst>
                <a:ext uri="{FF2B5EF4-FFF2-40B4-BE49-F238E27FC236}">
                  <a16:creationId xmlns:a16="http://schemas.microsoft.com/office/drawing/2014/main" id="{5E718E79-A75D-4963-8131-680B820B69D3}"/>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172">
              <a:extLst>
                <a:ext uri="{FF2B5EF4-FFF2-40B4-BE49-F238E27FC236}">
                  <a16:creationId xmlns:a16="http://schemas.microsoft.com/office/drawing/2014/main" id="{92B9477D-BBE4-4A42-9B28-EFE9522FEC23}"/>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Rectangle 173">
              <a:extLst>
                <a:ext uri="{FF2B5EF4-FFF2-40B4-BE49-F238E27FC236}">
                  <a16:creationId xmlns:a16="http://schemas.microsoft.com/office/drawing/2014/main" id="{E592B497-6056-44C8-9ED3-016D947DAFD0}"/>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174">
              <a:extLst>
                <a:ext uri="{FF2B5EF4-FFF2-40B4-BE49-F238E27FC236}">
                  <a16:creationId xmlns:a16="http://schemas.microsoft.com/office/drawing/2014/main" id="{F7F4EE97-E283-4DBB-82CE-D9AEFF8F0224}"/>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75">
              <a:extLst>
                <a:ext uri="{FF2B5EF4-FFF2-40B4-BE49-F238E27FC236}">
                  <a16:creationId xmlns:a16="http://schemas.microsoft.com/office/drawing/2014/main" id="{84EC4020-AD3D-4A6F-B534-8B2D6A810F34}"/>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176">
              <a:extLst>
                <a:ext uri="{FF2B5EF4-FFF2-40B4-BE49-F238E27FC236}">
                  <a16:creationId xmlns:a16="http://schemas.microsoft.com/office/drawing/2014/main" id="{7978C3A5-7238-4408-A5C1-DED7DB611A24}"/>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177">
              <a:extLst>
                <a:ext uri="{FF2B5EF4-FFF2-40B4-BE49-F238E27FC236}">
                  <a16:creationId xmlns:a16="http://schemas.microsoft.com/office/drawing/2014/main" id="{C8335A92-551E-4940-9C04-C530B6D91219}"/>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Rectangle 178">
              <a:extLst>
                <a:ext uri="{FF2B5EF4-FFF2-40B4-BE49-F238E27FC236}">
                  <a16:creationId xmlns:a16="http://schemas.microsoft.com/office/drawing/2014/main" id="{AC517044-C9D7-45FC-A093-EABF818DD7ED}"/>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Rectangle 179">
              <a:extLst>
                <a:ext uri="{FF2B5EF4-FFF2-40B4-BE49-F238E27FC236}">
                  <a16:creationId xmlns:a16="http://schemas.microsoft.com/office/drawing/2014/main" id="{B28CFB3F-7AE1-4CDB-AFD9-AA546422F007}"/>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180">
              <a:extLst>
                <a:ext uri="{FF2B5EF4-FFF2-40B4-BE49-F238E27FC236}">
                  <a16:creationId xmlns:a16="http://schemas.microsoft.com/office/drawing/2014/main" id="{468D6B30-CB4E-4F38-9322-F1B9875C3C84}"/>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81">
              <a:extLst>
                <a:ext uri="{FF2B5EF4-FFF2-40B4-BE49-F238E27FC236}">
                  <a16:creationId xmlns:a16="http://schemas.microsoft.com/office/drawing/2014/main" id="{61748D47-0361-4DAE-9B94-CBA01C8CAC9F}"/>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 name="access" descr="access, cloud">
            <a:extLst>
              <a:ext uri="{FF2B5EF4-FFF2-40B4-BE49-F238E27FC236}">
                <a16:creationId xmlns:a16="http://schemas.microsoft.com/office/drawing/2014/main" id="{CED69627-FD71-4422-8128-88B24FA6A10C}"/>
              </a:ext>
            </a:extLst>
          </p:cNvPr>
          <p:cNvGrpSpPr>
            <a:grpSpLocks noChangeAspect="1"/>
          </p:cNvGrpSpPr>
          <p:nvPr/>
        </p:nvGrpSpPr>
        <p:grpSpPr bwMode="auto">
          <a:xfrm>
            <a:off x="6303645" y="3465524"/>
            <a:ext cx="914400" cy="914400"/>
            <a:chOff x="2821" y="3067"/>
            <a:chExt cx="258" cy="258"/>
          </a:xfrm>
        </p:grpSpPr>
        <p:sp>
          <p:nvSpPr>
            <p:cNvPr id="71" name="AutoShape 163">
              <a:extLst>
                <a:ext uri="{FF2B5EF4-FFF2-40B4-BE49-F238E27FC236}">
                  <a16:creationId xmlns:a16="http://schemas.microsoft.com/office/drawing/2014/main" id="{9AE0F207-FFD5-4274-A5E9-3FC2CB725830}"/>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Oval 165">
              <a:extLst>
                <a:ext uri="{FF2B5EF4-FFF2-40B4-BE49-F238E27FC236}">
                  <a16:creationId xmlns:a16="http://schemas.microsoft.com/office/drawing/2014/main" id="{1D6DA393-3133-480D-9366-6196B3084A6A}"/>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66">
              <a:extLst>
                <a:ext uri="{FF2B5EF4-FFF2-40B4-BE49-F238E27FC236}">
                  <a16:creationId xmlns:a16="http://schemas.microsoft.com/office/drawing/2014/main" id="{26F6D2EB-33DF-40E7-A46C-A708EBE7AA7B}"/>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167">
              <a:extLst>
                <a:ext uri="{FF2B5EF4-FFF2-40B4-BE49-F238E27FC236}">
                  <a16:creationId xmlns:a16="http://schemas.microsoft.com/office/drawing/2014/main" id="{0D51EFAA-93AD-4853-9D5B-7AE16C522777}"/>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68">
              <a:extLst>
                <a:ext uri="{FF2B5EF4-FFF2-40B4-BE49-F238E27FC236}">
                  <a16:creationId xmlns:a16="http://schemas.microsoft.com/office/drawing/2014/main" id="{5844CE15-CD19-498C-992A-74A845C3E3C0}"/>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69">
              <a:extLst>
                <a:ext uri="{FF2B5EF4-FFF2-40B4-BE49-F238E27FC236}">
                  <a16:creationId xmlns:a16="http://schemas.microsoft.com/office/drawing/2014/main" id="{A930A1E9-7B2F-4B33-AC45-F1572737BCB6}"/>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70">
              <a:extLst>
                <a:ext uri="{FF2B5EF4-FFF2-40B4-BE49-F238E27FC236}">
                  <a16:creationId xmlns:a16="http://schemas.microsoft.com/office/drawing/2014/main" id="{330656F6-3896-46B8-B199-1814324A1BC7}"/>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71">
              <a:extLst>
                <a:ext uri="{FF2B5EF4-FFF2-40B4-BE49-F238E27FC236}">
                  <a16:creationId xmlns:a16="http://schemas.microsoft.com/office/drawing/2014/main" id="{C8A2171A-C3A1-4AFD-BF6D-3351C467ABE3}"/>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72">
              <a:extLst>
                <a:ext uri="{FF2B5EF4-FFF2-40B4-BE49-F238E27FC236}">
                  <a16:creationId xmlns:a16="http://schemas.microsoft.com/office/drawing/2014/main" id="{FCC457F5-0D4C-4408-9832-0F7EC04075DC}"/>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73">
              <a:extLst>
                <a:ext uri="{FF2B5EF4-FFF2-40B4-BE49-F238E27FC236}">
                  <a16:creationId xmlns:a16="http://schemas.microsoft.com/office/drawing/2014/main" id="{5F620274-B58B-479D-B4EF-483802820B06}"/>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74">
              <a:extLst>
                <a:ext uri="{FF2B5EF4-FFF2-40B4-BE49-F238E27FC236}">
                  <a16:creationId xmlns:a16="http://schemas.microsoft.com/office/drawing/2014/main" id="{7961F314-A7B7-4A46-98E6-A696B90CEC1A}"/>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75">
              <a:extLst>
                <a:ext uri="{FF2B5EF4-FFF2-40B4-BE49-F238E27FC236}">
                  <a16:creationId xmlns:a16="http://schemas.microsoft.com/office/drawing/2014/main" id="{8755404F-897A-4929-8130-4DC46B179267}"/>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76">
              <a:extLst>
                <a:ext uri="{FF2B5EF4-FFF2-40B4-BE49-F238E27FC236}">
                  <a16:creationId xmlns:a16="http://schemas.microsoft.com/office/drawing/2014/main" id="{5FE7D8DF-93A6-4857-AC3D-26E0261B4A50}"/>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77">
              <a:extLst>
                <a:ext uri="{FF2B5EF4-FFF2-40B4-BE49-F238E27FC236}">
                  <a16:creationId xmlns:a16="http://schemas.microsoft.com/office/drawing/2014/main" id="{8E6F630E-ED88-4D30-94F7-507E06F7CA16}"/>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178">
              <a:extLst>
                <a:ext uri="{FF2B5EF4-FFF2-40B4-BE49-F238E27FC236}">
                  <a16:creationId xmlns:a16="http://schemas.microsoft.com/office/drawing/2014/main" id="{B7F4681A-1878-48C9-BBB3-DE72D64E68D5}"/>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179">
              <a:extLst>
                <a:ext uri="{FF2B5EF4-FFF2-40B4-BE49-F238E27FC236}">
                  <a16:creationId xmlns:a16="http://schemas.microsoft.com/office/drawing/2014/main" id="{BA281615-DDDC-4E7B-B9C8-F0CE4E892BC9}"/>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180">
              <a:extLst>
                <a:ext uri="{FF2B5EF4-FFF2-40B4-BE49-F238E27FC236}">
                  <a16:creationId xmlns:a16="http://schemas.microsoft.com/office/drawing/2014/main" id="{1B9CA729-E895-4D89-A65D-6AF0B411FB1F}"/>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81">
              <a:extLst>
                <a:ext uri="{FF2B5EF4-FFF2-40B4-BE49-F238E27FC236}">
                  <a16:creationId xmlns:a16="http://schemas.microsoft.com/office/drawing/2014/main" id="{DF1E97E5-0E0B-4C95-9590-6F4DDFBA34A4}"/>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access" descr="access, cloud">
            <a:extLst>
              <a:ext uri="{FF2B5EF4-FFF2-40B4-BE49-F238E27FC236}">
                <a16:creationId xmlns:a16="http://schemas.microsoft.com/office/drawing/2014/main" id="{7F5D6A2C-A448-49DE-BB60-D6CD21A31AAE}"/>
              </a:ext>
            </a:extLst>
          </p:cNvPr>
          <p:cNvGrpSpPr>
            <a:grpSpLocks noChangeAspect="1"/>
          </p:cNvGrpSpPr>
          <p:nvPr/>
        </p:nvGrpSpPr>
        <p:grpSpPr bwMode="auto">
          <a:xfrm>
            <a:off x="9953830" y="5143149"/>
            <a:ext cx="914400" cy="914400"/>
            <a:chOff x="2821" y="3067"/>
            <a:chExt cx="258" cy="258"/>
          </a:xfrm>
        </p:grpSpPr>
        <p:sp>
          <p:nvSpPr>
            <p:cNvPr id="90" name="AutoShape 163">
              <a:extLst>
                <a:ext uri="{FF2B5EF4-FFF2-40B4-BE49-F238E27FC236}">
                  <a16:creationId xmlns:a16="http://schemas.microsoft.com/office/drawing/2014/main" id="{E00AC5D8-DFB5-445B-893F-D8944BB6298C}"/>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Oval 165">
              <a:extLst>
                <a:ext uri="{FF2B5EF4-FFF2-40B4-BE49-F238E27FC236}">
                  <a16:creationId xmlns:a16="http://schemas.microsoft.com/office/drawing/2014/main" id="{833A9DE0-071D-4344-91ED-5117E249EB8D}"/>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166">
              <a:extLst>
                <a:ext uri="{FF2B5EF4-FFF2-40B4-BE49-F238E27FC236}">
                  <a16:creationId xmlns:a16="http://schemas.microsoft.com/office/drawing/2014/main" id="{83819C0C-C696-422B-875F-E10EC45BBB7C}"/>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167">
              <a:extLst>
                <a:ext uri="{FF2B5EF4-FFF2-40B4-BE49-F238E27FC236}">
                  <a16:creationId xmlns:a16="http://schemas.microsoft.com/office/drawing/2014/main" id="{77964C8F-FAAD-48CF-BDA5-B8B03AEC4FF6}"/>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168">
              <a:extLst>
                <a:ext uri="{FF2B5EF4-FFF2-40B4-BE49-F238E27FC236}">
                  <a16:creationId xmlns:a16="http://schemas.microsoft.com/office/drawing/2014/main" id="{526DA735-B70E-4EAD-94B5-2A94F3F3D544}"/>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169">
              <a:extLst>
                <a:ext uri="{FF2B5EF4-FFF2-40B4-BE49-F238E27FC236}">
                  <a16:creationId xmlns:a16="http://schemas.microsoft.com/office/drawing/2014/main" id="{B63AF078-2650-4935-B929-F4B438EBEC44}"/>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170">
              <a:extLst>
                <a:ext uri="{FF2B5EF4-FFF2-40B4-BE49-F238E27FC236}">
                  <a16:creationId xmlns:a16="http://schemas.microsoft.com/office/drawing/2014/main" id="{C27C61D4-91F1-495A-9A64-F6F96DD23FE1}"/>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171">
              <a:extLst>
                <a:ext uri="{FF2B5EF4-FFF2-40B4-BE49-F238E27FC236}">
                  <a16:creationId xmlns:a16="http://schemas.microsoft.com/office/drawing/2014/main" id="{56B1E717-D109-467D-9B92-AD0A9275000B}"/>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172">
              <a:extLst>
                <a:ext uri="{FF2B5EF4-FFF2-40B4-BE49-F238E27FC236}">
                  <a16:creationId xmlns:a16="http://schemas.microsoft.com/office/drawing/2014/main" id="{74EC2154-DC3A-4A5D-81A8-0FC1642C4C95}"/>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173">
              <a:extLst>
                <a:ext uri="{FF2B5EF4-FFF2-40B4-BE49-F238E27FC236}">
                  <a16:creationId xmlns:a16="http://schemas.microsoft.com/office/drawing/2014/main" id="{38669986-C815-415A-B689-326AB141848C}"/>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174">
              <a:extLst>
                <a:ext uri="{FF2B5EF4-FFF2-40B4-BE49-F238E27FC236}">
                  <a16:creationId xmlns:a16="http://schemas.microsoft.com/office/drawing/2014/main" id="{7D97B90C-AA3D-482A-84A6-738A8345A57A}"/>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175">
              <a:extLst>
                <a:ext uri="{FF2B5EF4-FFF2-40B4-BE49-F238E27FC236}">
                  <a16:creationId xmlns:a16="http://schemas.microsoft.com/office/drawing/2014/main" id="{0D8CA676-31F2-47DB-8A84-34932D0B1728}"/>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Rectangle 176">
              <a:extLst>
                <a:ext uri="{FF2B5EF4-FFF2-40B4-BE49-F238E27FC236}">
                  <a16:creationId xmlns:a16="http://schemas.microsoft.com/office/drawing/2014/main" id="{FEB38229-2E37-415D-828C-2117FEDDDB35}"/>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Rectangle 177">
              <a:extLst>
                <a:ext uri="{FF2B5EF4-FFF2-40B4-BE49-F238E27FC236}">
                  <a16:creationId xmlns:a16="http://schemas.microsoft.com/office/drawing/2014/main" id="{17226A24-95B7-44BB-9C46-95E520AB1A96}"/>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4" name="Rectangle 178">
              <a:extLst>
                <a:ext uri="{FF2B5EF4-FFF2-40B4-BE49-F238E27FC236}">
                  <a16:creationId xmlns:a16="http://schemas.microsoft.com/office/drawing/2014/main" id="{DAF75B8D-AED5-40E6-BBBB-564270E8E1F7}"/>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179">
              <a:extLst>
                <a:ext uri="{FF2B5EF4-FFF2-40B4-BE49-F238E27FC236}">
                  <a16:creationId xmlns:a16="http://schemas.microsoft.com/office/drawing/2014/main" id="{514C9B09-650B-412F-8D84-54A3D5BE2A24}"/>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Rectangle 180">
              <a:extLst>
                <a:ext uri="{FF2B5EF4-FFF2-40B4-BE49-F238E27FC236}">
                  <a16:creationId xmlns:a16="http://schemas.microsoft.com/office/drawing/2014/main" id="{FB7DB599-889C-4ACC-BAF9-6F1DE11547B1}"/>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181">
              <a:extLst>
                <a:ext uri="{FF2B5EF4-FFF2-40B4-BE49-F238E27FC236}">
                  <a16:creationId xmlns:a16="http://schemas.microsoft.com/office/drawing/2014/main" id="{9F20A147-2B61-48CB-9149-29CF91D60FC4}"/>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8" name="watch2" descr="watch">
            <a:extLst>
              <a:ext uri="{FF2B5EF4-FFF2-40B4-BE49-F238E27FC236}">
                <a16:creationId xmlns:a16="http://schemas.microsoft.com/office/drawing/2014/main" id="{2BD4D2DE-BA88-4575-9168-6DD2CFDB01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3458" y="3465524"/>
            <a:ext cx="914404" cy="914400"/>
          </a:xfrm>
          <a:prstGeom prst="rect">
            <a:avLst/>
          </a:prstGeom>
        </p:spPr>
      </p:pic>
      <p:pic>
        <p:nvPicPr>
          <p:cNvPr id="109" name="watch2" descr="watch">
            <a:extLst>
              <a:ext uri="{FF2B5EF4-FFF2-40B4-BE49-F238E27FC236}">
                <a16:creationId xmlns:a16="http://schemas.microsoft.com/office/drawing/2014/main" id="{ABD81395-82ED-4E25-8540-CDD739A16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03643" y="5143149"/>
            <a:ext cx="914404" cy="914400"/>
          </a:xfrm>
          <a:prstGeom prst="rect">
            <a:avLst/>
          </a:prstGeom>
        </p:spPr>
      </p:pic>
      <p:cxnSp>
        <p:nvCxnSpPr>
          <p:cNvPr id="7" name="Straight Connector 6">
            <a:extLst>
              <a:ext uri="{FF2B5EF4-FFF2-40B4-BE49-F238E27FC236}">
                <a16:creationId xmlns:a16="http://schemas.microsoft.com/office/drawing/2014/main" id="{2EC8DC45-DDDC-4E2E-B51B-098F31F2AE06}"/>
              </a:ext>
              <a:ext uri="{C183D7F6-B498-43B3-948B-1728B52AA6E4}">
                <adec:decorative xmlns:adec="http://schemas.microsoft.com/office/drawing/2017/decorative" val="1"/>
              </a:ext>
            </a:extLst>
          </p:cNvPr>
          <p:cNvCxnSpPr/>
          <p:nvPr/>
        </p:nvCxnSpPr>
        <p:spPr>
          <a:xfrm>
            <a:off x="4314998" y="5675988"/>
            <a:ext cx="52684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54" name="Straight Connector 153">
            <a:extLst>
              <a:ext uri="{FF2B5EF4-FFF2-40B4-BE49-F238E27FC236}">
                <a16:creationId xmlns:a16="http://schemas.microsoft.com/office/drawing/2014/main" id="{DEF9B0E6-7270-4895-966E-683B723F318B}"/>
              </a:ext>
              <a:ext uri="{C183D7F6-B498-43B3-948B-1728B52AA6E4}">
                <adec:decorative xmlns:adec="http://schemas.microsoft.com/office/drawing/2017/decorative" val="1"/>
              </a:ext>
            </a:extLst>
          </p:cNvPr>
          <p:cNvCxnSpPr/>
          <p:nvPr/>
        </p:nvCxnSpPr>
        <p:spPr>
          <a:xfrm>
            <a:off x="4326021" y="5946756"/>
            <a:ext cx="52684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155" name="Straight Connector 154">
            <a:extLst>
              <a:ext uri="{FF2B5EF4-FFF2-40B4-BE49-F238E27FC236}">
                <a16:creationId xmlns:a16="http://schemas.microsoft.com/office/drawing/2014/main" id="{69F556C1-2A6B-4B4C-8106-A304F6183F65}"/>
              </a:ext>
              <a:ext uri="{C183D7F6-B498-43B3-948B-1728B52AA6E4}">
                <adec:decorative xmlns:adec="http://schemas.microsoft.com/office/drawing/2017/decorative" val="1"/>
              </a:ext>
            </a:extLst>
          </p:cNvPr>
          <p:cNvCxnSpPr>
            <a:cxnSpLocks/>
          </p:cNvCxnSpPr>
          <p:nvPr/>
        </p:nvCxnSpPr>
        <p:spPr>
          <a:xfrm>
            <a:off x="4288596" y="5811372"/>
            <a:ext cx="263420" cy="0"/>
          </a:xfrm>
          <a:prstGeom prst="lin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grpSp>
        <p:nvGrpSpPr>
          <p:cNvPr id="11" name="Group 10" descr="Bus">
            <a:extLst>
              <a:ext uri="{FF2B5EF4-FFF2-40B4-BE49-F238E27FC236}">
                <a16:creationId xmlns:a16="http://schemas.microsoft.com/office/drawing/2014/main" id="{B438C856-6019-417B-AEC0-C4A72A921DCF}"/>
              </a:ext>
            </a:extLst>
          </p:cNvPr>
          <p:cNvGrpSpPr>
            <a:grpSpLocks noChangeAspect="1"/>
          </p:cNvGrpSpPr>
          <p:nvPr/>
        </p:nvGrpSpPr>
        <p:grpSpPr>
          <a:xfrm>
            <a:off x="4501094" y="3465524"/>
            <a:ext cx="869292" cy="914400"/>
            <a:chOff x="4185103" y="3363686"/>
            <a:chExt cx="1062682" cy="1117825"/>
          </a:xfrm>
        </p:grpSpPr>
        <p:sp>
          <p:nvSpPr>
            <p:cNvPr id="122" name="Freeform 126">
              <a:extLst>
                <a:ext uri="{FF2B5EF4-FFF2-40B4-BE49-F238E27FC236}">
                  <a16:creationId xmlns:a16="http://schemas.microsoft.com/office/drawing/2014/main" id="{33CE7239-4B53-45C9-AA22-22E9754593AD}"/>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27">
              <a:extLst>
                <a:ext uri="{FF2B5EF4-FFF2-40B4-BE49-F238E27FC236}">
                  <a16:creationId xmlns:a16="http://schemas.microsoft.com/office/drawing/2014/main" id="{1740B529-E1D9-4FDD-9A2C-F693A4809E81}"/>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28">
              <a:extLst>
                <a:ext uri="{FF2B5EF4-FFF2-40B4-BE49-F238E27FC236}">
                  <a16:creationId xmlns:a16="http://schemas.microsoft.com/office/drawing/2014/main" id="{86A1B362-AF71-4919-860A-073142B7CF9C}"/>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29">
              <a:extLst>
                <a:ext uri="{FF2B5EF4-FFF2-40B4-BE49-F238E27FC236}">
                  <a16:creationId xmlns:a16="http://schemas.microsoft.com/office/drawing/2014/main" id="{CF5D8ED0-5400-4EDE-9142-004F4382187E}"/>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30">
              <a:extLst>
                <a:ext uri="{FF2B5EF4-FFF2-40B4-BE49-F238E27FC236}">
                  <a16:creationId xmlns:a16="http://schemas.microsoft.com/office/drawing/2014/main" id="{7DC88D2A-381A-4241-9515-4B74AA9A47E9}"/>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30">
              <a:extLst>
                <a:ext uri="{FF2B5EF4-FFF2-40B4-BE49-F238E27FC236}">
                  <a16:creationId xmlns:a16="http://schemas.microsoft.com/office/drawing/2014/main" id="{AEF88484-9E36-4B6C-92A5-BFB576C67B10}"/>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AFC973EC-6D66-4658-9413-24249EFA2DBE}"/>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Oval 129">
              <a:extLst>
                <a:ext uri="{FF2B5EF4-FFF2-40B4-BE49-F238E27FC236}">
                  <a16:creationId xmlns:a16="http://schemas.microsoft.com/office/drawing/2014/main" id="{89F4BAF5-54E7-4749-B079-426888008A4F}"/>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74ACC093-9D9C-40A8-8321-844400189DF1}"/>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1E0E83C3-014A-4AFF-8A0B-7404B3B3691A}"/>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58" name="Freeform: Shape 157">
              <a:extLst>
                <a:ext uri="{FF2B5EF4-FFF2-40B4-BE49-F238E27FC236}">
                  <a16:creationId xmlns:a16="http://schemas.microsoft.com/office/drawing/2014/main" id="{0C7BAC65-3024-4D87-B798-4D1E15B3188E}"/>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descr="Bus">
            <a:extLst>
              <a:ext uri="{FF2B5EF4-FFF2-40B4-BE49-F238E27FC236}">
                <a16:creationId xmlns:a16="http://schemas.microsoft.com/office/drawing/2014/main" id="{B450FF17-5AC8-4745-9030-65266B06046D}"/>
              </a:ext>
            </a:extLst>
          </p:cNvPr>
          <p:cNvGrpSpPr>
            <a:grpSpLocks noChangeAspect="1"/>
          </p:cNvGrpSpPr>
          <p:nvPr/>
        </p:nvGrpSpPr>
        <p:grpSpPr>
          <a:xfrm>
            <a:off x="2664731" y="1740953"/>
            <a:ext cx="869292" cy="914400"/>
            <a:chOff x="4185103" y="3363686"/>
            <a:chExt cx="1062682" cy="1117825"/>
          </a:xfrm>
        </p:grpSpPr>
        <p:sp>
          <p:nvSpPr>
            <p:cNvPr id="164" name="Freeform 126">
              <a:extLst>
                <a:ext uri="{FF2B5EF4-FFF2-40B4-BE49-F238E27FC236}">
                  <a16:creationId xmlns:a16="http://schemas.microsoft.com/office/drawing/2014/main" id="{348D4BF4-2092-4021-B20C-FCB0917F2907}"/>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127">
              <a:extLst>
                <a:ext uri="{FF2B5EF4-FFF2-40B4-BE49-F238E27FC236}">
                  <a16:creationId xmlns:a16="http://schemas.microsoft.com/office/drawing/2014/main" id="{731F8800-10B4-4642-818E-8116827A6699}"/>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28">
              <a:extLst>
                <a:ext uri="{FF2B5EF4-FFF2-40B4-BE49-F238E27FC236}">
                  <a16:creationId xmlns:a16="http://schemas.microsoft.com/office/drawing/2014/main" id="{88FEC0A2-55A7-4985-91B8-854A4BE5C483}"/>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29">
              <a:extLst>
                <a:ext uri="{FF2B5EF4-FFF2-40B4-BE49-F238E27FC236}">
                  <a16:creationId xmlns:a16="http://schemas.microsoft.com/office/drawing/2014/main" id="{54B860D8-63A1-45DA-B807-F2A22B9495D7}"/>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130">
              <a:extLst>
                <a:ext uri="{FF2B5EF4-FFF2-40B4-BE49-F238E27FC236}">
                  <a16:creationId xmlns:a16="http://schemas.microsoft.com/office/drawing/2014/main" id="{F8C4B3CE-DAB4-47A2-B8C3-2E1073E222E0}"/>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130">
              <a:extLst>
                <a:ext uri="{FF2B5EF4-FFF2-40B4-BE49-F238E27FC236}">
                  <a16:creationId xmlns:a16="http://schemas.microsoft.com/office/drawing/2014/main" id="{947B2050-5E27-4321-A202-BAFA00115AB7}"/>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69">
              <a:extLst>
                <a:ext uri="{FF2B5EF4-FFF2-40B4-BE49-F238E27FC236}">
                  <a16:creationId xmlns:a16="http://schemas.microsoft.com/office/drawing/2014/main" id="{4ACD4513-6D6E-4EDB-B692-4439CB29B860}"/>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1" name="Oval 170">
              <a:extLst>
                <a:ext uri="{FF2B5EF4-FFF2-40B4-BE49-F238E27FC236}">
                  <a16:creationId xmlns:a16="http://schemas.microsoft.com/office/drawing/2014/main" id="{3B596312-2D57-459D-823F-A19F9EF8206D}"/>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71">
              <a:extLst>
                <a:ext uri="{FF2B5EF4-FFF2-40B4-BE49-F238E27FC236}">
                  <a16:creationId xmlns:a16="http://schemas.microsoft.com/office/drawing/2014/main" id="{AD8B523B-86DF-4E80-8886-5809443E93A4}"/>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2B44AF4-8547-4377-8538-41BC2105BC6D}"/>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74" name="Freeform: Shape 173">
              <a:extLst>
                <a:ext uri="{FF2B5EF4-FFF2-40B4-BE49-F238E27FC236}">
                  <a16:creationId xmlns:a16="http://schemas.microsoft.com/office/drawing/2014/main" id="{7392E18C-F7A6-4531-822E-499CF8F1466B}"/>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5" name="Group 174" descr="Bus">
            <a:extLst>
              <a:ext uri="{FF2B5EF4-FFF2-40B4-BE49-F238E27FC236}">
                <a16:creationId xmlns:a16="http://schemas.microsoft.com/office/drawing/2014/main" id="{95A599F3-6ECF-4615-9933-21C72E681A8F}"/>
              </a:ext>
            </a:extLst>
          </p:cNvPr>
          <p:cNvGrpSpPr>
            <a:grpSpLocks noChangeAspect="1"/>
          </p:cNvGrpSpPr>
          <p:nvPr/>
        </p:nvGrpSpPr>
        <p:grpSpPr>
          <a:xfrm>
            <a:off x="2630903" y="5143149"/>
            <a:ext cx="869292" cy="914400"/>
            <a:chOff x="4185103" y="3363686"/>
            <a:chExt cx="1062682" cy="1117825"/>
          </a:xfrm>
        </p:grpSpPr>
        <p:sp>
          <p:nvSpPr>
            <p:cNvPr id="176" name="Freeform 126">
              <a:extLst>
                <a:ext uri="{FF2B5EF4-FFF2-40B4-BE49-F238E27FC236}">
                  <a16:creationId xmlns:a16="http://schemas.microsoft.com/office/drawing/2014/main" id="{B3B4AB0C-3720-45E6-BDA2-9549C823AFED}"/>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127">
              <a:extLst>
                <a:ext uri="{FF2B5EF4-FFF2-40B4-BE49-F238E27FC236}">
                  <a16:creationId xmlns:a16="http://schemas.microsoft.com/office/drawing/2014/main" id="{8F98FCF4-E117-4933-B491-5B92ECEA879C}"/>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128">
              <a:extLst>
                <a:ext uri="{FF2B5EF4-FFF2-40B4-BE49-F238E27FC236}">
                  <a16:creationId xmlns:a16="http://schemas.microsoft.com/office/drawing/2014/main" id="{C7843CA3-90A8-4180-9391-455A8FA8710D}"/>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129">
              <a:extLst>
                <a:ext uri="{FF2B5EF4-FFF2-40B4-BE49-F238E27FC236}">
                  <a16:creationId xmlns:a16="http://schemas.microsoft.com/office/drawing/2014/main" id="{CF0D0C94-9DFB-4203-BD02-61C00B227A9F}"/>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130">
              <a:extLst>
                <a:ext uri="{FF2B5EF4-FFF2-40B4-BE49-F238E27FC236}">
                  <a16:creationId xmlns:a16="http://schemas.microsoft.com/office/drawing/2014/main" id="{55349567-EFC6-47EF-862C-AAAD05E748B8}"/>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30">
              <a:extLst>
                <a:ext uri="{FF2B5EF4-FFF2-40B4-BE49-F238E27FC236}">
                  <a16:creationId xmlns:a16="http://schemas.microsoft.com/office/drawing/2014/main" id="{80E460D0-C3DF-4265-816E-37A958125903}"/>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2" name="Oval 181">
              <a:extLst>
                <a:ext uri="{FF2B5EF4-FFF2-40B4-BE49-F238E27FC236}">
                  <a16:creationId xmlns:a16="http://schemas.microsoft.com/office/drawing/2014/main" id="{12AC1C59-9100-4D6B-A035-59F2EE970E92}"/>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Oval 182">
              <a:extLst>
                <a:ext uri="{FF2B5EF4-FFF2-40B4-BE49-F238E27FC236}">
                  <a16:creationId xmlns:a16="http://schemas.microsoft.com/office/drawing/2014/main" id="{29375739-3677-48E7-9835-5BF852FA0E79}"/>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340A52B1-8387-4FAF-B383-4E51A881518A}"/>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74458CAB-AC68-460B-AA49-8DDBB27B643E}"/>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6" name="Freeform: Shape 185">
              <a:extLst>
                <a:ext uri="{FF2B5EF4-FFF2-40B4-BE49-F238E27FC236}">
                  <a16:creationId xmlns:a16="http://schemas.microsoft.com/office/drawing/2014/main" id="{8643FFB9-5F1C-48C7-9B84-785F6B5C9867}"/>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7" name="Group 186" descr="Bus">
            <a:extLst>
              <a:ext uri="{FF2B5EF4-FFF2-40B4-BE49-F238E27FC236}">
                <a16:creationId xmlns:a16="http://schemas.microsoft.com/office/drawing/2014/main" id="{4D89E625-E7E9-4AA6-B2F6-54E83E4AE419}"/>
              </a:ext>
            </a:extLst>
          </p:cNvPr>
          <p:cNvGrpSpPr>
            <a:grpSpLocks noChangeAspect="1"/>
          </p:cNvGrpSpPr>
          <p:nvPr/>
        </p:nvGrpSpPr>
        <p:grpSpPr>
          <a:xfrm>
            <a:off x="8151293" y="5143149"/>
            <a:ext cx="869292" cy="914400"/>
            <a:chOff x="4185103" y="3363686"/>
            <a:chExt cx="1062682" cy="1117825"/>
          </a:xfrm>
        </p:grpSpPr>
        <p:sp>
          <p:nvSpPr>
            <p:cNvPr id="188" name="Freeform 126">
              <a:extLst>
                <a:ext uri="{FF2B5EF4-FFF2-40B4-BE49-F238E27FC236}">
                  <a16:creationId xmlns:a16="http://schemas.microsoft.com/office/drawing/2014/main" id="{C62CDDDE-3615-4217-9F16-27AE2FB94EA5}"/>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27">
              <a:extLst>
                <a:ext uri="{FF2B5EF4-FFF2-40B4-BE49-F238E27FC236}">
                  <a16:creationId xmlns:a16="http://schemas.microsoft.com/office/drawing/2014/main" id="{AA267A6D-D0A6-4770-A03B-62553C5DBE4A}"/>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28">
              <a:extLst>
                <a:ext uri="{FF2B5EF4-FFF2-40B4-BE49-F238E27FC236}">
                  <a16:creationId xmlns:a16="http://schemas.microsoft.com/office/drawing/2014/main" id="{12B45026-6A0A-482B-8139-F8CB63C1C7BF}"/>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29">
              <a:extLst>
                <a:ext uri="{FF2B5EF4-FFF2-40B4-BE49-F238E27FC236}">
                  <a16:creationId xmlns:a16="http://schemas.microsoft.com/office/drawing/2014/main" id="{D5CBDCD9-6FE0-474A-8E10-664F91FCC25E}"/>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130">
              <a:extLst>
                <a:ext uri="{FF2B5EF4-FFF2-40B4-BE49-F238E27FC236}">
                  <a16:creationId xmlns:a16="http://schemas.microsoft.com/office/drawing/2014/main" id="{4B913275-5D94-49B6-8108-4773B9ADE118}"/>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130">
              <a:extLst>
                <a:ext uri="{FF2B5EF4-FFF2-40B4-BE49-F238E27FC236}">
                  <a16:creationId xmlns:a16="http://schemas.microsoft.com/office/drawing/2014/main" id="{2209CC26-C553-446B-8A20-F6BD2E04166E}"/>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4" name="Oval 193">
              <a:extLst>
                <a:ext uri="{FF2B5EF4-FFF2-40B4-BE49-F238E27FC236}">
                  <a16:creationId xmlns:a16="http://schemas.microsoft.com/office/drawing/2014/main" id="{CF084429-D862-4CB8-BFCB-7D35B57A8E5A}"/>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5" name="Oval 194">
              <a:extLst>
                <a:ext uri="{FF2B5EF4-FFF2-40B4-BE49-F238E27FC236}">
                  <a16:creationId xmlns:a16="http://schemas.microsoft.com/office/drawing/2014/main" id="{816CB15C-D046-4D08-8270-1A8147F0CEFF}"/>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C82CA334-8ACE-4EA1-B42F-0E4BFAFB53CF}"/>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114B7E3-773B-479F-BEE1-7A174B7C3A5A}"/>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98" name="Freeform: Shape 197">
              <a:extLst>
                <a:ext uri="{FF2B5EF4-FFF2-40B4-BE49-F238E27FC236}">
                  <a16:creationId xmlns:a16="http://schemas.microsoft.com/office/drawing/2014/main" id="{4521E266-3182-427D-8F86-D52818CF95A0}"/>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3" name="Straight Connector 12">
            <a:extLst>
              <a:ext uri="{FF2B5EF4-FFF2-40B4-BE49-F238E27FC236}">
                <a16:creationId xmlns:a16="http://schemas.microsoft.com/office/drawing/2014/main" id="{5B1C869C-97C9-4471-B8A3-35EB770FD8C7}"/>
              </a:ext>
              <a:ext uri="{C183D7F6-B498-43B3-948B-1728B52AA6E4}">
                <adec:decorative xmlns:adec="http://schemas.microsoft.com/office/drawing/2017/decorative" val="1"/>
              </a:ext>
            </a:extLst>
          </p:cNvPr>
          <p:cNvCxnSpPr/>
          <p:nvPr/>
        </p:nvCxnSpPr>
        <p:spPr>
          <a:xfrm>
            <a:off x="498764" y="3048702"/>
            <a:ext cx="6899563" cy="0"/>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0722234-A1BE-4272-B6E4-BFD880291F7A}"/>
              </a:ext>
              <a:ext uri="{C183D7F6-B498-43B3-948B-1728B52AA6E4}">
                <adec:decorative xmlns:adec="http://schemas.microsoft.com/office/drawing/2017/decorative" val="1"/>
              </a:ext>
            </a:extLst>
          </p:cNvPr>
          <p:cNvCxnSpPr/>
          <p:nvPr/>
        </p:nvCxnSpPr>
        <p:spPr>
          <a:xfrm>
            <a:off x="498764" y="4749800"/>
            <a:ext cx="6899563" cy="0"/>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0" name="person" descr="person">
            <a:extLst>
              <a:ext uri="{FF2B5EF4-FFF2-40B4-BE49-F238E27FC236}">
                <a16:creationId xmlns:a16="http://schemas.microsoft.com/office/drawing/2014/main" id="{B921C59F-579D-4167-93E1-A702E9977015}"/>
              </a:ext>
            </a:extLst>
          </p:cNvPr>
          <p:cNvGrpSpPr>
            <a:grpSpLocks noChangeAspect="1"/>
          </p:cNvGrpSpPr>
          <p:nvPr/>
        </p:nvGrpSpPr>
        <p:grpSpPr>
          <a:xfrm>
            <a:off x="964608" y="1740959"/>
            <a:ext cx="749830" cy="914394"/>
            <a:chOff x="5517874" y="3368919"/>
            <a:chExt cx="233375" cy="282421"/>
          </a:xfrm>
        </p:grpSpPr>
        <p:sp>
          <p:nvSpPr>
            <p:cNvPr id="201" name="Freeform: Shape 200">
              <a:extLst>
                <a:ext uri="{FF2B5EF4-FFF2-40B4-BE49-F238E27FC236}">
                  <a16:creationId xmlns:a16="http://schemas.microsoft.com/office/drawing/2014/main" id="{81227984-47F6-4095-81FC-DDE81B19922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D23D6C8F-010A-4552-8B9B-50154D22C5D9}"/>
                </a:ext>
              </a:extLst>
            </p:cNvPr>
            <p:cNvSpPr/>
            <p:nvPr/>
          </p:nvSpPr>
          <p:spPr>
            <a:xfrm>
              <a:off x="5517874" y="3519433"/>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person" descr="person">
            <a:extLst>
              <a:ext uri="{FF2B5EF4-FFF2-40B4-BE49-F238E27FC236}">
                <a16:creationId xmlns:a16="http://schemas.microsoft.com/office/drawing/2014/main" id="{70DBF3F1-ECB8-4B1B-A633-3090A8F41296}"/>
              </a:ext>
            </a:extLst>
          </p:cNvPr>
          <p:cNvGrpSpPr>
            <a:grpSpLocks noChangeAspect="1"/>
          </p:cNvGrpSpPr>
          <p:nvPr/>
        </p:nvGrpSpPr>
        <p:grpSpPr>
          <a:xfrm>
            <a:off x="964607" y="3442051"/>
            <a:ext cx="755603" cy="914400"/>
            <a:chOff x="5517875" y="3368919"/>
            <a:chExt cx="233375" cy="282423"/>
          </a:xfrm>
        </p:grpSpPr>
        <p:sp>
          <p:nvSpPr>
            <p:cNvPr id="204" name="Freeform: Shape 203">
              <a:extLst>
                <a:ext uri="{FF2B5EF4-FFF2-40B4-BE49-F238E27FC236}">
                  <a16:creationId xmlns:a16="http://schemas.microsoft.com/office/drawing/2014/main" id="{88D00B54-BB9A-4D35-8B4A-FC9C78234D1B}"/>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D54E91F0-2144-4804-87B8-E0F723F5B1D9}"/>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6" name="person" descr="person">
            <a:extLst>
              <a:ext uri="{FF2B5EF4-FFF2-40B4-BE49-F238E27FC236}">
                <a16:creationId xmlns:a16="http://schemas.microsoft.com/office/drawing/2014/main" id="{744CF39B-302B-4D9C-8FF8-FAF8423F395A}"/>
              </a:ext>
            </a:extLst>
          </p:cNvPr>
          <p:cNvGrpSpPr>
            <a:grpSpLocks noChangeAspect="1"/>
          </p:cNvGrpSpPr>
          <p:nvPr/>
        </p:nvGrpSpPr>
        <p:grpSpPr>
          <a:xfrm>
            <a:off x="964610" y="5143149"/>
            <a:ext cx="755603" cy="914400"/>
            <a:chOff x="5517875" y="3368919"/>
            <a:chExt cx="233375" cy="282423"/>
          </a:xfrm>
        </p:grpSpPr>
        <p:sp>
          <p:nvSpPr>
            <p:cNvPr id="207" name="Freeform: Shape 206">
              <a:extLst>
                <a:ext uri="{FF2B5EF4-FFF2-40B4-BE49-F238E27FC236}">
                  <a16:creationId xmlns:a16="http://schemas.microsoft.com/office/drawing/2014/main" id="{39174692-386C-4BEB-8C56-D4BEC67BF888}"/>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C84BA503-5D25-463F-8C82-B4B74178BA6D}"/>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1" name="Group 220" descr="Sad face">
            <a:extLst>
              <a:ext uri="{FF2B5EF4-FFF2-40B4-BE49-F238E27FC236}">
                <a16:creationId xmlns:a16="http://schemas.microsoft.com/office/drawing/2014/main" id="{06A8CAD7-DF2D-4D38-8E2A-9332C35C591D}"/>
              </a:ext>
            </a:extLst>
          </p:cNvPr>
          <p:cNvGrpSpPr/>
          <p:nvPr/>
        </p:nvGrpSpPr>
        <p:grpSpPr>
          <a:xfrm>
            <a:off x="9999204" y="1442200"/>
            <a:ext cx="1625985" cy="1625985"/>
            <a:chOff x="5268528" y="5141208"/>
            <a:chExt cx="950769" cy="950769"/>
          </a:xfrm>
        </p:grpSpPr>
        <p:sp>
          <p:nvSpPr>
            <p:cNvPr id="222" name="person4" descr="smile, person">
              <a:extLst>
                <a:ext uri="{FF2B5EF4-FFF2-40B4-BE49-F238E27FC236}">
                  <a16:creationId xmlns:a16="http://schemas.microsoft.com/office/drawing/2014/main" id="{FD87065C-C1A4-41C7-A2CC-0143433C9BA2}"/>
                </a:ext>
              </a:extLst>
            </p:cNvPr>
            <p:cNvSpPr/>
            <p:nvPr/>
          </p:nvSpPr>
          <p:spPr>
            <a:xfrm rot="10800000">
              <a:off x="5268528" y="5141208"/>
              <a:ext cx="950769" cy="950769"/>
            </a:xfrm>
            <a:custGeom>
              <a:avLst/>
              <a:gdLst>
                <a:gd name="connsiteX0" fmla="*/ 475383 w 950769"/>
                <a:gd name="connsiteY0" fmla="*/ 950770 h 950769"/>
                <a:gd name="connsiteX1" fmla="*/ 950770 w 950769"/>
                <a:gd name="connsiteY1" fmla="*/ 475387 h 950769"/>
                <a:gd name="connsiteX2" fmla="*/ 475383 w 950769"/>
                <a:gd name="connsiteY2" fmla="*/ 0 h 950769"/>
                <a:gd name="connsiteX3" fmla="*/ 0 w 950769"/>
                <a:gd name="connsiteY3" fmla="*/ 475387 h 950769"/>
                <a:gd name="connsiteX4" fmla="*/ 475383 w 950769"/>
                <a:gd name="connsiteY4" fmla="*/ 950770 h 95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769" h="950769">
                  <a:moveTo>
                    <a:pt x="475383" y="950770"/>
                  </a:moveTo>
                  <a:cubicBezTo>
                    <a:pt x="737932" y="950770"/>
                    <a:pt x="950770" y="737936"/>
                    <a:pt x="950770" y="475387"/>
                  </a:cubicBezTo>
                  <a:cubicBezTo>
                    <a:pt x="950770" y="212837"/>
                    <a:pt x="737932" y="0"/>
                    <a:pt x="475383" y="0"/>
                  </a:cubicBezTo>
                  <a:cubicBezTo>
                    <a:pt x="212837" y="0"/>
                    <a:pt x="0" y="212837"/>
                    <a:pt x="0" y="475387"/>
                  </a:cubicBezTo>
                  <a:cubicBezTo>
                    <a:pt x="0" y="737936"/>
                    <a:pt x="212837" y="950770"/>
                    <a:pt x="475383" y="950770"/>
                  </a:cubicBezTo>
                  <a:close/>
                </a:path>
              </a:pathLst>
            </a:custGeom>
            <a:solidFill>
              <a:srgbClr val="50E6FF"/>
            </a:solidFill>
            <a:ln w="37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3" name="person4" descr="smile, person">
              <a:extLst>
                <a:ext uri="{FF2B5EF4-FFF2-40B4-BE49-F238E27FC236}">
                  <a16:creationId xmlns:a16="http://schemas.microsoft.com/office/drawing/2014/main" id="{193692CB-B643-4607-9133-BC5F7E186177}"/>
                </a:ext>
              </a:extLst>
            </p:cNvPr>
            <p:cNvSpPr/>
            <p:nvPr/>
          </p:nvSpPr>
          <p:spPr>
            <a:xfrm flipV="1">
              <a:off x="5865209" y="5525981"/>
              <a:ext cx="209808" cy="113758"/>
            </a:xfrm>
            <a:custGeom>
              <a:avLst/>
              <a:gdLst>
                <a:gd name="connsiteX0" fmla="*/ 104904 w 209808"/>
                <a:gd name="connsiteY0" fmla="*/ 0 h 145227"/>
                <a:gd name="connsiteX1" fmla="*/ 0 w 209808"/>
                <a:gd name="connsiteY1" fmla="*/ 104904 h 145227"/>
                <a:gd name="connsiteX2" fmla="*/ 40323 w 209808"/>
                <a:gd name="connsiteY2" fmla="*/ 145227 h 145227"/>
                <a:gd name="connsiteX3" fmla="*/ 80646 w 209808"/>
                <a:gd name="connsiteY3" fmla="*/ 104904 h 145227"/>
                <a:gd name="connsiteX4" fmla="*/ 104904 w 209808"/>
                <a:gd name="connsiteY4" fmla="*/ 80646 h 145227"/>
                <a:gd name="connsiteX5" fmla="*/ 129163 w 209808"/>
                <a:gd name="connsiteY5" fmla="*/ 104904 h 145227"/>
                <a:gd name="connsiteX6" fmla="*/ 169486 w 209808"/>
                <a:gd name="connsiteY6" fmla="*/ 145227 h 145227"/>
                <a:gd name="connsiteX7" fmla="*/ 209809 w 209808"/>
                <a:gd name="connsiteY7" fmla="*/ 104904 h 145227"/>
                <a:gd name="connsiteX8" fmla="*/ 104904 w 209808"/>
                <a:gd name="connsiteY8" fmla="*/ 0 h 1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08" h="145227">
                  <a:moveTo>
                    <a:pt x="104904" y="0"/>
                  </a:moveTo>
                  <a:cubicBezTo>
                    <a:pt x="46938" y="0"/>
                    <a:pt x="0" y="46938"/>
                    <a:pt x="0" y="104904"/>
                  </a:cubicBezTo>
                  <a:cubicBezTo>
                    <a:pt x="0" y="127273"/>
                    <a:pt x="17954" y="145227"/>
                    <a:pt x="40323" y="145227"/>
                  </a:cubicBezTo>
                  <a:cubicBezTo>
                    <a:pt x="62691" y="145227"/>
                    <a:pt x="80646" y="127273"/>
                    <a:pt x="80646" y="104904"/>
                  </a:cubicBezTo>
                  <a:cubicBezTo>
                    <a:pt x="80646" y="91356"/>
                    <a:pt x="91674" y="80646"/>
                    <a:pt x="104904" y="80646"/>
                  </a:cubicBezTo>
                  <a:cubicBezTo>
                    <a:pt x="118134" y="80646"/>
                    <a:pt x="129163" y="91674"/>
                    <a:pt x="129163" y="104904"/>
                  </a:cubicBezTo>
                  <a:cubicBezTo>
                    <a:pt x="129163" y="127273"/>
                    <a:pt x="147118" y="145227"/>
                    <a:pt x="169486" y="145227"/>
                  </a:cubicBezTo>
                  <a:cubicBezTo>
                    <a:pt x="191854" y="145227"/>
                    <a:pt x="209809" y="127273"/>
                    <a:pt x="209809" y="104904"/>
                  </a:cubicBezTo>
                  <a:cubicBezTo>
                    <a:pt x="209494" y="47252"/>
                    <a:pt x="162556" y="0"/>
                    <a:pt x="104904" y="0"/>
                  </a:cubicBezTo>
                  <a:close/>
                </a:path>
              </a:pathLst>
            </a:custGeom>
            <a:solidFill>
              <a:srgbClr val="0078D4"/>
            </a:solidFill>
            <a:ln w="37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4" name="person4" descr="smile, person">
              <a:extLst>
                <a:ext uri="{FF2B5EF4-FFF2-40B4-BE49-F238E27FC236}">
                  <a16:creationId xmlns:a16="http://schemas.microsoft.com/office/drawing/2014/main" id="{AAF5D277-BF56-463A-A3A2-7AD6A820668D}"/>
                </a:ext>
              </a:extLst>
            </p:cNvPr>
            <p:cNvSpPr/>
            <p:nvPr/>
          </p:nvSpPr>
          <p:spPr>
            <a:xfrm flipV="1">
              <a:off x="5399904" y="5525981"/>
              <a:ext cx="209808" cy="113758"/>
            </a:xfrm>
            <a:custGeom>
              <a:avLst/>
              <a:gdLst>
                <a:gd name="connsiteX0" fmla="*/ 104904 w 209808"/>
                <a:gd name="connsiteY0" fmla="*/ 0 h 145227"/>
                <a:gd name="connsiteX1" fmla="*/ 0 w 209808"/>
                <a:gd name="connsiteY1" fmla="*/ 104904 h 145227"/>
                <a:gd name="connsiteX2" fmla="*/ 40323 w 209808"/>
                <a:gd name="connsiteY2" fmla="*/ 145227 h 145227"/>
                <a:gd name="connsiteX3" fmla="*/ 80646 w 209808"/>
                <a:gd name="connsiteY3" fmla="*/ 104904 h 145227"/>
                <a:gd name="connsiteX4" fmla="*/ 104904 w 209808"/>
                <a:gd name="connsiteY4" fmla="*/ 80646 h 145227"/>
                <a:gd name="connsiteX5" fmla="*/ 129163 w 209808"/>
                <a:gd name="connsiteY5" fmla="*/ 104904 h 145227"/>
                <a:gd name="connsiteX6" fmla="*/ 169486 w 209808"/>
                <a:gd name="connsiteY6" fmla="*/ 145227 h 145227"/>
                <a:gd name="connsiteX7" fmla="*/ 209809 w 209808"/>
                <a:gd name="connsiteY7" fmla="*/ 104904 h 145227"/>
                <a:gd name="connsiteX8" fmla="*/ 104904 w 209808"/>
                <a:gd name="connsiteY8" fmla="*/ 0 h 1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08" h="145227">
                  <a:moveTo>
                    <a:pt x="104904" y="0"/>
                  </a:moveTo>
                  <a:cubicBezTo>
                    <a:pt x="46938" y="0"/>
                    <a:pt x="0" y="46938"/>
                    <a:pt x="0" y="104904"/>
                  </a:cubicBezTo>
                  <a:cubicBezTo>
                    <a:pt x="0" y="127273"/>
                    <a:pt x="17955" y="145227"/>
                    <a:pt x="40323" y="145227"/>
                  </a:cubicBezTo>
                  <a:cubicBezTo>
                    <a:pt x="62691" y="145227"/>
                    <a:pt x="80646" y="127273"/>
                    <a:pt x="80646" y="104904"/>
                  </a:cubicBezTo>
                  <a:cubicBezTo>
                    <a:pt x="80646" y="91356"/>
                    <a:pt x="91674" y="80646"/>
                    <a:pt x="104904" y="80646"/>
                  </a:cubicBezTo>
                  <a:cubicBezTo>
                    <a:pt x="118134" y="80646"/>
                    <a:pt x="129163" y="91674"/>
                    <a:pt x="129163" y="104904"/>
                  </a:cubicBezTo>
                  <a:cubicBezTo>
                    <a:pt x="129163" y="127273"/>
                    <a:pt x="147118" y="145227"/>
                    <a:pt x="169486" y="145227"/>
                  </a:cubicBezTo>
                  <a:cubicBezTo>
                    <a:pt x="191854" y="145227"/>
                    <a:pt x="209809" y="127273"/>
                    <a:pt x="209809" y="104904"/>
                  </a:cubicBezTo>
                  <a:cubicBezTo>
                    <a:pt x="209809" y="47252"/>
                    <a:pt x="162871" y="0"/>
                    <a:pt x="104904" y="0"/>
                  </a:cubicBezTo>
                  <a:close/>
                </a:path>
              </a:pathLst>
            </a:custGeom>
            <a:solidFill>
              <a:srgbClr val="0078D4"/>
            </a:solidFill>
            <a:ln w="37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5" name="person4" descr="smile, person">
              <a:extLst>
                <a:ext uri="{FF2B5EF4-FFF2-40B4-BE49-F238E27FC236}">
                  <a16:creationId xmlns:a16="http://schemas.microsoft.com/office/drawing/2014/main" id="{A0DB8CEE-B762-4DB9-A4B0-BFE3D5A1BEC1}"/>
                </a:ext>
              </a:extLst>
            </p:cNvPr>
            <p:cNvSpPr/>
            <p:nvPr/>
          </p:nvSpPr>
          <p:spPr>
            <a:xfrm rot="10800000">
              <a:off x="5494719" y="5700563"/>
              <a:ext cx="494617" cy="166496"/>
            </a:xfrm>
            <a:custGeom>
              <a:avLst/>
              <a:gdLst>
                <a:gd name="connsiteX0" fmla="*/ 483889 w 494617"/>
                <a:gd name="connsiteY0" fmla="*/ 16856 h 166496"/>
                <a:gd name="connsiteX1" fmla="*/ 426869 w 494617"/>
                <a:gd name="connsiteY1" fmla="*/ 15279 h 166496"/>
                <a:gd name="connsiteX2" fmla="*/ 249821 w 494617"/>
                <a:gd name="connsiteY2" fmla="*/ 85533 h 166496"/>
                <a:gd name="connsiteX3" fmla="*/ 68677 w 494617"/>
                <a:gd name="connsiteY3" fmla="*/ 11498 h 166496"/>
                <a:gd name="connsiteX4" fmla="*/ 11654 w 494617"/>
                <a:gd name="connsiteY4" fmla="*/ 12131 h 166496"/>
                <a:gd name="connsiteX5" fmla="*/ 0 w 494617"/>
                <a:gd name="connsiteY5" fmla="*/ 40796 h 166496"/>
                <a:gd name="connsiteX6" fmla="*/ 11968 w 494617"/>
                <a:gd name="connsiteY6" fmla="*/ 69151 h 166496"/>
                <a:gd name="connsiteX7" fmla="*/ 249506 w 494617"/>
                <a:gd name="connsiteY7" fmla="*/ 166497 h 166496"/>
                <a:gd name="connsiteX8" fmla="*/ 481998 w 494617"/>
                <a:gd name="connsiteY8" fmla="*/ 74189 h 166496"/>
                <a:gd name="connsiteX9" fmla="*/ 494599 w 494617"/>
                <a:gd name="connsiteY9" fmla="*/ 46153 h 166496"/>
                <a:gd name="connsiteX10" fmla="*/ 483889 w 494617"/>
                <a:gd name="connsiteY10" fmla="*/ 16856 h 16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617" h="166496">
                  <a:moveTo>
                    <a:pt x="483889" y="16856"/>
                  </a:moveTo>
                  <a:cubicBezTo>
                    <a:pt x="468768" y="788"/>
                    <a:pt x="443251" y="-156"/>
                    <a:pt x="426869" y="15279"/>
                  </a:cubicBezTo>
                  <a:cubicBezTo>
                    <a:pt x="378670" y="60645"/>
                    <a:pt x="315979" y="85533"/>
                    <a:pt x="249821" y="85533"/>
                  </a:cubicBezTo>
                  <a:cubicBezTo>
                    <a:pt x="181773" y="85533"/>
                    <a:pt x="117506" y="59069"/>
                    <a:pt x="68677" y="11498"/>
                  </a:cubicBezTo>
                  <a:cubicBezTo>
                    <a:pt x="52924" y="-3937"/>
                    <a:pt x="27407" y="-3937"/>
                    <a:pt x="11654" y="12131"/>
                  </a:cubicBezTo>
                  <a:cubicBezTo>
                    <a:pt x="4096" y="19689"/>
                    <a:pt x="0" y="30086"/>
                    <a:pt x="0" y="40796"/>
                  </a:cubicBezTo>
                  <a:cubicBezTo>
                    <a:pt x="0" y="51507"/>
                    <a:pt x="4410" y="61588"/>
                    <a:pt x="11968" y="69151"/>
                  </a:cubicBezTo>
                  <a:cubicBezTo>
                    <a:pt x="75607" y="131842"/>
                    <a:pt x="160037" y="166497"/>
                    <a:pt x="249506" y="166497"/>
                  </a:cubicBezTo>
                  <a:cubicBezTo>
                    <a:pt x="336138" y="166497"/>
                    <a:pt x="418678" y="133732"/>
                    <a:pt x="481998" y="74189"/>
                  </a:cubicBezTo>
                  <a:cubicBezTo>
                    <a:pt x="489875" y="66945"/>
                    <a:pt x="494285" y="56864"/>
                    <a:pt x="494599" y="46153"/>
                  </a:cubicBezTo>
                  <a:cubicBezTo>
                    <a:pt x="494917" y="35443"/>
                    <a:pt x="491136" y="24732"/>
                    <a:pt x="483889" y="16856"/>
                  </a:cubicBezTo>
                  <a:close/>
                </a:path>
              </a:pathLst>
            </a:custGeom>
            <a:solidFill>
              <a:srgbClr val="0078D4"/>
            </a:solidFill>
            <a:ln w="37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5272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500"/>
                                        <p:tgtEl>
                                          <p:spTgt spid="228"/>
                                        </p:tgtEl>
                                      </p:cBhvr>
                                    </p:animEffect>
                                  </p:childTnLst>
                                </p:cTn>
                              </p:par>
                              <p:par>
                                <p:cTn id="8" presetID="10" presetClass="entr" presetSubtype="0" fill="hold" nodeType="withEffect">
                                  <p:stCondLst>
                                    <p:cond delay="25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500"/>
                                        <p:tgtEl>
                                          <p:spTgt spid="200"/>
                                        </p:tgtEl>
                                      </p:cBhvr>
                                    </p:animEffect>
                                  </p:childTnLst>
                                </p:cTn>
                              </p:par>
                              <p:par>
                                <p:cTn id="11" presetID="10" presetClass="entr" presetSubtype="0" fill="hold" nodeType="withEffect">
                                  <p:stCondLst>
                                    <p:cond delay="50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500"/>
                                        <p:tgtEl>
                                          <p:spTgt spid="163"/>
                                        </p:tgtEl>
                                      </p:cBhvr>
                                    </p:animEffect>
                                  </p:childTnLst>
                                </p:cTn>
                              </p:par>
                              <p:par>
                                <p:cTn id="14" presetID="10" presetClass="entr" presetSubtype="0" fill="hold" nodeType="withEffect">
                                  <p:stCondLst>
                                    <p:cond delay="75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00"/>
                                        </p:tgtEl>
                                      </p:cBhvr>
                                    </p:animEffect>
                                    <p:set>
                                      <p:cBhvr>
                                        <p:cTn id="24" dur="1" fill="hold">
                                          <p:stCondLst>
                                            <p:cond delay="499"/>
                                          </p:stCondLst>
                                        </p:cTn>
                                        <p:tgtEl>
                                          <p:spTgt spid="20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63"/>
                                        </p:tgtEl>
                                      </p:cBhvr>
                                    </p:animEffect>
                                    <p:set>
                                      <p:cBhvr>
                                        <p:cTn id="27" dur="1" fill="hold">
                                          <p:stCondLst>
                                            <p:cond delay="499"/>
                                          </p:stCondLst>
                                        </p:cTn>
                                        <p:tgtEl>
                                          <p:spTgt spid="16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28"/>
                                        </p:tgtEl>
                                      </p:cBhvr>
                                    </p:animEffect>
                                    <p:set>
                                      <p:cBhvr>
                                        <p:cTn id="30" dur="1" fill="hold">
                                          <p:stCondLst>
                                            <p:cond delay="499"/>
                                          </p:stCondLst>
                                        </p:cTn>
                                        <p:tgtEl>
                                          <p:spTgt spid="22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51"/>
                                        </p:tgtEl>
                                      </p:cBhvr>
                                    </p:animEffect>
                                    <p:set>
                                      <p:cBhvr>
                                        <p:cTn id="33" dur="1" fill="hold">
                                          <p:stCondLst>
                                            <p:cond delay="499"/>
                                          </p:stCondLst>
                                        </p:cTn>
                                        <p:tgtEl>
                                          <p:spTgt spid="5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9"/>
                                        </p:tgtEl>
                                        <p:attrNameLst>
                                          <p:attrName>style.visibility</p:attrName>
                                        </p:attrNameLst>
                                      </p:cBhvr>
                                      <p:to>
                                        <p:strVal val="visible"/>
                                      </p:to>
                                    </p:set>
                                    <p:animEffect transition="in" filter="fade">
                                      <p:cBhvr>
                                        <p:cTn id="38" dur="500"/>
                                        <p:tgtEl>
                                          <p:spTgt spid="229"/>
                                        </p:tgtEl>
                                      </p:cBhvr>
                                    </p:animEffect>
                                  </p:childTnLst>
                                </p:cTn>
                              </p:par>
                              <p:par>
                                <p:cTn id="39" presetID="10" presetClass="entr" presetSubtype="0" fill="hold" nodeType="withEffect">
                                  <p:stCondLst>
                                    <p:cond delay="250"/>
                                  </p:stCondLst>
                                  <p:childTnLst>
                                    <p:set>
                                      <p:cBhvr>
                                        <p:cTn id="40" dur="1" fill="hold">
                                          <p:stCondLst>
                                            <p:cond delay="0"/>
                                          </p:stCondLst>
                                        </p:cTn>
                                        <p:tgtEl>
                                          <p:spTgt spid="203"/>
                                        </p:tgtEl>
                                        <p:attrNameLst>
                                          <p:attrName>style.visibility</p:attrName>
                                        </p:attrNameLst>
                                      </p:cBhvr>
                                      <p:to>
                                        <p:strVal val="visible"/>
                                      </p:to>
                                    </p:set>
                                    <p:animEffect transition="in" filter="fade">
                                      <p:cBhvr>
                                        <p:cTn id="41" dur="500"/>
                                        <p:tgtEl>
                                          <p:spTgt spid="203"/>
                                        </p:tgtEl>
                                      </p:cBhvr>
                                    </p:animEffect>
                                  </p:childTnLst>
                                </p:cTn>
                              </p:par>
                              <p:par>
                                <p:cTn id="42" presetID="10" presetClass="entr" presetSubtype="0" fill="hold" nodeType="withEffect">
                                  <p:stCondLst>
                                    <p:cond delay="500"/>
                                  </p:stCondLst>
                                  <p:childTnLst>
                                    <p:set>
                                      <p:cBhvr>
                                        <p:cTn id="43" dur="1" fill="hold">
                                          <p:stCondLst>
                                            <p:cond delay="0"/>
                                          </p:stCondLst>
                                        </p:cTn>
                                        <p:tgtEl>
                                          <p:spTgt spid="108"/>
                                        </p:tgtEl>
                                        <p:attrNameLst>
                                          <p:attrName>style.visibility</p:attrName>
                                        </p:attrNameLst>
                                      </p:cBhvr>
                                      <p:to>
                                        <p:strVal val="visible"/>
                                      </p:to>
                                    </p:set>
                                    <p:animEffect transition="in" filter="fade">
                                      <p:cBhvr>
                                        <p:cTn id="44" dur="500"/>
                                        <p:tgtEl>
                                          <p:spTgt spid="108"/>
                                        </p:tgtEl>
                                      </p:cBhvr>
                                    </p:animEffect>
                                  </p:childTnLst>
                                </p:cTn>
                              </p:par>
                              <p:par>
                                <p:cTn id="45" presetID="10" presetClass="entr" presetSubtype="0" fill="hold" nodeType="withEffect">
                                  <p:stCondLst>
                                    <p:cond delay="75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100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500"/>
                                        <p:tgtEl>
                                          <p:spTgt spid="70"/>
                                        </p:tgtEl>
                                      </p:cBhvr>
                                    </p:animEffect>
                                  </p:childTnLst>
                                </p:cTn>
                              </p:par>
                              <p:par>
                                <p:cTn id="51" presetID="10" presetClass="entr" presetSubtype="0" fill="hold" nodeType="withEffect">
                                  <p:stCondLst>
                                    <p:cond delay="1250"/>
                                  </p:stCondLst>
                                  <p:childTnLst>
                                    <p:set>
                                      <p:cBhvr>
                                        <p:cTn id="52" dur="1" fill="hold">
                                          <p:stCondLst>
                                            <p:cond delay="0"/>
                                          </p:stCondLst>
                                        </p:cTn>
                                        <p:tgtEl>
                                          <p:spTgt spid="199"/>
                                        </p:tgtEl>
                                        <p:attrNameLst>
                                          <p:attrName>style.visibility</p:attrName>
                                        </p:attrNameLst>
                                      </p:cBhvr>
                                      <p:to>
                                        <p:strVal val="visible"/>
                                      </p:to>
                                    </p:set>
                                    <p:animEffect transition="in" filter="fade">
                                      <p:cBhvr>
                                        <p:cTn id="53" dur="500"/>
                                        <p:tgtEl>
                                          <p:spTgt spid="19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30"/>
                                        </p:tgtEl>
                                        <p:attrNameLst>
                                          <p:attrName>style.visibility</p:attrName>
                                        </p:attrNameLst>
                                      </p:cBhvr>
                                      <p:to>
                                        <p:strVal val="visible"/>
                                      </p:to>
                                    </p:set>
                                    <p:animEffect transition="in" filter="fade">
                                      <p:cBhvr>
                                        <p:cTn id="58" dur="500"/>
                                        <p:tgtEl>
                                          <p:spTgt spid="230"/>
                                        </p:tgtEl>
                                      </p:cBhvr>
                                    </p:animEffect>
                                  </p:childTnLst>
                                </p:cTn>
                              </p:par>
                              <p:par>
                                <p:cTn id="59" presetID="10" presetClass="entr" presetSubtype="0" fill="hold" nodeType="withEffect">
                                  <p:stCondLst>
                                    <p:cond delay="250"/>
                                  </p:stCondLst>
                                  <p:childTnLst>
                                    <p:set>
                                      <p:cBhvr>
                                        <p:cTn id="60" dur="1" fill="hold">
                                          <p:stCondLst>
                                            <p:cond delay="0"/>
                                          </p:stCondLst>
                                        </p:cTn>
                                        <p:tgtEl>
                                          <p:spTgt spid="206"/>
                                        </p:tgtEl>
                                        <p:attrNameLst>
                                          <p:attrName>style.visibility</p:attrName>
                                        </p:attrNameLst>
                                      </p:cBhvr>
                                      <p:to>
                                        <p:strVal val="visible"/>
                                      </p:to>
                                    </p:set>
                                    <p:animEffect transition="in" filter="fade">
                                      <p:cBhvr>
                                        <p:cTn id="61" dur="500"/>
                                        <p:tgtEl>
                                          <p:spTgt spid="206"/>
                                        </p:tgtEl>
                                      </p:cBhvr>
                                    </p:animEffect>
                                  </p:childTnLst>
                                </p:cTn>
                              </p:par>
                              <p:par>
                                <p:cTn id="62" presetID="10" presetClass="entr" presetSubtype="0" fill="hold" nodeType="withEffect">
                                  <p:stCondLst>
                                    <p:cond delay="500"/>
                                  </p:stCondLst>
                                  <p:childTnLst>
                                    <p:set>
                                      <p:cBhvr>
                                        <p:cTn id="63" dur="1" fill="hold">
                                          <p:stCondLst>
                                            <p:cond delay="0"/>
                                          </p:stCondLst>
                                        </p:cTn>
                                        <p:tgtEl>
                                          <p:spTgt spid="175"/>
                                        </p:tgtEl>
                                        <p:attrNameLst>
                                          <p:attrName>style.visibility</p:attrName>
                                        </p:attrNameLst>
                                      </p:cBhvr>
                                      <p:to>
                                        <p:strVal val="visible"/>
                                      </p:to>
                                    </p:set>
                                    <p:animEffect transition="in" filter="fade">
                                      <p:cBhvr>
                                        <p:cTn id="64" dur="500"/>
                                        <p:tgtEl>
                                          <p:spTgt spid="175"/>
                                        </p:tgtEl>
                                      </p:cBhvr>
                                    </p:animEffect>
                                  </p:childTnLst>
                                </p:cTn>
                              </p:par>
                              <p:par>
                                <p:cTn id="65" presetID="10" presetClass="entr" presetSubtype="0" fill="hold" nodeType="withEffect">
                                  <p:stCondLst>
                                    <p:cond delay="75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nodeType="withEffect">
                                  <p:stCondLst>
                                    <p:cond delay="75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par>
                                <p:cTn id="71" presetID="10" presetClass="entr" presetSubtype="0" fill="hold" nodeType="withEffect">
                                  <p:stCondLst>
                                    <p:cond delay="750"/>
                                  </p:stCondLst>
                                  <p:childTnLst>
                                    <p:set>
                                      <p:cBhvr>
                                        <p:cTn id="72" dur="1" fill="hold">
                                          <p:stCondLst>
                                            <p:cond delay="0"/>
                                          </p:stCondLst>
                                        </p:cTn>
                                        <p:tgtEl>
                                          <p:spTgt spid="154"/>
                                        </p:tgtEl>
                                        <p:attrNameLst>
                                          <p:attrName>style.visibility</p:attrName>
                                        </p:attrNameLst>
                                      </p:cBhvr>
                                      <p:to>
                                        <p:strVal val="visible"/>
                                      </p:to>
                                    </p:set>
                                    <p:animEffect transition="in" filter="fade">
                                      <p:cBhvr>
                                        <p:cTn id="73" dur="500"/>
                                        <p:tgtEl>
                                          <p:spTgt spid="154"/>
                                        </p:tgtEl>
                                      </p:cBhvr>
                                    </p:animEffect>
                                  </p:childTnLst>
                                </p:cTn>
                              </p:par>
                              <p:par>
                                <p:cTn id="74" presetID="10" presetClass="entr" presetSubtype="0" fill="hold" nodeType="withEffect">
                                  <p:stCondLst>
                                    <p:cond delay="750"/>
                                  </p:stCondLst>
                                  <p:childTnLst>
                                    <p:set>
                                      <p:cBhvr>
                                        <p:cTn id="75" dur="1" fill="hold">
                                          <p:stCondLst>
                                            <p:cond delay="0"/>
                                          </p:stCondLst>
                                        </p:cTn>
                                        <p:tgtEl>
                                          <p:spTgt spid="155"/>
                                        </p:tgtEl>
                                        <p:attrNameLst>
                                          <p:attrName>style.visibility</p:attrName>
                                        </p:attrNameLst>
                                      </p:cBhvr>
                                      <p:to>
                                        <p:strVal val="visible"/>
                                      </p:to>
                                    </p:set>
                                    <p:animEffect transition="in" filter="fade">
                                      <p:cBhvr>
                                        <p:cTn id="76" dur="500"/>
                                        <p:tgtEl>
                                          <p:spTgt spid="155"/>
                                        </p:tgtEl>
                                      </p:cBhvr>
                                    </p:animEffect>
                                  </p:childTnLst>
                                </p:cTn>
                              </p:par>
                              <p:par>
                                <p:cTn id="77" presetID="10" presetClass="entr" presetSubtype="0" fill="hold" nodeType="withEffect">
                                  <p:stCondLst>
                                    <p:cond delay="1000"/>
                                  </p:stCondLst>
                                  <p:childTnLst>
                                    <p:set>
                                      <p:cBhvr>
                                        <p:cTn id="78" dur="1" fill="hold">
                                          <p:stCondLst>
                                            <p:cond delay="0"/>
                                          </p:stCondLst>
                                        </p:cTn>
                                        <p:tgtEl>
                                          <p:spTgt spid="109"/>
                                        </p:tgtEl>
                                        <p:attrNameLst>
                                          <p:attrName>style.visibility</p:attrName>
                                        </p:attrNameLst>
                                      </p:cBhvr>
                                      <p:to>
                                        <p:strVal val="visible"/>
                                      </p:to>
                                    </p:set>
                                    <p:animEffect transition="in" filter="fade">
                                      <p:cBhvr>
                                        <p:cTn id="79" dur="500"/>
                                        <p:tgtEl>
                                          <p:spTgt spid="109"/>
                                        </p:tgtEl>
                                      </p:cBhvr>
                                    </p:animEffect>
                                  </p:childTnLst>
                                </p:cTn>
                              </p:par>
                              <p:par>
                                <p:cTn id="80" presetID="10" presetClass="entr" presetSubtype="0" fill="hold" nodeType="withEffect">
                                  <p:stCondLst>
                                    <p:cond delay="1250"/>
                                  </p:stCondLst>
                                  <p:childTnLst>
                                    <p:set>
                                      <p:cBhvr>
                                        <p:cTn id="81" dur="1" fill="hold">
                                          <p:stCondLst>
                                            <p:cond delay="0"/>
                                          </p:stCondLst>
                                        </p:cTn>
                                        <p:tgtEl>
                                          <p:spTgt spid="187"/>
                                        </p:tgtEl>
                                        <p:attrNameLst>
                                          <p:attrName>style.visibility</p:attrName>
                                        </p:attrNameLst>
                                      </p:cBhvr>
                                      <p:to>
                                        <p:strVal val="visible"/>
                                      </p:to>
                                    </p:set>
                                    <p:animEffect transition="in" filter="fade">
                                      <p:cBhvr>
                                        <p:cTn id="82" dur="500"/>
                                        <p:tgtEl>
                                          <p:spTgt spid="187"/>
                                        </p:tgtEl>
                                      </p:cBhvr>
                                    </p:animEffect>
                                  </p:childTnLst>
                                </p:cTn>
                              </p:par>
                              <p:par>
                                <p:cTn id="83" presetID="10" presetClass="entr" presetSubtype="0" fill="hold" nodeType="withEffect">
                                  <p:stCondLst>
                                    <p:cond delay="1500"/>
                                  </p:stCondLst>
                                  <p:childTnLst>
                                    <p:set>
                                      <p:cBhvr>
                                        <p:cTn id="84" dur="1" fill="hold">
                                          <p:stCondLst>
                                            <p:cond delay="0"/>
                                          </p:stCondLst>
                                        </p:cTn>
                                        <p:tgtEl>
                                          <p:spTgt spid="89"/>
                                        </p:tgtEl>
                                        <p:attrNameLst>
                                          <p:attrName>style.visibility</p:attrName>
                                        </p:attrNameLst>
                                      </p:cBhvr>
                                      <p:to>
                                        <p:strVal val="visible"/>
                                      </p:to>
                                    </p:set>
                                    <p:animEffect transition="in" filter="fade">
                                      <p:cBhvr>
                                        <p:cTn id="85" dur="500"/>
                                        <p:tgtEl>
                                          <p:spTgt spid="89"/>
                                        </p:tgtEl>
                                      </p:cBhvr>
                                    </p:animEffect>
                                  </p:childTnLst>
                                </p:cTn>
                              </p:par>
                              <p:par>
                                <p:cTn id="86" presetID="10" presetClass="entr" presetSubtype="0" fill="hold" nodeType="withEffect">
                                  <p:stCondLst>
                                    <p:cond delay="1750"/>
                                  </p:stCondLst>
                                  <p:childTnLst>
                                    <p:set>
                                      <p:cBhvr>
                                        <p:cTn id="87" dur="1" fill="hold">
                                          <p:stCondLst>
                                            <p:cond delay="0"/>
                                          </p:stCondLst>
                                        </p:cTn>
                                        <p:tgtEl>
                                          <p:spTgt spid="221"/>
                                        </p:tgtEl>
                                        <p:attrNameLst>
                                          <p:attrName>style.visibility</p:attrName>
                                        </p:attrNameLst>
                                      </p:cBhvr>
                                      <p:to>
                                        <p:strVal val="visible"/>
                                      </p:to>
                                    </p:set>
                                    <p:animEffect transition="in" filter="fade">
                                      <p:cBhvr>
                                        <p:cTn id="88"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animBg="1"/>
      <p:bldP spid="228" grpId="1" animBg="1"/>
      <p:bldP spid="229" grpId="0" animBg="1"/>
      <p:bldP spid="23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Arrow: Right 157">
            <a:extLst>
              <a:ext uri="{FF2B5EF4-FFF2-40B4-BE49-F238E27FC236}">
                <a16:creationId xmlns:a16="http://schemas.microsoft.com/office/drawing/2014/main" id="{52402CBC-25C6-4A88-9865-223C8E55B49F}"/>
              </a:ext>
              <a:ext uri="{C183D7F6-B498-43B3-948B-1728B52AA6E4}">
                <adec:decorative xmlns:adec="http://schemas.microsoft.com/office/drawing/2017/decorative" val="1"/>
              </a:ext>
            </a:extLst>
          </p:cNvPr>
          <p:cNvSpPr/>
          <p:nvPr/>
        </p:nvSpPr>
        <p:spPr bwMode="auto">
          <a:xfrm>
            <a:off x="688014" y="1691028"/>
            <a:ext cx="7149473"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59" name="Arrow: Right 158">
            <a:extLst>
              <a:ext uri="{FF2B5EF4-FFF2-40B4-BE49-F238E27FC236}">
                <a16:creationId xmlns:a16="http://schemas.microsoft.com/office/drawing/2014/main" id="{71246085-2D60-4AA1-9BF5-C04E16A22023}"/>
              </a:ext>
              <a:ext uri="{C183D7F6-B498-43B3-948B-1728B52AA6E4}">
                <adec:decorative xmlns:adec="http://schemas.microsoft.com/office/drawing/2017/decorative" val="1"/>
              </a:ext>
            </a:extLst>
          </p:cNvPr>
          <p:cNvSpPr/>
          <p:nvPr/>
        </p:nvSpPr>
        <p:spPr bwMode="auto">
          <a:xfrm>
            <a:off x="688014" y="3389649"/>
            <a:ext cx="10921374" cy="1128203"/>
          </a:xfrm>
          <a:prstGeom prst="righ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AC73963-8DF2-4927-A92A-37EF0A3A469C}"/>
              </a:ext>
            </a:extLst>
          </p:cNvPr>
          <p:cNvSpPr>
            <a:spLocks noGrp="1"/>
          </p:cNvSpPr>
          <p:nvPr>
            <p:ph type="title"/>
          </p:nvPr>
        </p:nvSpPr>
        <p:spPr/>
        <p:txBody>
          <a:bodyPr/>
          <a:lstStyle/>
          <a:p>
            <a:r>
              <a:rPr lang="en-US"/>
              <a:t>Catching the bus</a:t>
            </a:r>
          </a:p>
        </p:txBody>
      </p:sp>
      <p:grpSp>
        <p:nvGrpSpPr>
          <p:cNvPr id="14" name="Group 13" descr="Bus">
            <a:extLst>
              <a:ext uri="{FF2B5EF4-FFF2-40B4-BE49-F238E27FC236}">
                <a16:creationId xmlns:a16="http://schemas.microsoft.com/office/drawing/2014/main" id="{5A071EB8-DBD3-4984-9465-C5D70D9C9191}"/>
              </a:ext>
            </a:extLst>
          </p:cNvPr>
          <p:cNvGrpSpPr>
            <a:grpSpLocks noChangeAspect="1"/>
          </p:cNvGrpSpPr>
          <p:nvPr/>
        </p:nvGrpSpPr>
        <p:grpSpPr>
          <a:xfrm>
            <a:off x="8080733" y="3442051"/>
            <a:ext cx="869292" cy="914400"/>
            <a:chOff x="4185103" y="3363686"/>
            <a:chExt cx="1062682" cy="1117825"/>
          </a:xfrm>
        </p:grpSpPr>
        <p:sp>
          <p:nvSpPr>
            <p:cNvPr id="15" name="Freeform 126">
              <a:extLst>
                <a:ext uri="{FF2B5EF4-FFF2-40B4-BE49-F238E27FC236}">
                  <a16:creationId xmlns:a16="http://schemas.microsoft.com/office/drawing/2014/main" id="{14EC9CD8-4D65-451D-A406-96D843E15C34}"/>
                </a:ext>
              </a:extLst>
            </p:cNvPr>
            <p:cNvSpPr>
              <a:spLocks/>
            </p:cNvSpPr>
            <p:nvPr/>
          </p:nvSpPr>
          <p:spPr bwMode="auto">
            <a:xfrm>
              <a:off x="5040539" y="3992061"/>
              <a:ext cx="207246" cy="123464"/>
            </a:xfrm>
            <a:custGeom>
              <a:avLst/>
              <a:gdLst>
                <a:gd name="T0" fmla="*/ 31 w 45"/>
                <a:gd name="T1" fmla="*/ 0 h 26"/>
                <a:gd name="T2" fmla="*/ 0 w 45"/>
                <a:gd name="T3" fmla="*/ 0 h 26"/>
                <a:gd name="T4" fmla="*/ 0 w 45"/>
                <a:gd name="T5" fmla="*/ 26 h 26"/>
                <a:gd name="T6" fmla="*/ 45 w 45"/>
                <a:gd name="T7" fmla="*/ 26 h 26"/>
                <a:gd name="T8" fmla="*/ 45 w 45"/>
                <a:gd name="T9" fmla="*/ 15 h 26"/>
                <a:gd name="T10" fmla="*/ 31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31" y="0"/>
                  </a:moveTo>
                  <a:cubicBezTo>
                    <a:pt x="0" y="0"/>
                    <a:pt x="0" y="0"/>
                    <a:pt x="0" y="0"/>
                  </a:cubicBezTo>
                  <a:cubicBezTo>
                    <a:pt x="0" y="26"/>
                    <a:pt x="0" y="26"/>
                    <a:pt x="0" y="26"/>
                  </a:cubicBezTo>
                  <a:cubicBezTo>
                    <a:pt x="45" y="26"/>
                    <a:pt x="45" y="26"/>
                    <a:pt x="45" y="26"/>
                  </a:cubicBezTo>
                  <a:cubicBezTo>
                    <a:pt x="45" y="15"/>
                    <a:pt x="45" y="15"/>
                    <a:pt x="45" y="15"/>
                  </a:cubicBezTo>
                  <a:cubicBezTo>
                    <a:pt x="45" y="7"/>
                    <a:pt x="39" y="0"/>
                    <a:pt x="3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27">
              <a:extLst>
                <a:ext uri="{FF2B5EF4-FFF2-40B4-BE49-F238E27FC236}">
                  <a16:creationId xmlns:a16="http://schemas.microsoft.com/office/drawing/2014/main" id="{C6200F1C-E9D7-4771-8254-D6171BB3021C}"/>
                </a:ext>
              </a:extLst>
            </p:cNvPr>
            <p:cNvSpPr>
              <a:spLocks/>
            </p:cNvSpPr>
            <p:nvPr/>
          </p:nvSpPr>
          <p:spPr bwMode="auto">
            <a:xfrm>
              <a:off x="4185103" y="3992061"/>
              <a:ext cx="211654" cy="123464"/>
            </a:xfrm>
            <a:custGeom>
              <a:avLst/>
              <a:gdLst>
                <a:gd name="T0" fmla="*/ 14 w 45"/>
                <a:gd name="T1" fmla="*/ 0 h 26"/>
                <a:gd name="T2" fmla="*/ 45 w 45"/>
                <a:gd name="T3" fmla="*/ 0 h 26"/>
                <a:gd name="T4" fmla="*/ 45 w 45"/>
                <a:gd name="T5" fmla="*/ 26 h 26"/>
                <a:gd name="T6" fmla="*/ 0 w 45"/>
                <a:gd name="T7" fmla="*/ 26 h 26"/>
                <a:gd name="T8" fmla="*/ 0 w 45"/>
                <a:gd name="T9" fmla="*/ 15 h 26"/>
                <a:gd name="T10" fmla="*/ 14 w 45"/>
                <a:gd name="T11" fmla="*/ 0 h 26"/>
              </a:gdLst>
              <a:ahLst/>
              <a:cxnLst>
                <a:cxn ang="0">
                  <a:pos x="T0" y="T1"/>
                </a:cxn>
                <a:cxn ang="0">
                  <a:pos x="T2" y="T3"/>
                </a:cxn>
                <a:cxn ang="0">
                  <a:pos x="T4" y="T5"/>
                </a:cxn>
                <a:cxn ang="0">
                  <a:pos x="T6" y="T7"/>
                </a:cxn>
                <a:cxn ang="0">
                  <a:pos x="T8" y="T9"/>
                </a:cxn>
                <a:cxn ang="0">
                  <a:pos x="T10" y="T11"/>
                </a:cxn>
              </a:cxnLst>
              <a:rect l="0" t="0" r="r" b="b"/>
              <a:pathLst>
                <a:path w="45" h="26">
                  <a:moveTo>
                    <a:pt x="14" y="0"/>
                  </a:moveTo>
                  <a:cubicBezTo>
                    <a:pt x="45" y="0"/>
                    <a:pt x="45" y="0"/>
                    <a:pt x="45" y="0"/>
                  </a:cubicBezTo>
                  <a:cubicBezTo>
                    <a:pt x="45" y="26"/>
                    <a:pt x="45" y="26"/>
                    <a:pt x="45" y="26"/>
                  </a:cubicBezTo>
                  <a:cubicBezTo>
                    <a:pt x="0" y="26"/>
                    <a:pt x="0" y="26"/>
                    <a:pt x="0" y="26"/>
                  </a:cubicBezTo>
                  <a:cubicBezTo>
                    <a:pt x="0" y="15"/>
                    <a:pt x="0" y="15"/>
                    <a:pt x="0" y="15"/>
                  </a:cubicBezTo>
                  <a:cubicBezTo>
                    <a:pt x="0" y="7"/>
                    <a:pt x="7" y="0"/>
                    <a:pt x="1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28">
              <a:extLst>
                <a:ext uri="{FF2B5EF4-FFF2-40B4-BE49-F238E27FC236}">
                  <a16:creationId xmlns:a16="http://schemas.microsoft.com/office/drawing/2014/main" id="{1497959A-0893-4582-95C5-594A8F1CB1DE}"/>
                </a:ext>
              </a:extLst>
            </p:cNvPr>
            <p:cNvSpPr>
              <a:spLocks/>
            </p:cNvSpPr>
            <p:nvPr/>
          </p:nvSpPr>
          <p:spPr bwMode="auto">
            <a:xfrm>
              <a:off x="4290930" y="4049385"/>
              <a:ext cx="851028" cy="308661"/>
            </a:xfrm>
            <a:custGeom>
              <a:avLst/>
              <a:gdLst>
                <a:gd name="T0" fmla="*/ 2 w 182"/>
                <a:gd name="T1" fmla="*/ 9 h 66"/>
                <a:gd name="T2" fmla="*/ 0 w 182"/>
                <a:gd name="T3" fmla="*/ 18 h 66"/>
                <a:gd name="T4" fmla="*/ 0 w 182"/>
                <a:gd name="T5" fmla="*/ 66 h 66"/>
                <a:gd name="T6" fmla="*/ 182 w 182"/>
                <a:gd name="T7" fmla="*/ 66 h 66"/>
                <a:gd name="T8" fmla="*/ 182 w 182"/>
                <a:gd name="T9" fmla="*/ 18 h 66"/>
                <a:gd name="T10" fmla="*/ 180 w 182"/>
                <a:gd name="T11" fmla="*/ 9 h 66"/>
                <a:gd name="T12" fmla="*/ 91 w 182"/>
                <a:gd name="T13" fmla="*/ 0 h 66"/>
                <a:gd name="T14" fmla="*/ 2 w 182"/>
                <a:gd name="T15" fmla="*/ 9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66">
                  <a:moveTo>
                    <a:pt x="2" y="9"/>
                  </a:moveTo>
                  <a:cubicBezTo>
                    <a:pt x="1" y="12"/>
                    <a:pt x="0" y="15"/>
                    <a:pt x="0" y="18"/>
                  </a:cubicBezTo>
                  <a:cubicBezTo>
                    <a:pt x="0" y="66"/>
                    <a:pt x="0" y="66"/>
                    <a:pt x="0" y="66"/>
                  </a:cubicBezTo>
                  <a:cubicBezTo>
                    <a:pt x="182" y="66"/>
                    <a:pt x="182" y="66"/>
                    <a:pt x="182" y="66"/>
                  </a:cubicBezTo>
                  <a:cubicBezTo>
                    <a:pt x="182" y="18"/>
                    <a:pt x="182" y="18"/>
                    <a:pt x="182" y="18"/>
                  </a:cubicBezTo>
                  <a:cubicBezTo>
                    <a:pt x="182" y="15"/>
                    <a:pt x="181" y="12"/>
                    <a:pt x="180" y="9"/>
                  </a:cubicBezTo>
                  <a:cubicBezTo>
                    <a:pt x="91" y="0"/>
                    <a:pt x="91" y="0"/>
                    <a:pt x="91" y="0"/>
                  </a:cubicBezTo>
                  <a:lnTo>
                    <a:pt x="2"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29">
              <a:extLst>
                <a:ext uri="{FF2B5EF4-FFF2-40B4-BE49-F238E27FC236}">
                  <a16:creationId xmlns:a16="http://schemas.microsoft.com/office/drawing/2014/main" id="{70C20758-EC83-4202-93DE-7034640425CC}"/>
                </a:ext>
              </a:extLst>
            </p:cNvPr>
            <p:cNvSpPr>
              <a:spLocks/>
            </p:cNvSpPr>
            <p:nvPr/>
          </p:nvSpPr>
          <p:spPr bwMode="auto">
            <a:xfrm>
              <a:off x="4290930" y="4256628"/>
              <a:ext cx="189608" cy="224883"/>
            </a:xfrm>
            <a:custGeom>
              <a:avLst/>
              <a:gdLst>
                <a:gd name="T0" fmla="*/ 40 w 40"/>
                <a:gd name="T1" fmla="*/ 0 h 48"/>
                <a:gd name="T2" fmla="*/ 0 w 40"/>
                <a:gd name="T3" fmla="*/ 0 h 48"/>
                <a:gd name="T4" fmla="*/ 0 w 40"/>
                <a:gd name="T5" fmla="*/ 41 h 48"/>
                <a:gd name="T6" fmla="*/ 7 w 40"/>
                <a:gd name="T7" fmla="*/ 48 h 48"/>
                <a:gd name="T8" fmla="*/ 32 w 40"/>
                <a:gd name="T9" fmla="*/ 48 h 48"/>
                <a:gd name="T10" fmla="*/ 40 w 40"/>
                <a:gd name="T11" fmla="*/ 41 h 48"/>
                <a:gd name="T12" fmla="*/ 40 w 40"/>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40" h="48">
                  <a:moveTo>
                    <a:pt x="40" y="0"/>
                  </a:moveTo>
                  <a:cubicBezTo>
                    <a:pt x="0" y="0"/>
                    <a:pt x="0" y="0"/>
                    <a:pt x="0" y="0"/>
                  </a:cubicBezTo>
                  <a:cubicBezTo>
                    <a:pt x="0" y="41"/>
                    <a:pt x="0" y="41"/>
                    <a:pt x="0" y="41"/>
                  </a:cubicBezTo>
                  <a:cubicBezTo>
                    <a:pt x="0" y="45"/>
                    <a:pt x="3" y="48"/>
                    <a:pt x="7" y="48"/>
                  </a:cubicBezTo>
                  <a:cubicBezTo>
                    <a:pt x="32" y="48"/>
                    <a:pt x="32" y="48"/>
                    <a:pt x="32" y="48"/>
                  </a:cubicBezTo>
                  <a:cubicBezTo>
                    <a:pt x="36" y="48"/>
                    <a:pt x="40" y="45"/>
                    <a:pt x="40" y="41"/>
                  </a:cubicBezTo>
                  <a:lnTo>
                    <a:pt x="4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30">
              <a:extLst>
                <a:ext uri="{FF2B5EF4-FFF2-40B4-BE49-F238E27FC236}">
                  <a16:creationId xmlns:a16="http://schemas.microsoft.com/office/drawing/2014/main" id="{478BD7FD-7033-44DD-9CAB-8620DE65A5FE}"/>
                </a:ext>
              </a:extLst>
            </p:cNvPr>
            <p:cNvSpPr>
              <a:spLocks/>
            </p:cNvSpPr>
            <p:nvPr/>
          </p:nvSpPr>
          <p:spPr bwMode="auto">
            <a:xfrm>
              <a:off x="4961169" y="4256628"/>
              <a:ext cx="180789" cy="22488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130">
              <a:extLst>
                <a:ext uri="{FF2B5EF4-FFF2-40B4-BE49-F238E27FC236}">
                  <a16:creationId xmlns:a16="http://schemas.microsoft.com/office/drawing/2014/main" id="{8686CF7C-0C67-4D2A-9C96-0083EE62D246}"/>
                </a:ext>
              </a:extLst>
            </p:cNvPr>
            <p:cNvSpPr>
              <a:spLocks/>
            </p:cNvSpPr>
            <p:nvPr/>
          </p:nvSpPr>
          <p:spPr bwMode="auto">
            <a:xfrm rot="10800000">
              <a:off x="4396381" y="3368296"/>
              <a:ext cx="742037" cy="750693"/>
            </a:xfrm>
            <a:custGeom>
              <a:avLst/>
              <a:gdLst>
                <a:gd name="T0" fmla="*/ 39 w 39"/>
                <a:gd name="T1" fmla="*/ 0 h 48"/>
                <a:gd name="T2" fmla="*/ 0 w 39"/>
                <a:gd name="T3" fmla="*/ 0 h 48"/>
                <a:gd name="T4" fmla="*/ 0 w 39"/>
                <a:gd name="T5" fmla="*/ 41 h 48"/>
                <a:gd name="T6" fmla="*/ 7 w 39"/>
                <a:gd name="T7" fmla="*/ 48 h 48"/>
                <a:gd name="T8" fmla="*/ 32 w 39"/>
                <a:gd name="T9" fmla="*/ 48 h 48"/>
                <a:gd name="T10" fmla="*/ 39 w 39"/>
                <a:gd name="T11" fmla="*/ 41 h 48"/>
                <a:gd name="T12" fmla="*/ 39 w 39"/>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39" h="48">
                  <a:moveTo>
                    <a:pt x="39" y="0"/>
                  </a:moveTo>
                  <a:cubicBezTo>
                    <a:pt x="0" y="0"/>
                    <a:pt x="0" y="0"/>
                    <a:pt x="0" y="0"/>
                  </a:cubicBezTo>
                  <a:cubicBezTo>
                    <a:pt x="0" y="41"/>
                    <a:pt x="0" y="41"/>
                    <a:pt x="0" y="41"/>
                  </a:cubicBezTo>
                  <a:cubicBezTo>
                    <a:pt x="0" y="45"/>
                    <a:pt x="3" y="48"/>
                    <a:pt x="7" y="48"/>
                  </a:cubicBezTo>
                  <a:cubicBezTo>
                    <a:pt x="32" y="48"/>
                    <a:pt x="32" y="48"/>
                    <a:pt x="32" y="48"/>
                  </a:cubicBezTo>
                  <a:cubicBezTo>
                    <a:pt x="36" y="48"/>
                    <a:pt x="39" y="45"/>
                    <a:pt x="39" y="41"/>
                  </a:cubicBezTo>
                  <a:lnTo>
                    <a:pt x="39"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Oval 21">
              <a:extLst>
                <a:ext uri="{FF2B5EF4-FFF2-40B4-BE49-F238E27FC236}">
                  <a16:creationId xmlns:a16="http://schemas.microsoft.com/office/drawing/2014/main" id="{B4AAE0C3-C1CD-4DB7-B906-0ABC3C3519D9}"/>
                </a:ext>
              </a:extLst>
            </p:cNvPr>
            <p:cNvSpPr>
              <a:spLocks noChangeArrowheads="1"/>
            </p:cNvSpPr>
            <p:nvPr/>
          </p:nvSpPr>
          <p:spPr bwMode="auto">
            <a:xfrm>
              <a:off x="4361482"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Oval 23">
              <a:extLst>
                <a:ext uri="{FF2B5EF4-FFF2-40B4-BE49-F238E27FC236}">
                  <a16:creationId xmlns:a16="http://schemas.microsoft.com/office/drawing/2014/main" id="{D69EF0B6-E351-4E7F-9760-343032A22584}"/>
                </a:ext>
              </a:extLst>
            </p:cNvPr>
            <p:cNvSpPr>
              <a:spLocks noChangeArrowheads="1"/>
            </p:cNvSpPr>
            <p:nvPr/>
          </p:nvSpPr>
          <p:spPr bwMode="auto">
            <a:xfrm>
              <a:off x="4939120" y="4172850"/>
              <a:ext cx="132284" cy="127875"/>
            </a:xfrm>
            <a:prstGeom prst="ellipse">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ACDA2401-EF5B-4C5C-B746-BA8E508C58B7}"/>
                </a:ext>
              </a:extLst>
            </p:cNvPr>
            <p:cNvSpPr>
              <a:spLocks noChangeArrowheads="1"/>
            </p:cNvSpPr>
            <p:nvPr/>
          </p:nvSpPr>
          <p:spPr bwMode="auto">
            <a:xfrm>
              <a:off x="4590774" y="4212534"/>
              <a:ext cx="251341" cy="4850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9070EF4-A2D6-4209-A7F6-37DCD2EAAAC4}"/>
                </a:ext>
              </a:extLst>
            </p:cNvPr>
            <p:cNvSpPr/>
            <p:nvPr/>
          </p:nvSpPr>
          <p:spPr bwMode="auto">
            <a:xfrm>
              <a:off x="4289522" y="3364834"/>
              <a:ext cx="357808" cy="788113"/>
            </a:xfrm>
            <a:custGeom>
              <a:avLst/>
              <a:gdLst>
                <a:gd name="connsiteX0" fmla="*/ 152694 w 357808"/>
                <a:gd name="connsiteY0" fmla="*/ 0 h 791643"/>
                <a:gd name="connsiteX1" fmla="*/ 357808 w 357808"/>
                <a:gd name="connsiteY1" fmla="*/ 0 h 791643"/>
                <a:gd name="connsiteX2" fmla="*/ 142602 w 357808"/>
                <a:gd name="connsiteY2" fmla="*/ 768733 h 791643"/>
                <a:gd name="connsiteX3" fmla="*/ 0 w 357808"/>
                <a:gd name="connsiteY3" fmla="*/ 791643 h 791643"/>
                <a:gd name="connsiteX4" fmla="*/ 1082 w 357808"/>
                <a:gd name="connsiteY4" fmla="*/ 739637 h 791643"/>
                <a:gd name="connsiteX5" fmla="*/ 32744 w 357808"/>
                <a:gd name="connsiteY5" fmla="*/ 143667 h 791643"/>
                <a:gd name="connsiteX6" fmla="*/ 105263 w 357808"/>
                <a:gd name="connsiteY6" fmla="*/ 7620 h 791643"/>
                <a:gd name="connsiteX7" fmla="*/ 138039 w 357808"/>
                <a:gd name="connsiteY7" fmla="*/ 2354 h 791643"/>
                <a:gd name="connsiteX8" fmla="*/ 152694 w 357808"/>
                <a:gd name="connsiteY8" fmla="*/ 0 h 79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08" h="791643">
                  <a:moveTo>
                    <a:pt x="152694" y="0"/>
                  </a:moveTo>
                  <a:lnTo>
                    <a:pt x="357808" y="0"/>
                  </a:lnTo>
                  <a:lnTo>
                    <a:pt x="142602" y="768733"/>
                  </a:lnTo>
                  <a:cubicBezTo>
                    <a:pt x="142602" y="768733"/>
                    <a:pt x="142602" y="768733"/>
                    <a:pt x="0" y="791643"/>
                  </a:cubicBezTo>
                  <a:cubicBezTo>
                    <a:pt x="2976" y="780798"/>
                    <a:pt x="-271" y="760587"/>
                    <a:pt x="1082" y="739637"/>
                  </a:cubicBezTo>
                  <a:cubicBezTo>
                    <a:pt x="1082" y="739637"/>
                    <a:pt x="1082" y="739637"/>
                    <a:pt x="32744" y="143667"/>
                  </a:cubicBezTo>
                  <a:cubicBezTo>
                    <a:pt x="39779" y="69972"/>
                    <a:pt x="63862" y="14271"/>
                    <a:pt x="105263" y="7620"/>
                  </a:cubicBezTo>
                  <a:cubicBezTo>
                    <a:pt x="105263" y="7620"/>
                    <a:pt x="105263" y="7620"/>
                    <a:pt x="138039" y="2354"/>
                  </a:cubicBezTo>
                  <a:lnTo>
                    <a:pt x="152694"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33D5E58-08D5-495A-8F2E-58C1C260774E}"/>
                </a:ext>
              </a:extLst>
            </p:cNvPr>
            <p:cNvSpPr>
              <a:spLocks/>
            </p:cNvSpPr>
            <p:nvPr/>
          </p:nvSpPr>
          <p:spPr bwMode="auto">
            <a:xfrm>
              <a:off x="4590774" y="3363686"/>
              <a:ext cx="545529" cy="90439"/>
            </a:xfrm>
            <a:custGeom>
              <a:avLst/>
              <a:gdLst>
                <a:gd name="connsiteX0" fmla="*/ 0 w 443472"/>
                <a:gd name="connsiteY0" fmla="*/ 0 h 90439"/>
                <a:gd name="connsiteX1" fmla="*/ 17136 w 443472"/>
                <a:gd name="connsiteY1" fmla="*/ 0 h 90439"/>
                <a:gd name="connsiteX2" fmla="*/ 360820 w 443472"/>
                <a:gd name="connsiteY2" fmla="*/ 0 h 90439"/>
                <a:gd name="connsiteX3" fmla="*/ 437755 w 443472"/>
                <a:gd name="connsiteY3" fmla="*/ 73405 h 90439"/>
                <a:gd name="connsiteX4" fmla="*/ 443472 w 443472"/>
                <a:gd name="connsiteY4" fmla="*/ 90439 h 90439"/>
                <a:gd name="connsiteX5" fmla="*/ 0 w 443472"/>
                <a:gd name="connsiteY5" fmla="*/ 90439 h 90439"/>
                <a:gd name="connsiteX6" fmla="*/ 0 w 443472"/>
                <a:gd name="connsiteY6" fmla="*/ 0 h 9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472" h="90439">
                  <a:moveTo>
                    <a:pt x="0" y="0"/>
                  </a:moveTo>
                  <a:lnTo>
                    <a:pt x="17136" y="0"/>
                  </a:lnTo>
                  <a:cubicBezTo>
                    <a:pt x="66234" y="0"/>
                    <a:pt x="164429" y="0"/>
                    <a:pt x="360820" y="0"/>
                  </a:cubicBezTo>
                  <a:cubicBezTo>
                    <a:pt x="392383" y="0"/>
                    <a:pt x="418686" y="28787"/>
                    <a:pt x="437755" y="73405"/>
                  </a:cubicBezTo>
                  <a:lnTo>
                    <a:pt x="443472" y="90439"/>
                  </a:lnTo>
                  <a:lnTo>
                    <a:pt x="0" y="90439"/>
                  </a:ln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3" name="phone" descr="phone">
            <a:extLst>
              <a:ext uri="{FF2B5EF4-FFF2-40B4-BE49-F238E27FC236}">
                <a16:creationId xmlns:a16="http://schemas.microsoft.com/office/drawing/2014/main" id="{84299BF4-F403-44C7-8E5A-55D6482B098F}"/>
              </a:ext>
            </a:extLst>
          </p:cNvPr>
          <p:cNvGrpSpPr>
            <a:grpSpLocks noChangeAspect="1"/>
          </p:cNvGrpSpPr>
          <p:nvPr/>
        </p:nvGrpSpPr>
        <p:grpSpPr>
          <a:xfrm>
            <a:off x="2874110" y="1740953"/>
            <a:ext cx="539015" cy="914400"/>
            <a:chOff x="7648576" y="1841501"/>
            <a:chExt cx="177800" cy="301625"/>
          </a:xfrm>
        </p:grpSpPr>
        <p:sp>
          <p:nvSpPr>
            <p:cNvPr id="45" name="Freeform 48">
              <a:extLst>
                <a:ext uri="{FF2B5EF4-FFF2-40B4-BE49-F238E27FC236}">
                  <a16:creationId xmlns:a16="http://schemas.microsoft.com/office/drawing/2014/main" id="{7A3921E6-A015-4379-A4D5-6209FD3F510A}"/>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867D6B6B-208D-410F-9879-D3B44C437B9D}"/>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0">
              <a:extLst>
                <a:ext uri="{FF2B5EF4-FFF2-40B4-BE49-F238E27FC236}">
                  <a16:creationId xmlns:a16="http://schemas.microsoft.com/office/drawing/2014/main" id="{28BBFF1A-D071-45C0-B08B-D9373E58A182}"/>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175">
              <a:extLst>
                <a:ext uri="{FF2B5EF4-FFF2-40B4-BE49-F238E27FC236}">
                  <a16:creationId xmlns:a16="http://schemas.microsoft.com/office/drawing/2014/main" id="{A372F168-3F5B-4369-8AC5-57C8E703E929}"/>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5" name="phone" descr="phone">
            <a:extLst>
              <a:ext uri="{FF2B5EF4-FFF2-40B4-BE49-F238E27FC236}">
                <a16:creationId xmlns:a16="http://schemas.microsoft.com/office/drawing/2014/main" id="{2BD9D4F0-0FE7-4894-8685-88FA0A23FE71}"/>
              </a:ext>
            </a:extLst>
          </p:cNvPr>
          <p:cNvGrpSpPr>
            <a:grpSpLocks noChangeAspect="1"/>
          </p:cNvGrpSpPr>
          <p:nvPr/>
        </p:nvGrpSpPr>
        <p:grpSpPr>
          <a:xfrm>
            <a:off x="4612164" y="3442051"/>
            <a:ext cx="539015" cy="914400"/>
            <a:chOff x="7648576" y="1841501"/>
            <a:chExt cx="177800" cy="301625"/>
          </a:xfrm>
        </p:grpSpPr>
        <p:sp>
          <p:nvSpPr>
            <p:cNvPr id="56" name="Freeform 48">
              <a:extLst>
                <a:ext uri="{FF2B5EF4-FFF2-40B4-BE49-F238E27FC236}">
                  <a16:creationId xmlns:a16="http://schemas.microsoft.com/office/drawing/2014/main" id="{AF1466C8-53E4-4934-823C-2481B2AA3835}"/>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8B8F41B0-A740-409E-91F7-8AA65124FB77}"/>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50">
              <a:extLst>
                <a:ext uri="{FF2B5EF4-FFF2-40B4-BE49-F238E27FC236}">
                  <a16:creationId xmlns:a16="http://schemas.microsoft.com/office/drawing/2014/main" id="{DAB6867A-D14D-4BD9-80FB-AF2997052525}"/>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175">
              <a:extLst>
                <a:ext uri="{FF2B5EF4-FFF2-40B4-BE49-F238E27FC236}">
                  <a16:creationId xmlns:a16="http://schemas.microsoft.com/office/drawing/2014/main" id="{AA888AC3-35F1-476C-98C7-0F34062CCE4A}"/>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4" name="Group 143" descr="Location code">
            <a:extLst>
              <a:ext uri="{FF2B5EF4-FFF2-40B4-BE49-F238E27FC236}">
                <a16:creationId xmlns:a16="http://schemas.microsoft.com/office/drawing/2014/main" id="{82C0AAE5-C4A2-4498-850A-C7100F238FD3}"/>
              </a:ext>
            </a:extLst>
          </p:cNvPr>
          <p:cNvGrpSpPr/>
          <p:nvPr/>
        </p:nvGrpSpPr>
        <p:grpSpPr>
          <a:xfrm>
            <a:off x="2887078" y="3396190"/>
            <a:ext cx="558221" cy="983734"/>
            <a:chOff x="2080250" y="2968658"/>
            <a:chExt cx="558221" cy="983734"/>
          </a:xfrm>
        </p:grpSpPr>
        <p:grpSp>
          <p:nvGrpSpPr>
            <p:cNvPr id="60" name="location 2" descr="location">
              <a:extLst>
                <a:ext uri="{FF2B5EF4-FFF2-40B4-BE49-F238E27FC236}">
                  <a16:creationId xmlns:a16="http://schemas.microsoft.com/office/drawing/2014/main" id="{BA833BEE-8EE0-4CC9-AE22-496673076470}"/>
                </a:ext>
              </a:extLst>
            </p:cNvPr>
            <p:cNvGrpSpPr/>
            <p:nvPr/>
          </p:nvGrpSpPr>
          <p:grpSpPr>
            <a:xfrm>
              <a:off x="2220842" y="3565896"/>
              <a:ext cx="277036" cy="386496"/>
              <a:chOff x="1693531" y="5778500"/>
              <a:chExt cx="277036" cy="386496"/>
            </a:xfrm>
          </p:grpSpPr>
          <p:sp>
            <p:nvSpPr>
              <p:cNvPr id="61" name="Freeform 115">
                <a:extLst>
                  <a:ext uri="{FF2B5EF4-FFF2-40B4-BE49-F238E27FC236}">
                    <a16:creationId xmlns:a16="http://schemas.microsoft.com/office/drawing/2014/main" id="{DC19EA23-50E2-496F-9F6B-6A7ECD6E1696}"/>
                  </a:ext>
                </a:extLst>
              </p:cNvPr>
              <p:cNvSpPr>
                <a:spLocks/>
              </p:cNvSpPr>
              <p:nvPr/>
            </p:nvSpPr>
            <p:spPr bwMode="auto">
              <a:xfrm>
                <a:off x="1693531" y="5778500"/>
                <a:ext cx="277036" cy="386496"/>
              </a:xfrm>
              <a:custGeom>
                <a:avLst/>
                <a:gdLst>
                  <a:gd name="T0" fmla="*/ 147 w 277"/>
                  <a:gd name="T1" fmla="*/ 5 h 387"/>
                  <a:gd name="T2" fmla="*/ 5 w 277"/>
                  <a:gd name="T3" fmla="*/ 131 h 387"/>
                  <a:gd name="T4" fmla="*/ 138 w 277"/>
                  <a:gd name="T5" fmla="*/ 387 h 387"/>
                  <a:gd name="T6" fmla="*/ 272 w 277"/>
                  <a:gd name="T7" fmla="*/ 147 h 387"/>
                  <a:gd name="T8" fmla="*/ 147 w 277"/>
                  <a:gd name="T9" fmla="*/ 5 h 387"/>
                </a:gdLst>
                <a:ahLst/>
                <a:cxnLst>
                  <a:cxn ang="0">
                    <a:pos x="T0" y="T1"/>
                  </a:cxn>
                  <a:cxn ang="0">
                    <a:pos x="T2" y="T3"/>
                  </a:cxn>
                  <a:cxn ang="0">
                    <a:pos x="T4" y="T5"/>
                  </a:cxn>
                  <a:cxn ang="0">
                    <a:pos x="T6" y="T7"/>
                  </a:cxn>
                  <a:cxn ang="0">
                    <a:pos x="T8" y="T9"/>
                  </a:cxn>
                </a:cxnLst>
                <a:rect l="0" t="0" r="r" b="b"/>
                <a:pathLst>
                  <a:path w="277" h="387">
                    <a:moveTo>
                      <a:pt x="147" y="5"/>
                    </a:moveTo>
                    <a:cubicBezTo>
                      <a:pt x="73" y="0"/>
                      <a:pt x="9" y="57"/>
                      <a:pt x="5" y="131"/>
                    </a:cubicBezTo>
                    <a:cubicBezTo>
                      <a:pt x="0" y="204"/>
                      <a:pt x="138" y="387"/>
                      <a:pt x="138" y="387"/>
                    </a:cubicBezTo>
                    <a:cubicBezTo>
                      <a:pt x="138" y="387"/>
                      <a:pt x="268" y="221"/>
                      <a:pt x="272" y="147"/>
                    </a:cubicBezTo>
                    <a:cubicBezTo>
                      <a:pt x="277" y="73"/>
                      <a:pt x="221" y="9"/>
                      <a:pt x="147" y="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116">
                <a:extLst>
                  <a:ext uri="{FF2B5EF4-FFF2-40B4-BE49-F238E27FC236}">
                    <a16:creationId xmlns:a16="http://schemas.microsoft.com/office/drawing/2014/main" id="{2B3A401C-7686-41F8-9AD6-96BEA4E49B76}"/>
                  </a:ext>
                </a:extLst>
              </p:cNvPr>
              <p:cNvSpPr>
                <a:spLocks/>
              </p:cNvSpPr>
              <p:nvPr/>
            </p:nvSpPr>
            <p:spPr bwMode="auto">
              <a:xfrm>
                <a:off x="1748938" y="5833906"/>
                <a:ext cx="167573" cy="166221"/>
              </a:xfrm>
              <a:custGeom>
                <a:avLst/>
                <a:gdLst>
                  <a:gd name="T0" fmla="*/ 164 w 167"/>
                  <a:gd name="T1" fmla="*/ 88 h 167"/>
                  <a:gd name="T2" fmla="*/ 79 w 167"/>
                  <a:gd name="T3" fmla="*/ 164 h 167"/>
                  <a:gd name="T4" fmla="*/ 3 w 167"/>
                  <a:gd name="T5" fmla="*/ 78 h 167"/>
                  <a:gd name="T6" fmla="*/ 89 w 167"/>
                  <a:gd name="T7" fmla="*/ 3 h 167"/>
                  <a:gd name="T8" fmla="*/ 164 w 167"/>
                  <a:gd name="T9" fmla="*/ 88 h 167"/>
                </a:gdLst>
                <a:ahLst/>
                <a:cxnLst>
                  <a:cxn ang="0">
                    <a:pos x="T0" y="T1"/>
                  </a:cxn>
                  <a:cxn ang="0">
                    <a:pos x="T2" y="T3"/>
                  </a:cxn>
                  <a:cxn ang="0">
                    <a:pos x="T4" y="T5"/>
                  </a:cxn>
                  <a:cxn ang="0">
                    <a:pos x="T6" y="T7"/>
                  </a:cxn>
                  <a:cxn ang="0">
                    <a:pos x="T8" y="T9"/>
                  </a:cxn>
                </a:cxnLst>
                <a:rect l="0" t="0" r="r" b="b"/>
                <a:pathLst>
                  <a:path w="167" h="167">
                    <a:moveTo>
                      <a:pt x="164" y="88"/>
                    </a:moveTo>
                    <a:cubicBezTo>
                      <a:pt x="162" y="133"/>
                      <a:pt x="123" y="167"/>
                      <a:pt x="79" y="164"/>
                    </a:cubicBezTo>
                    <a:cubicBezTo>
                      <a:pt x="34" y="161"/>
                      <a:pt x="0" y="123"/>
                      <a:pt x="3" y="78"/>
                    </a:cubicBezTo>
                    <a:cubicBezTo>
                      <a:pt x="6" y="34"/>
                      <a:pt x="44" y="0"/>
                      <a:pt x="89" y="3"/>
                    </a:cubicBezTo>
                    <a:cubicBezTo>
                      <a:pt x="133" y="5"/>
                      <a:pt x="167" y="44"/>
                      <a:pt x="164" y="8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3" name="code samples" descr="code samples">
              <a:extLst>
                <a:ext uri="{FF2B5EF4-FFF2-40B4-BE49-F238E27FC236}">
                  <a16:creationId xmlns:a16="http://schemas.microsoft.com/office/drawing/2014/main" id="{0F6629D5-DFFD-4217-8512-283F371C6C07}"/>
                </a:ext>
              </a:extLst>
            </p:cNvPr>
            <p:cNvGrpSpPr/>
            <p:nvPr/>
          </p:nvGrpSpPr>
          <p:grpSpPr>
            <a:xfrm>
              <a:off x="2080250" y="2968658"/>
              <a:ext cx="558221" cy="558221"/>
              <a:chOff x="2518439" y="3861516"/>
              <a:chExt cx="558221" cy="558221"/>
            </a:xfrm>
          </p:grpSpPr>
          <p:sp>
            <p:nvSpPr>
              <p:cNvPr id="64" name="Freeform: Shape 63">
                <a:extLst>
                  <a:ext uri="{FF2B5EF4-FFF2-40B4-BE49-F238E27FC236}">
                    <a16:creationId xmlns:a16="http://schemas.microsoft.com/office/drawing/2014/main" id="{4808B107-BA60-42A6-86FA-67F42016ADB8}"/>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85F3CD3-9243-43D2-8C3F-21FFD8EF0897}"/>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85F555E-9BC0-4B00-97EF-A1329F86BB6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CEC4446-4127-4B7C-94A9-9979160652E8}"/>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A4E022B8-08D2-48B4-B436-915667149A16}"/>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 name="Group 8" descr="Smiley face">
            <a:extLst>
              <a:ext uri="{FF2B5EF4-FFF2-40B4-BE49-F238E27FC236}">
                <a16:creationId xmlns:a16="http://schemas.microsoft.com/office/drawing/2014/main" id="{2DED35F0-D586-4E72-A629-C11A014552FF}"/>
              </a:ext>
            </a:extLst>
          </p:cNvPr>
          <p:cNvGrpSpPr/>
          <p:nvPr/>
        </p:nvGrpSpPr>
        <p:grpSpPr>
          <a:xfrm>
            <a:off x="10004210" y="1442976"/>
            <a:ext cx="1625985" cy="1625985"/>
            <a:chOff x="5268528" y="5141208"/>
            <a:chExt cx="950769" cy="950769"/>
          </a:xfrm>
        </p:grpSpPr>
        <p:sp>
          <p:nvSpPr>
            <p:cNvPr id="5" name="person4" descr="smile, person">
              <a:extLst>
                <a:ext uri="{FF2B5EF4-FFF2-40B4-BE49-F238E27FC236}">
                  <a16:creationId xmlns:a16="http://schemas.microsoft.com/office/drawing/2014/main" id="{8AC1FF74-C153-4873-AFE4-2745DA165101}"/>
                </a:ext>
              </a:extLst>
            </p:cNvPr>
            <p:cNvSpPr/>
            <p:nvPr/>
          </p:nvSpPr>
          <p:spPr>
            <a:xfrm>
              <a:off x="5268528" y="5141208"/>
              <a:ext cx="950769" cy="950769"/>
            </a:xfrm>
            <a:custGeom>
              <a:avLst/>
              <a:gdLst>
                <a:gd name="connsiteX0" fmla="*/ 475383 w 950769"/>
                <a:gd name="connsiteY0" fmla="*/ 950770 h 950769"/>
                <a:gd name="connsiteX1" fmla="*/ 950770 w 950769"/>
                <a:gd name="connsiteY1" fmla="*/ 475387 h 950769"/>
                <a:gd name="connsiteX2" fmla="*/ 475383 w 950769"/>
                <a:gd name="connsiteY2" fmla="*/ 0 h 950769"/>
                <a:gd name="connsiteX3" fmla="*/ 0 w 950769"/>
                <a:gd name="connsiteY3" fmla="*/ 475387 h 950769"/>
                <a:gd name="connsiteX4" fmla="*/ 475383 w 950769"/>
                <a:gd name="connsiteY4" fmla="*/ 950770 h 950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769" h="950769">
                  <a:moveTo>
                    <a:pt x="475383" y="950770"/>
                  </a:moveTo>
                  <a:cubicBezTo>
                    <a:pt x="737932" y="950770"/>
                    <a:pt x="950770" y="737936"/>
                    <a:pt x="950770" y="475387"/>
                  </a:cubicBezTo>
                  <a:cubicBezTo>
                    <a:pt x="950770" y="212837"/>
                    <a:pt x="737932" y="0"/>
                    <a:pt x="475383" y="0"/>
                  </a:cubicBezTo>
                  <a:cubicBezTo>
                    <a:pt x="212837" y="0"/>
                    <a:pt x="0" y="212837"/>
                    <a:pt x="0" y="475387"/>
                  </a:cubicBezTo>
                  <a:cubicBezTo>
                    <a:pt x="0" y="737936"/>
                    <a:pt x="212837" y="950770"/>
                    <a:pt x="475383" y="950770"/>
                  </a:cubicBezTo>
                  <a:close/>
                </a:path>
              </a:pathLst>
            </a:custGeom>
            <a:solidFill>
              <a:srgbClr val="50E6FF"/>
            </a:solidFill>
            <a:ln w="37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person4" descr="smile, person">
              <a:extLst>
                <a:ext uri="{FF2B5EF4-FFF2-40B4-BE49-F238E27FC236}">
                  <a16:creationId xmlns:a16="http://schemas.microsoft.com/office/drawing/2014/main" id="{8AC1FF74-C153-4873-AFE4-2745DA165101}"/>
                </a:ext>
              </a:extLst>
            </p:cNvPr>
            <p:cNvSpPr/>
            <p:nvPr/>
          </p:nvSpPr>
          <p:spPr>
            <a:xfrm>
              <a:off x="5865209" y="5438948"/>
              <a:ext cx="209808" cy="145227"/>
            </a:xfrm>
            <a:custGeom>
              <a:avLst/>
              <a:gdLst>
                <a:gd name="connsiteX0" fmla="*/ 104904 w 209808"/>
                <a:gd name="connsiteY0" fmla="*/ 0 h 145227"/>
                <a:gd name="connsiteX1" fmla="*/ 0 w 209808"/>
                <a:gd name="connsiteY1" fmla="*/ 104904 h 145227"/>
                <a:gd name="connsiteX2" fmla="*/ 40323 w 209808"/>
                <a:gd name="connsiteY2" fmla="*/ 145227 h 145227"/>
                <a:gd name="connsiteX3" fmla="*/ 80646 w 209808"/>
                <a:gd name="connsiteY3" fmla="*/ 104904 h 145227"/>
                <a:gd name="connsiteX4" fmla="*/ 104904 w 209808"/>
                <a:gd name="connsiteY4" fmla="*/ 80646 h 145227"/>
                <a:gd name="connsiteX5" fmla="*/ 129163 w 209808"/>
                <a:gd name="connsiteY5" fmla="*/ 104904 h 145227"/>
                <a:gd name="connsiteX6" fmla="*/ 169486 w 209808"/>
                <a:gd name="connsiteY6" fmla="*/ 145227 h 145227"/>
                <a:gd name="connsiteX7" fmla="*/ 209809 w 209808"/>
                <a:gd name="connsiteY7" fmla="*/ 104904 h 145227"/>
                <a:gd name="connsiteX8" fmla="*/ 104904 w 209808"/>
                <a:gd name="connsiteY8" fmla="*/ 0 h 1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08" h="145227">
                  <a:moveTo>
                    <a:pt x="104904" y="0"/>
                  </a:moveTo>
                  <a:cubicBezTo>
                    <a:pt x="46938" y="0"/>
                    <a:pt x="0" y="46938"/>
                    <a:pt x="0" y="104904"/>
                  </a:cubicBezTo>
                  <a:cubicBezTo>
                    <a:pt x="0" y="127273"/>
                    <a:pt x="17954" y="145227"/>
                    <a:pt x="40323" y="145227"/>
                  </a:cubicBezTo>
                  <a:cubicBezTo>
                    <a:pt x="62691" y="145227"/>
                    <a:pt x="80646" y="127273"/>
                    <a:pt x="80646" y="104904"/>
                  </a:cubicBezTo>
                  <a:cubicBezTo>
                    <a:pt x="80646" y="91356"/>
                    <a:pt x="91674" y="80646"/>
                    <a:pt x="104904" y="80646"/>
                  </a:cubicBezTo>
                  <a:cubicBezTo>
                    <a:pt x="118134" y="80646"/>
                    <a:pt x="129163" y="91674"/>
                    <a:pt x="129163" y="104904"/>
                  </a:cubicBezTo>
                  <a:cubicBezTo>
                    <a:pt x="129163" y="127273"/>
                    <a:pt x="147118" y="145227"/>
                    <a:pt x="169486" y="145227"/>
                  </a:cubicBezTo>
                  <a:cubicBezTo>
                    <a:pt x="191854" y="145227"/>
                    <a:pt x="209809" y="127273"/>
                    <a:pt x="209809" y="104904"/>
                  </a:cubicBezTo>
                  <a:cubicBezTo>
                    <a:pt x="209494" y="47252"/>
                    <a:pt x="162556" y="0"/>
                    <a:pt x="104904" y="0"/>
                  </a:cubicBezTo>
                  <a:close/>
                </a:path>
              </a:pathLst>
            </a:custGeom>
            <a:solidFill>
              <a:srgbClr val="0078D4"/>
            </a:solidFill>
            <a:ln w="37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person4" descr="smile, person">
              <a:extLst>
                <a:ext uri="{FF2B5EF4-FFF2-40B4-BE49-F238E27FC236}">
                  <a16:creationId xmlns:a16="http://schemas.microsoft.com/office/drawing/2014/main" id="{8AC1FF74-C153-4873-AFE4-2745DA165101}"/>
                </a:ext>
              </a:extLst>
            </p:cNvPr>
            <p:cNvSpPr/>
            <p:nvPr/>
          </p:nvSpPr>
          <p:spPr>
            <a:xfrm>
              <a:off x="5399904" y="5438948"/>
              <a:ext cx="209808" cy="145227"/>
            </a:xfrm>
            <a:custGeom>
              <a:avLst/>
              <a:gdLst>
                <a:gd name="connsiteX0" fmla="*/ 104904 w 209808"/>
                <a:gd name="connsiteY0" fmla="*/ 0 h 145227"/>
                <a:gd name="connsiteX1" fmla="*/ 0 w 209808"/>
                <a:gd name="connsiteY1" fmla="*/ 104904 h 145227"/>
                <a:gd name="connsiteX2" fmla="*/ 40323 w 209808"/>
                <a:gd name="connsiteY2" fmla="*/ 145227 h 145227"/>
                <a:gd name="connsiteX3" fmla="*/ 80646 w 209808"/>
                <a:gd name="connsiteY3" fmla="*/ 104904 h 145227"/>
                <a:gd name="connsiteX4" fmla="*/ 104904 w 209808"/>
                <a:gd name="connsiteY4" fmla="*/ 80646 h 145227"/>
                <a:gd name="connsiteX5" fmla="*/ 129163 w 209808"/>
                <a:gd name="connsiteY5" fmla="*/ 104904 h 145227"/>
                <a:gd name="connsiteX6" fmla="*/ 169486 w 209808"/>
                <a:gd name="connsiteY6" fmla="*/ 145227 h 145227"/>
                <a:gd name="connsiteX7" fmla="*/ 209809 w 209808"/>
                <a:gd name="connsiteY7" fmla="*/ 104904 h 145227"/>
                <a:gd name="connsiteX8" fmla="*/ 104904 w 209808"/>
                <a:gd name="connsiteY8" fmla="*/ 0 h 14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08" h="145227">
                  <a:moveTo>
                    <a:pt x="104904" y="0"/>
                  </a:moveTo>
                  <a:cubicBezTo>
                    <a:pt x="46938" y="0"/>
                    <a:pt x="0" y="46938"/>
                    <a:pt x="0" y="104904"/>
                  </a:cubicBezTo>
                  <a:cubicBezTo>
                    <a:pt x="0" y="127273"/>
                    <a:pt x="17955" y="145227"/>
                    <a:pt x="40323" y="145227"/>
                  </a:cubicBezTo>
                  <a:cubicBezTo>
                    <a:pt x="62691" y="145227"/>
                    <a:pt x="80646" y="127273"/>
                    <a:pt x="80646" y="104904"/>
                  </a:cubicBezTo>
                  <a:cubicBezTo>
                    <a:pt x="80646" y="91356"/>
                    <a:pt x="91674" y="80646"/>
                    <a:pt x="104904" y="80646"/>
                  </a:cubicBezTo>
                  <a:cubicBezTo>
                    <a:pt x="118134" y="80646"/>
                    <a:pt x="129163" y="91674"/>
                    <a:pt x="129163" y="104904"/>
                  </a:cubicBezTo>
                  <a:cubicBezTo>
                    <a:pt x="129163" y="127273"/>
                    <a:pt x="147118" y="145227"/>
                    <a:pt x="169486" y="145227"/>
                  </a:cubicBezTo>
                  <a:cubicBezTo>
                    <a:pt x="191854" y="145227"/>
                    <a:pt x="209809" y="127273"/>
                    <a:pt x="209809" y="104904"/>
                  </a:cubicBezTo>
                  <a:cubicBezTo>
                    <a:pt x="209809" y="47252"/>
                    <a:pt x="162871" y="0"/>
                    <a:pt x="104904" y="0"/>
                  </a:cubicBezTo>
                  <a:close/>
                </a:path>
              </a:pathLst>
            </a:custGeom>
            <a:solidFill>
              <a:srgbClr val="0078D4"/>
            </a:solidFill>
            <a:ln w="37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person4" descr="smile, person">
              <a:extLst>
                <a:ext uri="{FF2B5EF4-FFF2-40B4-BE49-F238E27FC236}">
                  <a16:creationId xmlns:a16="http://schemas.microsoft.com/office/drawing/2014/main" id="{8AC1FF74-C153-4873-AFE4-2745DA165101}"/>
                </a:ext>
              </a:extLst>
            </p:cNvPr>
            <p:cNvSpPr/>
            <p:nvPr/>
          </p:nvSpPr>
          <p:spPr>
            <a:xfrm>
              <a:off x="5494719" y="5700563"/>
              <a:ext cx="494617" cy="166496"/>
            </a:xfrm>
            <a:custGeom>
              <a:avLst/>
              <a:gdLst>
                <a:gd name="connsiteX0" fmla="*/ 483889 w 494617"/>
                <a:gd name="connsiteY0" fmla="*/ 16856 h 166496"/>
                <a:gd name="connsiteX1" fmla="*/ 426869 w 494617"/>
                <a:gd name="connsiteY1" fmla="*/ 15279 h 166496"/>
                <a:gd name="connsiteX2" fmla="*/ 249821 w 494617"/>
                <a:gd name="connsiteY2" fmla="*/ 85533 h 166496"/>
                <a:gd name="connsiteX3" fmla="*/ 68677 w 494617"/>
                <a:gd name="connsiteY3" fmla="*/ 11498 h 166496"/>
                <a:gd name="connsiteX4" fmla="*/ 11654 w 494617"/>
                <a:gd name="connsiteY4" fmla="*/ 12131 h 166496"/>
                <a:gd name="connsiteX5" fmla="*/ 0 w 494617"/>
                <a:gd name="connsiteY5" fmla="*/ 40796 h 166496"/>
                <a:gd name="connsiteX6" fmla="*/ 11968 w 494617"/>
                <a:gd name="connsiteY6" fmla="*/ 69151 h 166496"/>
                <a:gd name="connsiteX7" fmla="*/ 249506 w 494617"/>
                <a:gd name="connsiteY7" fmla="*/ 166497 h 166496"/>
                <a:gd name="connsiteX8" fmla="*/ 481998 w 494617"/>
                <a:gd name="connsiteY8" fmla="*/ 74189 h 166496"/>
                <a:gd name="connsiteX9" fmla="*/ 494599 w 494617"/>
                <a:gd name="connsiteY9" fmla="*/ 46153 h 166496"/>
                <a:gd name="connsiteX10" fmla="*/ 483889 w 494617"/>
                <a:gd name="connsiteY10" fmla="*/ 16856 h 166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617" h="166496">
                  <a:moveTo>
                    <a:pt x="483889" y="16856"/>
                  </a:moveTo>
                  <a:cubicBezTo>
                    <a:pt x="468768" y="788"/>
                    <a:pt x="443251" y="-156"/>
                    <a:pt x="426869" y="15279"/>
                  </a:cubicBezTo>
                  <a:cubicBezTo>
                    <a:pt x="378670" y="60645"/>
                    <a:pt x="315979" y="85533"/>
                    <a:pt x="249821" y="85533"/>
                  </a:cubicBezTo>
                  <a:cubicBezTo>
                    <a:pt x="181773" y="85533"/>
                    <a:pt x="117506" y="59069"/>
                    <a:pt x="68677" y="11498"/>
                  </a:cubicBezTo>
                  <a:cubicBezTo>
                    <a:pt x="52924" y="-3937"/>
                    <a:pt x="27407" y="-3937"/>
                    <a:pt x="11654" y="12131"/>
                  </a:cubicBezTo>
                  <a:cubicBezTo>
                    <a:pt x="4096" y="19689"/>
                    <a:pt x="0" y="30086"/>
                    <a:pt x="0" y="40796"/>
                  </a:cubicBezTo>
                  <a:cubicBezTo>
                    <a:pt x="0" y="51507"/>
                    <a:pt x="4410" y="61588"/>
                    <a:pt x="11968" y="69151"/>
                  </a:cubicBezTo>
                  <a:cubicBezTo>
                    <a:pt x="75607" y="131842"/>
                    <a:pt x="160037" y="166497"/>
                    <a:pt x="249506" y="166497"/>
                  </a:cubicBezTo>
                  <a:cubicBezTo>
                    <a:pt x="336138" y="166497"/>
                    <a:pt x="418678" y="133732"/>
                    <a:pt x="481998" y="74189"/>
                  </a:cubicBezTo>
                  <a:cubicBezTo>
                    <a:pt x="489875" y="66945"/>
                    <a:pt x="494285" y="56864"/>
                    <a:pt x="494599" y="46153"/>
                  </a:cubicBezTo>
                  <a:cubicBezTo>
                    <a:pt x="494917" y="35443"/>
                    <a:pt x="491136" y="24732"/>
                    <a:pt x="483889" y="16856"/>
                  </a:cubicBezTo>
                  <a:close/>
                </a:path>
              </a:pathLst>
            </a:custGeom>
            <a:solidFill>
              <a:srgbClr val="0078D4"/>
            </a:solidFill>
            <a:ln w="37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0" name="access" descr="access, cloud">
            <a:extLst>
              <a:ext uri="{FF2B5EF4-FFF2-40B4-BE49-F238E27FC236}">
                <a16:creationId xmlns:a16="http://schemas.microsoft.com/office/drawing/2014/main" id="{CF5B6465-7C96-4C31-9401-683BC112BC72}"/>
              </a:ext>
            </a:extLst>
          </p:cNvPr>
          <p:cNvGrpSpPr>
            <a:grpSpLocks noChangeAspect="1"/>
          </p:cNvGrpSpPr>
          <p:nvPr/>
        </p:nvGrpSpPr>
        <p:grpSpPr bwMode="auto">
          <a:xfrm>
            <a:off x="10116890" y="3442051"/>
            <a:ext cx="914400" cy="914400"/>
            <a:chOff x="2821" y="3067"/>
            <a:chExt cx="258" cy="258"/>
          </a:xfrm>
        </p:grpSpPr>
        <p:sp>
          <p:nvSpPr>
            <p:cNvPr id="71" name="AutoShape 163">
              <a:extLst>
                <a:ext uri="{FF2B5EF4-FFF2-40B4-BE49-F238E27FC236}">
                  <a16:creationId xmlns:a16="http://schemas.microsoft.com/office/drawing/2014/main" id="{E1341198-6CEF-4A98-BB08-FA2F7E6C4636}"/>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Oval 165">
              <a:extLst>
                <a:ext uri="{FF2B5EF4-FFF2-40B4-BE49-F238E27FC236}">
                  <a16:creationId xmlns:a16="http://schemas.microsoft.com/office/drawing/2014/main" id="{DCFAC24A-922B-458D-9950-5BC35A5843CC}"/>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66">
              <a:extLst>
                <a:ext uri="{FF2B5EF4-FFF2-40B4-BE49-F238E27FC236}">
                  <a16:creationId xmlns:a16="http://schemas.microsoft.com/office/drawing/2014/main" id="{BF73D3E7-B713-4A5F-9F08-A0F66F4CA183}"/>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167">
              <a:extLst>
                <a:ext uri="{FF2B5EF4-FFF2-40B4-BE49-F238E27FC236}">
                  <a16:creationId xmlns:a16="http://schemas.microsoft.com/office/drawing/2014/main" id="{E81DCEB5-7314-49D5-872A-D0D9F2E5B941}"/>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68">
              <a:extLst>
                <a:ext uri="{FF2B5EF4-FFF2-40B4-BE49-F238E27FC236}">
                  <a16:creationId xmlns:a16="http://schemas.microsoft.com/office/drawing/2014/main" id="{B930FC32-414A-4E8F-B56D-CDFFE1B46D96}"/>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69">
              <a:extLst>
                <a:ext uri="{FF2B5EF4-FFF2-40B4-BE49-F238E27FC236}">
                  <a16:creationId xmlns:a16="http://schemas.microsoft.com/office/drawing/2014/main" id="{1B7378FE-ACEC-4698-AC03-506DA130F193}"/>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70">
              <a:extLst>
                <a:ext uri="{FF2B5EF4-FFF2-40B4-BE49-F238E27FC236}">
                  <a16:creationId xmlns:a16="http://schemas.microsoft.com/office/drawing/2014/main" id="{7B4E6B9A-F4E7-4E86-9481-E9124B1C2086}"/>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71">
              <a:extLst>
                <a:ext uri="{FF2B5EF4-FFF2-40B4-BE49-F238E27FC236}">
                  <a16:creationId xmlns:a16="http://schemas.microsoft.com/office/drawing/2014/main" id="{1F66B8C8-E43A-4A36-9816-71EA89904B73}"/>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72">
              <a:extLst>
                <a:ext uri="{FF2B5EF4-FFF2-40B4-BE49-F238E27FC236}">
                  <a16:creationId xmlns:a16="http://schemas.microsoft.com/office/drawing/2014/main" id="{47CAC722-651C-4A78-9586-CA8C3D2E4F1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73">
              <a:extLst>
                <a:ext uri="{FF2B5EF4-FFF2-40B4-BE49-F238E27FC236}">
                  <a16:creationId xmlns:a16="http://schemas.microsoft.com/office/drawing/2014/main" id="{795C9AED-E50A-4F51-8943-C3CF731447C4}"/>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74">
              <a:extLst>
                <a:ext uri="{FF2B5EF4-FFF2-40B4-BE49-F238E27FC236}">
                  <a16:creationId xmlns:a16="http://schemas.microsoft.com/office/drawing/2014/main" id="{C0DAF58B-E06D-42D1-BBFB-4999BED38419}"/>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75">
              <a:extLst>
                <a:ext uri="{FF2B5EF4-FFF2-40B4-BE49-F238E27FC236}">
                  <a16:creationId xmlns:a16="http://schemas.microsoft.com/office/drawing/2014/main" id="{679DA675-B9E8-4461-B16D-BC693218FD06}"/>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76">
              <a:extLst>
                <a:ext uri="{FF2B5EF4-FFF2-40B4-BE49-F238E27FC236}">
                  <a16:creationId xmlns:a16="http://schemas.microsoft.com/office/drawing/2014/main" id="{76F798FE-8415-4AD3-843F-0037BE6716D8}"/>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77">
              <a:extLst>
                <a:ext uri="{FF2B5EF4-FFF2-40B4-BE49-F238E27FC236}">
                  <a16:creationId xmlns:a16="http://schemas.microsoft.com/office/drawing/2014/main" id="{9074926D-CC51-4713-B96E-DA9FB343480F}"/>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Rectangle 178">
              <a:extLst>
                <a:ext uri="{FF2B5EF4-FFF2-40B4-BE49-F238E27FC236}">
                  <a16:creationId xmlns:a16="http://schemas.microsoft.com/office/drawing/2014/main" id="{82A7B75D-9828-4062-AC51-77DF2C29DC80}"/>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179">
              <a:extLst>
                <a:ext uri="{FF2B5EF4-FFF2-40B4-BE49-F238E27FC236}">
                  <a16:creationId xmlns:a16="http://schemas.microsoft.com/office/drawing/2014/main" id="{2531227D-6DBF-4F6E-BC61-B41055862542}"/>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180">
              <a:extLst>
                <a:ext uri="{FF2B5EF4-FFF2-40B4-BE49-F238E27FC236}">
                  <a16:creationId xmlns:a16="http://schemas.microsoft.com/office/drawing/2014/main" id="{F05FBE80-A67F-4B10-BBBA-4762A3A57B02}"/>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181">
              <a:extLst>
                <a:ext uri="{FF2B5EF4-FFF2-40B4-BE49-F238E27FC236}">
                  <a16:creationId xmlns:a16="http://schemas.microsoft.com/office/drawing/2014/main" id="{F3B2F26E-D579-4FC5-963E-3FBA0CB49E42}"/>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person" descr="person">
            <a:extLst>
              <a:ext uri="{FF2B5EF4-FFF2-40B4-BE49-F238E27FC236}">
                <a16:creationId xmlns:a16="http://schemas.microsoft.com/office/drawing/2014/main" id="{8B8D9CB1-D898-4E71-A8B7-5EE29B91E49B}"/>
              </a:ext>
            </a:extLst>
          </p:cNvPr>
          <p:cNvGrpSpPr>
            <a:grpSpLocks noChangeAspect="1"/>
          </p:cNvGrpSpPr>
          <p:nvPr/>
        </p:nvGrpSpPr>
        <p:grpSpPr>
          <a:xfrm>
            <a:off x="962330" y="1740953"/>
            <a:ext cx="755603" cy="914400"/>
            <a:chOff x="5517875" y="3368919"/>
            <a:chExt cx="233375" cy="282423"/>
          </a:xfrm>
        </p:grpSpPr>
        <p:sp>
          <p:nvSpPr>
            <p:cNvPr id="90" name="Freeform: Shape 89">
              <a:extLst>
                <a:ext uri="{FF2B5EF4-FFF2-40B4-BE49-F238E27FC236}">
                  <a16:creationId xmlns:a16="http://schemas.microsoft.com/office/drawing/2014/main" id="{B8C2638D-AB9E-4FCE-A6A9-7B0D4D572C8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A1C55F8-8209-48C2-8BC0-8C5279BDCE9A}"/>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3" name="person" descr="person">
            <a:extLst>
              <a:ext uri="{FF2B5EF4-FFF2-40B4-BE49-F238E27FC236}">
                <a16:creationId xmlns:a16="http://schemas.microsoft.com/office/drawing/2014/main" id="{762498C5-0A09-49DE-A01C-C280D05954FB}"/>
              </a:ext>
            </a:extLst>
          </p:cNvPr>
          <p:cNvGrpSpPr>
            <a:grpSpLocks noChangeAspect="1"/>
          </p:cNvGrpSpPr>
          <p:nvPr/>
        </p:nvGrpSpPr>
        <p:grpSpPr>
          <a:xfrm>
            <a:off x="964610" y="3442051"/>
            <a:ext cx="755603" cy="914400"/>
            <a:chOff x="5517875" y="3368919"/>
            <a:chExt cx="233375" cy="282423"/>
          </a:xfrm>
        </p:grpSpPr>
        <p:sp>
          <p:nvSpPr>
            <p:cNvPr id="94" name="Freeform: Shape 93">
              <a:extLst>
                <a:ext uri="{FF2B5EF4-FFF2-40B4-BE49-F238E27FC236}">
                  <a16:creationId xmlns:a16="http://schemas.microsoft.com/office/drawing/2014/main" id="{6B21E58F-B241-430E-80F2-E9FD0A52434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8270D8E-2623-41C8-A5B2-F5F6CCB4B3D7}"/>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aphic 48" descr="Walk with solid fill">
            <a:extLst>
              <a:ext uri="{FF2B5EF4-FFF2-40B4-BE49-F238E27FC236}">
                <a16:creationId xmlns:a16="http://schemas.microsoft.com/office/drawing/2014/main" id="{9B83F2CE-78BA-481C-9B66-1FB09133D70E}"/>
              </a:ext>
            </a:extLst>
          </p:cNvPr>
          <p:cNvGrpSpPr>
            <a:grpSpLocks noChangeAspect="1"/>
          </p:cNvGrpSpPr>
          <p:nvPr/>
        </p:nvGrpSpPr>
        <p:grpSpPr>
          <a:xfrm>
            <a:off x="6318044" y="3442051"/>
            <a:ext cx="595824" cy="914400"/>
            <a:chOff x="5290133" y="3081973"/>
            <a:chExt cx="533759" cy="819150"/>
          </a:xfrm>
          <a:solidFill>
            <a:srgbClr val="000000"/>
          </a:solidFill>
        </p:grpSpPr>
        <p:sp>
          <p:nvSpPr>
            <p:cNvPr id="11" name="Graphic 48" descr="Walk with solid fill">
              <a:extLst>
                <a:ext uri="{FF2B5EF4-FFF2-40B4-BE49-F238E27FC236}">
                  <a16:creationId xmlns:a16="http://schemas.microsoft.com/office/drawing/2014/main" id="{9E4D79B1-1F04-4DA3-9AB1-1DA911A28097}"/>
                </a:ext>
              </a:extLst>
            </p:cNvPr>
            <p:cNvSpPr/>
            <p:nvPr/>
          </p:nvSpPr>
          <p:spPr>
            <a:xfrm>
              <a:off x="5528519" y="308197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Graphic 48" descr="Walk with solid fill">
              <a:extLst>
                <a:ext uri="{FF2B5EF4-FFF2-40B4-BE49-F238E27FC236}">
                  <a16:creationId xmlns:a16="http://schemas.microsoft.com/office/drawing/2014/main" id="{E6EA641E-D968-4A5F-A4A9-014A8D2E73DF}"/>
                </a:ext>
              </a:extLst>
            </p:cNvPr>
            <p:cNvSpPr/>
            <p:nvPr/>
          </p:nvSpPr>
          <p:spPr>
            <a:xfrm>
              <a:off x="5290133" y="3253423"/>
              <a:ext cx="533759" cy="647700"/>
            </a:xfrm>
            <a:custGeom>
              <a:avLst/>
              <a:gdLst>
                <a:gd name="connsiteX0" fmla="*/ 507943 w 533759"/>
                <a:gd name="connsiteY0" fmla="*/ 201930 h 647700"/>
                <a:gd name="connsiteX1" fmla="*/ 409835 w 533759"/>
                <a:gd name="connsiteY1" fmla="*/ 169545 h 647700"/>
                <a:gd name="connsiteX2" fmla="*/ 353638 w 533759"/>
                <a:gd name="connsiteY2" fmla="*/ 40005 h 647700"/>
                <a:gd name="connsiteX3" fmla="*/ 286963 w 533759"/>
                <a:gd name="connsiteY3" fmla="*/ 0 h 647700"/>
                <a:gd name="connsiteX4" fmla="*/ 254578 w 533759"/>
                <a:gd name="connsiteY4" fmla="*/ 7620 h 647700"/>
                <a:gd name="connsiteX5" fmla="*/ 121228 w 533759"/>
                <a:gd name="connsiteY5" fmla="*/ 60007 h 647700"/>
                <a:gd name="connsiteX6" fmla="*/ 100273 w 533759"/>
                <a:gd name="connsiteY6" fmla="*/ 80963 h 647700"/>
                <a:gd name="connsiteX7" fmla="*/ 52648 w 533759"/>
                <a:gd name="connsiteY7" fmla="*/ 195263 h 647700"/>
                <a:gd name="connsiteX8" fmla="*/ 73603 w 533759"/>
                <a:gd name="connsiteY8" fmla="*/ 244793 h 647700"/>
                <a:gd name="connsiteX9" fmla="*/ 87890 w 533759"/>
                <a:gd name="connsiteY9" fmla="*/ 247650 h 647700"/>
                <a:gd name="connsiteX10" fmla="*/ 123133 w 533759"/>
                <a:gd name="connsiteY10" fmla="*/ 223838 h 647700"/>
                <a:gd name="connsiteX11" fmla="*/ 162185 w 533759"/>
                <a:gd name="connsiteY11" fmla="*/ 124777 h 647700"/>
                <a:gd name="connsiteX12" fmla="*/ 202190 w 533759"/>
                <a:gd name="connsiteY12" fmla="*/ 109538 h 647700"/>
                <a:gd name="connsiteX13" fmla="*/ 136468 w 533759"/>
                <a:gd name="connsiteY13" fmla="*/ 430530 h 647700"/>
                <a:gd name="connsiteX14" fmla="*/ 8833 w 533759"/>
                <a:gd name="connsiteY14" fmla="*/ 585788 h 647700"/>
                <a:gd name="connsiteX15" fmla="*/ 13595 w 533759"/>
                <a:gd name="connsiteY15" fmla="*/ 639128 h 647700"/>
                <a:gd name="connsiteX16" fmla="*/ 37408 w 533759"/>
                <a:gd name="connsiteY16" fmla="*/ 647700 h 647700"/>
                <a:gd name="connsiteX17" fmla="*/ 66935 w 533759"/>
                <a:gd name="connsiteY17" fmla="*/ 633413 h 647700"/>
                <a:gd name="connsiteX18" fmla="*/ 200285 w 533759"/>
                <a:gd name="connsiteY18" fmla="*/ 471488 h 647700"/>
                <a:gd name="connsiteX19" fmla="*/ 207905 w 533759"/>
                <a:gd name="connsiteY19" fmla="*/ 455295 h 647700"/>
                <a:gd name="connsiteX20" fmla="*/ 230765 w 533759"/>
                <a:gd name="connsiteY20" fmla="*/ 344805 h 647700"/>
                <a:gd name="connsiteX21" fmla="*/ 333635 w 533759"/>
                <a:gd name="connsiteY21" fmla="*/ 419100 h 647700"/>
                <a:gd name="connsiteX22" fmla="*/ 333635 w 533759"/>
                <a:gd name="connsiteY22" fmla="*/ 609600 h 647700"/>
                <a:gd name="connsiteX23" fmla="*/ 371735 w 533759"/>
                <a:gd name="connsiteY23" fmla="*/ 647700 h 647700"/>
                <a:gd name="connsiteX24" fmla="*/ 409835 w 533759"/>
                <a:gd name="connsiteY24" fmla="*/ 609600 h 647700"/>
                <a:gd name="connsiteX25" fmla="*/ 409835 w 533759"/>
                <a:gd name="connsiteY25" fmla="*/ 400050 h 647700"/>
                <a:gd name="connsiteX26" fmla="*/ 394595 w 533759"/>
                <a:gd name="connsiteY26" fmla="*/ 369570 h 647700"/>
                <a:gd name="connsiteX27" fmla="*/ 302203 w 533759"/>
                <a:gd name="connsiteY27" fmla="*/ 301943 h 647700"/>
                <a:gd name="connsiteX28" fmla="*/ 327920 w 533759"/>
                <a:gd name="connsiteY28" fmla="*/ 173355 h 647700"/>
                <a:gd name="connsiteX29" fmla="*/ 346018 w 533759"/>
                <a:gd name="connsiteY29" fmla="*/ 215265 h 647700"/>
                <a:gd name="connsiteX30" fmla="*/ 368878 w 533759"/>
                <a:gd name="connsiteY30" fmla="*/ 236220 h 647700"/>
                <a:gd name="connsiteX31" fmla="*/ 483178 w 533759"/>
                <a:gd name="connsiteY31" fmla="*/ 274320 h 647700"/>
                <a:gd name="connsiteX32" fmla="*/ 495560 w 533759"/>
                <a:gd name="connsiteY32" fmla="*/ 276225 h 647700"/>
                <a:gd name="connsiteX33" fmla="*/ 531755 w 533759"/>
                <a:gd name="connsiteY33" fmla="*/ 250508 h 647700"/>
                <a:gd name="connsiteX34" fmla="*/ 507943 w 533759"/>
                <a:gd name="connsiteY34" fmla="*/ 20193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759" h="647700">
                  <a:moveTo>
                    <a:pt x="507943" y="201930"/>
                  </a:moveTo>
                  <a:lnTo>
                    <a:pt x="409835" y="169545"/>
                  </a:lnTo>
                  <a:cubicBezTo>
                    <a:pt x="409835" y="169545"/>
                    <a:pt x="355543" y="43815"/>
                    <a:pt x="353638" y="40005"/>
                  </a:cubicBezTo>
                  <a:cubicBezTo>
                    <a:pt x="340303" y="16193"/>
                    <a:pt x="315538" y="0"/>
                    <a:pt x="286963" y="0"/>
                  </a:cubicBezTo>
                  <a:cubicBezTo>
                    <a:pt x="275533" y="0"/>
                    <a:pt x="264103" y="2857"/>
                    <a:pt x="254578" y="7620"/>
                  </a:cubicBezTo>
                  <a:lnTo>
                    <a:pt x="121228" y="60007"/>
                  </a:lnTo>
                  <a:cubicBezTo>
                    <a:pt x="111703" y="63818"/>
                    <a:pt x="104083" y="71438"/>
                    <a:pt x="100273" y="80963"/>
                  </a:cubicBezTo>
                  <a:lnTo>
                    <a:pt x="52648" y="195263"/>
                  </a:lnTo>
                  <a:cubicBezTo>
                    <a:pt x="45028" y="214313"/>
                    <a:pt x="53600" y="237173"/>
                    <a:pt x="73603" y="244793"/>
                  </a:cubicBezTo>
                  <a:cubicBezTo>
                    <a:pt x="78365" y="246698"/>
                    <a:pt x="83128" y="247650"/>
                    <a:pt x="87890" y="247650"/>
                  </a:cubicBezTo>
                  <a:cubicBezTo>
                    <a:pt x="103130" y="247650"/>
                    <a:pt x="117418" y="239077"/>
                    <a:pt x="123133" y="223838"/>
                  </a:cubicBezTo>
                  <a:lnTo>
                    <a:pt x="162185" y="124777"/>
                  </a:lnTo>
                  <a:lnTo>
                    <a:pt x="202190" y="109538"/>
                  </a:lnTo>
                  <a:lnTo>
                    <a:pt x="136468" y="430530"/>
                  </a:lnTo>
                  <a:lnTo>
                    <a:pt x="8833" y="585788"/>
                  </a:lnTo>
                  <a:cubicBezTo>
                    <a:pt x="-4502" y="601980"/>
                    <a:pt x="-2597" y="625793"/>
                    <a:pt x="13595" y="639128"/>
                  </a:cubicBezTo>
                  <a:cubicBezTo>
                    <a:pt x="20263" y="644843"/>
                    <a:pt x="28835" y="647700"/>
                    <a:pt x="37408" y="647700"/>
                  </a:cubicBezTo>
                  <a:cubicBezTo>
                    <a:pt x="48838" y="647700"/>
                    <a:pt x="59315" y="642938"/>
                    <a:pt x="66935" y="633413"/>
                  </a:cubicBezTo>
                  <a:lnTo>
                    <a:pt x="200285" y="471488"/>
                  </a:lnTo>
                  <a:cubicBezTo>
                    <a:pt x="204095" y="466725"/>
                    <a:pt x="206953" y="461010"/>
                    <a:pt x="207905" y="455295"/>
                  </a:cubicBezTo>
                  <a:lnTo>
                    <a:pt x="230765" y="344805"/>
                  </a:lnTo>
                  <a:lnTo>
                    <a:pt x="333635" y="419100"/>
                  </a:lnTo>
                  <a:lnTo>
                    <a:pt x="333635" y="609600"/>
                  </a:lnTo>
                  <a:cubicBezTo>
                    <a:pt x="333635" y="630555"/>
                    <a:pt x="350780" y="647700"/>
                    <a:pt x="371735" y="647700"/>
                  </a:cubicBezTo>
                  <a:cubicBezTo>
                    <a:pt x="392690" y="647700"/>
                    <a:pt x="409835" y="630555"/>
                    <a:pt x="409835" y="609600"/>
                  </a:cubicBezTo>
                  <a:lnTo>
                    <a:pt x="409835" y="400050"/>
                  </a:lnTo>
                  <a:cubicBezTo>
                    <a:pt x="409835" y="387668"/>
                    <a:pt x="404120" y="376238"/>
                    <a:pt x="394595" y="369570"/>
                  </a:cubicBezTo>
                  <a:lnTo>
                    <a:pt x="302203" y="301943"/>
                  </a:lnTo>
                  <a:lnTo>
                    <a:pt x="327920" y="173355"/>
                  </a:lnTo>
                  <a:lnTo>
                    <a:pt x="346018" y="215265"/>
                  </a:lnTo>
                  <a:cubicBezTo>
                    <a:pt x="350780" y="224790"/>
                    <a:pt x="358400" y="232410"/>
                    <a:pt x="368878" y="236220"/>
                  </a:cubicBezTo>
                  <a:lnTo>
                    <a:pt x="483178" y="274320"/>
                  </a:lnTo>
                  <a:cubicBezTo>
                    <a:pt x="486988" y="275273"/>
                    <a:pt x="490798" y="276225"/>
                    <a:pt x="495560" y="276225"/>
                  </a:cubicBezTo>
                  <a:cubicBezTo>
                    <a:pt x="511753" y="276225"/>
                    <a:pt x="526040" y="265748"/>
                    <a:pt x="531755" y="250508"/>
                  </a:cubicBezTo>
                  <a:cubicBezTo>
                    <a:pt x="538423" y="230505"/>
                    <a:pt x="527945" y="208598"/>
                    <a:pt x="507943" y="201930"/>
                  </a:cubicBezTo>
                  <a:close/>
                </a:path>
              </a:pathLst>
            </a:custGeom>
            <a:solidFill>
              <a:schemeClr val="accent3"/>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51" name="Straight Connector 150">
            <a:extLst>
              <a:ext uri="{FF2B5EF4-FFF2-40B4-BE49-F238E27FC236}">
                <a16:creationId xmlns:a16="http://schemas.microsoft.com/office/drawing/2014/main" id="{7A42C6CF-1D42-496A-9284-1F1E46E9CA47}"/>
              </a:ext>
              <a:ext uri="{C183D7F6-B498-43B3-948B-1728B52AA6E4}">
                <adec:decorative xmlns:adec="http://schemas.microsoft.com/office/drawing/2017/decorative" val="1"/>
              </a:ext>
            </a:extLst>
          </p:cNvPr>
          <p:cNvCxnSpPr/>
          <p:nvPr/>
        </p:nvCxnSpPr>
        <p:spPr>
          <a:xfrm>
            <a:off x="498764" y="3048702"/>
            <a:ext cx="6899563" cy="0"/>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19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10" presetClass="entr" presetSubtype="0" fill="hold" nodeType="withEffect">
                                  <p:stCondLst>
                                    <p:cond delay="25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par>
                                <p:cTn id="11" presetID="10" presetClass="entr" presetSubtype="0" fill="hold" nodeType="withEffect">
                                  <p:stCondLst>
                                    <p:cond delay="5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58"/>
                                        </p:tgtEl>
                                      </p:cBhvr>
                                    </p:animEffect>
                                    <p:set>
                                      <p:cBhvr>
                                        <p:cTn id="18" dur="1" fill="hold">
                                          <p:stCondLst>
                                            <p:cond delay="499"/>
                                          </p:stCondLst>
                                        </p:cTn>
                                        <p:tgtEl>
                                          <p:spTgt spid="15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89"/>
                                        </p:tgtEl>
                                      </p:cBhvr>
                                    </p:animEffect>
                                    <p:set>
                                      <p:cBhvr>
                                        <p:cTn id="21" dur="1" fill="hold">
                                          <p:stCondLst>
                                            <p:cond delay="499"/>
                                          </p:stCondLst>
                                        </p:cTn>
                                        <p:tgtEl>
                                          <p:spTgt spid="8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3"/>
                                        </p:tgtEl>
                                      </p:cBhvr>
                                    </p:animEffect>
                                    <p:set>
                                      <p:cBhvr>
                                        <p:cTn id="24" dur="1" fill="hold">
                                          <p:stCondLst>
                                            <p:cond delay="499"/>
                                          </p:stCondLst>
                                        </p:cTn>
                                        <p:tgtEl>
                                          <p:spTgt spid="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10" presetClass="entr" presetSubtype="0" fill="hold" nodeType="withEffect">
                                  <p:stCondLst>
                                    <p:cond delay="25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par>
                                <p:cTn id="33" presetID="10" presetClass="entr" presetSubtype="0" fill="hold" nodeType="withEffect">
                                  <p:stCondLst>
                                    <p:cond delay="50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par>
                                <p:cTn id="36" presetID="10" presetClass="entr" presetSubtype="0" fill="hold" nodeType="withEffect">
                                  <p:stCondLst>
                                    <p:cond delay="75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nodeType="withEffect">
                                  <p:stCondLst>
                                    <p:cond delay="100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125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150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59"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Live &amp; interactive</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677108"/>
          </a:xfrm>
        </p:spPr>
        <p:txBody>
          <a:bodyPr/>
          <a:lstStyle/>
          <a:p>
            <a:r>
              <a:rPr lang="en-US" dirty="0"/>
              <a:t>Say “hi” and ask questions in </a:t>
            </a:r>
            <a:br>
              <a:rPr lang="en-US" dirty="0"/>
            </a:br>
            <a:r>
              <a:rPr lang="en-US" dirty="0"/>
              <a:t>the chat</a:t>
            </a:r>
            <a:endParaRPr lang="en-US" b="1" dirty="0"/>
          </a:p>
        </p:txBody>
      </p:sp>
      <p:pic>
        <p:nvPicPr>
          <p:cNvPr id="13" name="chat" descr="chat">
            <a:extLst>
              <a:ext uri="{FF2B5EF4-FFF2-40B4-BE49-F238E27FC236}">
                <a16:creationId xmlns:a16="http://schemas.microsoft.com/office/drawing/2014/main" id="{DB213AA1-DDE2-4810-BBC5-025787731C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4864" y="1206605"/>
            <a:ext cx="3695699" cy="3695683"/>
          </a:xfrm>
          <a:prstGeom prst="rect">
            <a:avLst/>
          </a:prstGeom>
        </p:spPr>
      </p:pic>
    </p:spTree>
    <p:extLst>
      <p:ext uri="{BB962C8B-B14F-4D97-AF65-F5344CB8AC3E}">
        <p14:creationId xmlns:p14="http://schemas.microsoft.com/office/powerpoint/2010/main" val="83852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15DCE13-595D-4299-BEA3-56B677477560}"/>
              </a:ext>
              <a:ext uri="{C183D7F6-B498-43B3-948B-1728B52AA6E4}">
                <adec:decorative xmlns:adec="http://schemas.microsoft.com/office/drawing/2017/decorative" val="1"/>
              </a:ext>
            </a:extLst>
          </p:cNvPr>
          <p:cNvCxnSpPr>
            <a:cxnSpLocks/>
            <a:endCxn id="7" idx="1"/>
          </p:cNvCxnSpPr>
          <p:nvPr/>
        </p:nvCxnSpPr>
        <p:spPr>
          <a:xfrm>
            <a:off x="0" y="3272101"/>
            <a:ext cx="11576344" cy="1"/>
          </a:xfrm>
          <a:prstGeom prst="line">
            <a:avLst/>
          </a:prstGeom>
          <a:noFill/>
          <a:ln w="44450" cap="rnd">
            <a:gradFill flip="none" rotWithShape="1">
              <a:gsLst>
                <a:gs pos="0">
                  <a:schemeClr val="accent1">
                    <a:alpha val="0"/>
                  </a:schemeClr>
                </a:gs>
                <a:gs pos="10000">
                  <a:schemeClr val="accent1"/>
                </a:gs>
              </a:gsLst>
              <a:lin ang="0" scaled="1"/>
              <a:tileRect/>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arrowhead">
            <a:extLst>
              <a:ext uri="{FF2B5EF4-FFF2-40B4-BE49-F238E27FC236}">
                <a16:creationId xmlns:a16="http://schemas.microsoft.com/office/drawing/2014/main" id="{4E38AE63-1F4D-410B-BC71-77DB66FDBD0C}"/>
              </a:ext>
              <a:ext uri="{C183D7F6-B498-43B3-948B-1728B52AA6E4}">
                <adec:decorative xmlns:adec="http://schemas.microsoft.com/office/drawing/2017/decorative" val="1"/>
              </a:ext>
            </a:extLst>
          </p:cNvPr>
          <p:cNvSpPr>
            <a:spLocks noChangeAspect="1"/>
          </p:cNvSpPr>
          <p:nvPr/>
        </p:nvSpPr>
        <p:spPr bwMode="auto">
          <a:xfrm rot="2700000">
            <a:off x="11234432" y="3130477"/>
            <a:ext cx="283249" cy="283249"/>
          </a:xfrm>
          <a:custGeom>
            <a:avLst/>
            <a:gdLst>
              <a:gd name="connsiteX0" fmla="*/ 0 w 414338"/>
              <a:gd name="connsiteY0" fmla="*/ 0 h 319087"/>
              <a:gd name="connsiteX1" fmla="*/ 414338 w 414338"/>
              <a:gd name="connsiteY1" fmla="*/ 0 h 319087"/>
              <a:gd name="connsiteX2" fmla="*/ 414338 w 414338"/>
              <a:gd name="connsiteY2" fmla="*/ 319087 h 319087"/>
            </a:gdLst>
            <a:ahLst/>
            <a:cxnLst>
              <a:cxn ang="0">
                <a:pos x="connsiteX0" y="connsiteY0"/>
              </a:cxn>
              <a:cxn ang="0">
                <a:pos x="connsiteX1" y="connsiteY1"/>
              </a:cxn>
              <a:cxn ang="0">
                <a:pos x="connsiteX2" y="connsiteY2"/>
              </a:cxn>
            </a:cxnLst>
            <a:rect l="l" t="t" r="r" b="b"/>
            <a:pathLst>
              <a:path w="414338" h="319087">
                <a:moveTo>
                  <a:pt x="0" y="0"/>
                </a:moveTo>
                <a:lnTo>
                  <a:pt x="414338" y="0"/>
                </a:lnTo>
                <a:lnTo>
                  <a:pt x="414338" y="319087"/>
                </a:lnTo>
              </a:path>
            </a:pathLst>
          </a:custGeom>
          <a:noFill/>
          <a:ln w="444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08122" rtl="0" eaLnBrk="1" fontAlgn="auto" latinLnBrk="0" hangingPunct="1">
              <a:lnSpc>
                <a:spcPct val="100000"/>
              </a:lnSpc>
              <a:spcBef>
                <a:spcPts val="0"/>
              </a:spcBef>
              <a:spcAft>
                <a:spcPts val="0"/>
              </a:spcAft>
              <a:buClrTx/>
              <a:buSzTx/>
              <a:buFontTx/>
              <a:buNone/>
              <a:tabLst/>
              <a:defRPr/>
            </a:pPr>
            <a:endParaRPr kumimoji="0" lang="en-US" sz="1367" b="0" i="0" u="none" strike="noStrike" kern="1200" cap="none" spc="0" normalizeH="0" baseline="0" noProof="0">
              <a:ln>
                <a:noFill/>
              </a:ln>
              <a:solidFill>
                <a:srgbClr val="FFFFFF"/>
              </a:solidFill>
              <a:effectLst/>
              <a:uLnTx/>
              <a:uFillTx/>
              <a:latin typeface="Segoe UI"/>
              <a:ea typeface="+mn-ea"/>
              <a:cs typeface="Arial" pitchFamily="34" charset="0"/>
            </a:endParaRPr>
          </a:p>
        </p:txBody>
      </p:sp>
      <p:sp>
        <p:nvSpPr>
          <p:cNvPr id="41" name="Title 40">
            <a:extLst>
              <a:ext uri="{FF2B5EF4-FFF2-40B4-BE49-F238E27FC236}">
                <a16:creationId xmlns:a16="http://schemas.microsoft.com/office/drawing/2014/main" id="{CA479AC5-D188-4976-9A08-9DDC6B0E01E3}"/>
              </a:ext>
            </a:extLst>
          </p:cNvPr>
          <p:cNvSpPr>
            <a:spLocks noGrp="1"/>
          </p:cNvSpPr>
          <p:nvPr>
            <p:ph type="title"/>
          </p:nvPr>
        </p:nvSpPr>
        <p:spPr/>
        <p:txBody>
          <a:bodyPr/>
          <a:lstStyle/>
          <a:p>
            <a:r>
              <a:rPr lang="en-US" dirty="0"/>
              <a:t>Build serverless, full stack applications in Azure</a:t>
            </a:r>
          </a:p>
        </p:txBody>
      </p:sp>
      <p:grpSp>
        <p:nvGrpSpPr>
          <p:cNvPr id="30" name="Group 29" descr="Oval">
            <a:extLst>
              <a:ext uri="{FF2B5EF4-FFF2-40B4-BE49-F238E27FC236}">
                <a16:creationId xmlns:a16="http://schemas.microsoft.com/office/drawing/2014/main" id="{DC4DD33D-1597-41A3-A7EA-B155A7955267}"/>
              </a:ext>
              <a:ext uri="{C183D7F6-B498-43B3-948B-1728B52AA6E4}">
                <adec:decorative xmlns:adec="http://schemas.microsoft.com/office/drawing/2017/decorative" val="0"/>
              </a:ext>
            </a:extLst>
          </p:cNvPr>
          <p:cNvGrpSpPr>
            <a:grpSpLocks noChangeAspect="1"/>
          </p:cNvGrpSpPr>
          <p:nvPr/>
        </p:nvGrpSpPr>
        <p:grpSpPr>
          <a:xfrm>
            <a:off x="755744" y="2300649"/>
            <a:ext cx="1942912" cy="1942904"/>
            <a:chOff x="1138072" y="2397979"/>
            <a:chExt cx="1481478" cy="1481474"/>
          </a:xfrm>
        </p:grpSpPr>
        <p:sp>
          <p:nvSpPr>
            <p:cNvPr id="15" name="outer ring 1">
              <a:extLst>
                <a:ext uri="{FF2B5EF4-FFF2-40B4-BE49-F238E27FC236}">
                  <a16:creationId xmlns:a16="http://schemas.microsoft.com/office/drawing/2014/main" id="{1C1B19E7-5DEA-4151-9461-7F266E51904B}"/>
                </a:ext>
              </a:extLst>
            </p:cNvPr>
            <p:cNvSpPr>
              <a:spLocks noChangeAspect="1"/>
            </p:cNvSpPr>
            <p:nvPr/>
          </p:nvSpPr>
          <p:spPr bwMode="auto">
            <a:xfrm>
              <a:off x="1138072" y="2397979"/>
              <a:ext cx="1481478" cy="148147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666" tIns="107733" rIns="134666" bIns="107733" numCol="1" spcCol="0" rtlCol="0" fromWordArt="0" anchor="t" anchorCtr="0" forceAA="0" compatLnSpc="1">
              <a:prstTxWarp prst="textNoShape">
                <a:avLst/>
              </a:prstTxWarp>
              <a:noAutofit/>
            </a:bodyPr>
            <a:lstStyle/>
            <a:p>
              <a:pPr marL="0" marR="0" lvl="0" indent="0" algn="l" defTabSz="68665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D8B65EED-4CE1-4E00-BCDE-B7281569AB7B}"/>
                </a:ext>
              </a:extLst>
            </p:cNvPr>
            <p:cNvSpPr txBox="1">
              <a:spLocks noChangeAspect="1"/>
            </p:cNvSpPr>
            <p:nvPr/>
          </p:nvSpPr>
          <p:spPr>
            <a:xfrm>
              <a:off x="1241435" y="2501339"/>
              <a:ext cx="1274752" cy="1274752"/>
            </a:xfrm>
            <a:prstGeom prst="ellipse">
              <a:avLst/>
            </a:pr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defPPr>
                <a:defRPr lang="en-US"/>
              </a:defPPr>
              <a:lvl1pPr lvl="0" indent="0" defTabSz="666750">
                <a:lnSpc>
                  <a:spcPct val="90000"/>
                </a:lnSpc>
                <a:spcBef>
                  <a:spcPct val="0"/>
                </a:spcBef>
                <a:spcAft>
                  <a:spcPct val="35000"/>
                </a:spcAft>
                <a:buNone/>
                <a:defRPr sz="1500">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marL="0" marR="0" lvl="0" indent="0" algn="l"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endParaRPr>
            </a:p>
          </p:txBody>
        </p:sp>
      </p:grpSp>
      <p:sp>
        <p:nvSpPr>
          <p:cNvPr id="33" name="Text Placeholder 9">
            <a:extLst>
              <a:ext uri="{FF2B5EF4-FFF2-40B4-BE49-F238E27FC236}">
                <a16:creationId xmlns:a16="http://schemas.microsoft.com/office/drawing/2014/main" id="{45333E15-1AE2-4EE1-8F58-ABFD2265CA0E}"/>
              </a:ext>
            </a:extLst>
          </p:cNvPr>
          <p:cNvSpPr txBox="1">
            <a:spLocks/>
          </p:cNvSpPr>
          <p:nvPr/>
        </p:nvSpPr>
        <p:spPr>
          <a:xfrm>
            <a:off x="584200" y="4393121"/>
            <a:ext cx="2286000" cy="101566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Semibold"/>
                <a:ea typeface="Times New Roman" panose="02020603050405020304" pitchFamily="18" charset="0"/>
                <a:cs typeface="Segoe UI" panose="020B0502040204020203" pitchFamily="34" charset="0"/>
              </a:rPr>
              <a:t>Create Foundation Modern Apps</a:t>
            </a:r>
            <a:endParaRPr kumimoji="0" lang="en-US" sz="22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Segoe UI" panose="020B0502040204020203" pitchFamily="34" charset="0"/>
            </a:endParaRPr>
          </a:p>
        </p:txBody>
      </p:sp>
      <p:grpSp>
        <p:nvGrpSpPr>
          <p:cNvPr id="31" name="Group 30" descr="oval">
            <a:extLst>
              <a:ext uri="{FF2B5EF4-FFF2-40B4-BE49-F238E27FC236}">
                <a16:creationId xmlns:a16="http://schemas.microsoft.com/office/drawing/2014/main" id="{426386AA-AE7F-4243-8907-C03D83C6DF7E}"/>
              </a:ext>
              <a:ext uri="{C183D7F6-B498-43B3-948B-1728B52AA6E4}">
                <adec:decorative xmlns:adec="http://schemas.microsoft.com/office/drawing/2017/decorative" val="0"/>
              </a:ext>
            </a:extLst>
          </p:cNvPr>
          <p:cNvGrpSpPr>
            <a:grpSpLocks noChangeAspect="1"/>
          </p:cNvGrpSpPr>
          <p:nvPr/>
        </p:nvGrpSpPr>
        <p:grpSpPr>
          <a:xfrm>
            <a:off x="3501754" y="2300649"/>
            <a:ext cx="1942912" cy="1942904"/>
            <a:chOff x="4881727" y="2397979"/>
            <a:chExt cx="1481478" cy="1481474"/>
          </a:xfrm>
        </p:grpSpPr>
        <p:sp>
          <p:nvSpPr>
            <p:cNvPr id="18" name="outer ring 1">
              <a:extLst>
                <a:ext uri="{FF2B5EF4-FFF2-40B4-BE49-F238E27FC236}">
                  <a16:creationId xmlns:a16="http://schemas.microsoft.com/office/drawing/2014/main" id="{213FCA34-9E8B-4A7F-9AD6-3A15D40FEA77}"/>
                </a:ext>
              </a:extLst>
            </p:cNvPr>
            <p:cNvSpPr>
              <a:spLocks noChangeAspect="1"/>
            </p:cNvSpPr>
            <p:nvPr/>
          </p:nvSpPr>
          <p:spPr bwMode="auto">
            <a:xfrm>
              <a:off x="4881727" y="2397979"/>
              <a:ext cx="1481478" cy="148147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666" tIns="107733" rIns="134666" bIns="107733" numCol="1" spcCol="0" rtlCol="0" fromWordArt="0" anchor="t" anchorCtr="0" forceAA="0" compatLnSpc="1">
              <a:prstTxWarp prst="textNoShape">
                <a:avLst/>
              </a:prstTxWarp>
              <a:noAutofit/>
            </a:bodyPr>
            <a:lstStyle/>
            <a:p>
              <a:pPr marL="0" marR="0" lvl="0" indent="0" algn="l" defTabSz="68665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55E1D0F3-8B91-457B-ABCF-3C07E8854C05}"/>
                </a:ext>
              </a:extLst>
            </p:cNvPr>
            <p:cNvSpPr txBox="1">
              <a:spLocks noChangeAspect="1"/>
            </p:cNvSpPr>
            <p:nvPr/>
          </p:nvSpPr>
          <p:spPr>
            <a:xfrm>
              <a:off x="4989085" y="2501339"/>
              <a:ext cx="1274752" cy="1274752"/>
            </a:xfrm>
            <a:prstGeom prst="ellipse">
              <a:avLst/>
            </a:pr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defPPr>
                <a:defRPr lang="en-US"/>
              </a:defPPr>
              <a:lvl1pPr lvl="0" indent="0" defTabSz="666750">
                <a:lnSpc>
                  <a:spcPct val="90000"/>
                </a:lnSpc>
                <a:spcBef>
                  <a:spcPct val="0"/>
                </a:spcBef>
                <a:spcAft>
                  <a:spcPct val="35000"/>
                </a:spcAft>
                <a:buNone/>
                <a:defRPr sz="1500">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marL="0" marR="0" lvl="0" indent="0" algn="l"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endParaRPr>
            </a:p>
          </p:txBody>
        </p:sp>
      </p:grpSp>
      <p:sp>
        <p:nvSpPr>
          <p:cNvPr id="34" name="Text Placeholder 13">
            <a:extLst>
              <a:ext uri="{FF2B5EF4-FFF2-40B4-BE49-F238E27FC236}">
                <a16:creationId xmlns:a16="http://schemas.microsoft.com/office/drawing/2014/main" id="{9E907F8B-0A93-4D49-9A6A-CDC39BBB50A6}"/>
              </a:ext>
            </a:extLst>
          </p:cNvPr>
          <p:cNvSpPr txBox="1">
            <a:spLocks/>
          </p:cNvSpPr>
          <p:nvPr/>
        </p:nvSpPr>
        <p:spPr>
          <a:xfrm>
            <a:off x="3330210" y="4393122"/>
            <a:ext cx="2286000" cy="153888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Deploy serverless APIs with Azure Functions, Logic Apps, and Azure SQL Database</a:t>
            </a:r>
          </a:p>
        </p:txBody>
      </p:sp>
      <p:sp>
        <p:nvSpPr>
          <p:cNvPr id="35" name="Text Placeholder 15">
            <a:extLst>
              <a:ext uri="{FF2B5EF4-FFF2-40B4-BE49-F238E27FC236}">
                <a16:creationId xmlns:a16="http://schemas.microsoft.com/office/drawing/2014/main" id="{6A169861-F13B-4DEF-915F-1B673E632FD4}"/>
              </a:ext>
            </a:extLst>
          </p:cNvPr>
          <p:cNvSpPr txBox="1">
            <a:spLocks/>
          </p:cNvSpPr>
          <p:nvPr/>
        </p:nvSpPr>
        <p:spPr>
          <a:xfrm>
            <a:off x="6076220" y="4393122"/>
            <a:ext cx="2286000" cy="153888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Build full stack applications with Azure Static Web Apps and Azure SQL Database</a:t>
            </a:r>
          </a:p>
        </p:txBody>
      </p:sp>
      <p:grpSp>
        <p:nvGrpSpPr>
          <p:cNvPr id="22" name="Group 21" descr="oval">
            <a:extLst>
              <a:ext uri="{FF2B5EF4-FFF2-40B4-BE49-F238E27FC236}">
                <a16:creationId xmlns:a16="http://schemas.microsoft.com/office/drawing/2014/main" id="{4A16CABA-69DA-4632-8E66-B67B565FD022}"/>
              </a:ext>
              <a:ext uri="{C183D7F6-B498-43B3-948B-1728B52AA6E4}">
                <adec:decorative xmlns:adec="http://schemas.microsoft.com/office/drawing/2017/decorative" val="0"/>
              </a:ext>
            </a:extLst>
          </p:cNvPr>
          <p:cNvGrpSpPr>
            <a:grpSpLocks noChangeAspect="1"/>
          </p:cNvGrpSpPr>
          <p:nvPr/>
        </p:nvGrpSpPr>
        <p:grpSpPr>
          <a:xfrm>
            <a:off x="8993774" y="2300649"/>
            <a:ext cx="1942912" cy="1942904"/>
            <a:chOff x="8633372" y="2397979"/>
            <a:chExt cx="1481478" cy="1481474"/>
          </a:xfrm>
        </p:grpSpPr>
        <p:sp>
          <p:nvSpPr>
            <p:cNvPr id="23" name="outer ring 1">
              <a:extLst>
                <a:ext uri="{FF2B5EF4-FFF2-40B4-BE49-F238E27FC236}">
                  <a16:creationId xmlns:a16="http://schemas.microsoft.com/office/drawing/2014/main" id="{2F8E8FEC-5228-49AC-A7B5-DECD87245667}"/>
                </a:ext>
              </a:extLst>
            </p:cNvPr>
            <p:cNvSpPr>
              <a:spLocks noChangeAspect="1"/>
            </p:cNvSpPr>
            <p:nvPr/>
          </p:nvSpPr>
          <p:spPr bwMode="auto">
            <a:xfrm>
              <a:off x="8633372" y="2397979"/>
              <a:ext cx="1481478" cy="148147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666" tIns="107733" rIns="134666" bIns="107733" numCol="1" spcCol="0" rtlCol="0" fromWordArt="0" anchor="t" anchorCtr="0" forceAA="0" compatLnSpc="1">
              <a:prstTxWarp prst="textNoShape">
                <a:avLst/>
              </a:prstTxWarp>
              <a:noAutofit/>
            </a:bodyPr>
            <a:lstStyle/>
            <a:p>
              <a:pPr marL="0" marR="0" lvl="0" indent="0" algn="l" defTabSz="68665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493422CE-4A5D-4F98-89C9-981E97DCC844}"/>
                </a:ext>
              </a:extLst>
            </p:cNvPr>
            <p:cNvSpPr txBox="1">
              <a:spLocks noChangeAspect="1"/>
            </p:cNvSpPr>
            <p:nvPr/>
          </p:nvSpPr>
          <p:spPr>
            <a:xfrm>
              <a:off x="8736735" y="2501339"/>
              <a:ext cx="1274752" cy="1274752"/>
            </a:xfrm>
            <a:prstGeom prst="ellipse">
              <a:avLst/>
            </a:prstGeom>
            <a:solidFill>
              <a:schemeClr val="accent3"/>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defPPr>
                <a:defRPr lang="en-US"/>
              </a:defPPr>
              <a:lvl1pPr lvl="0" indent="0" defTabSz="666750">
                <a:lnSpc>
                  <a:spcPct val="90000"/>
                </a:lnSpc>
                <a:spcBef>
                  <a:spcPct val="0"/>
                </a:spcBef>
                <a:spcAft>
                  <a:spcPct val="35000"/>
                </a:spcAft>
                <a:buNone/>
                <a:defRPr sz="1500">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marL="0" marR="0" lvl="0" indent="0" algn="l"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grpSp>
      <p:sp>
        <p:nvSpPr>
          <p:cNvPr id="25" name="Text Placeholder 15">
            <a:extLst>
              <a:ext uri="{FF2B5EF4-FFF2-40B4-BE49-F238E27FC236}">
                <a16:creationId xmlns:a16="http://schemas.microsoft.com/office/drawing/2014/main" id="{1F92DCC7-854F-45EE-88A2-70074033F871}"/>
              </a:ext>
            </a:extLst>
          </p:cNvPr>
          <p:cNvSpPr txBox="1">
            <a:spLocks/>
          </p:cNvSpPr>
          <p:nvPr/>
        </p:nvSpPr>
        <p:spPr>
          <a:xfrm>
            <a:off x="8822230" y="4393122"/>
            <a:ext cx="2286000" cy="153888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Architect full-stack applications and automate deployments </a:t>
            </a:r>
            <a:br>
              <a:rPr kumimoji="0" lang="en-US" sz="2000" b="1"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2000" b="1"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with GitHub</a:t>
            </a:r>
          </a:p>
        </p:txBody>
      </p:sp>
      <p:grpSp>
        <p:nvGrpSpPr>
          <p:cNvPr id="32" name="FullStackGroup" descr="oval">
            <a:extLst>
              <a:ext uri="{FF2B5EF4-FFF2-40B4-BE49-F238E27FC236}">
                <a16:creationId xmlns:a16="http://schemas.microsoft.com/office/drawing/2014/main" id="{28521389-4111-42CA-8D7B-B88CC2255452}"/>
              </a:ext>
              <a:ext uri="{C183D7F6-B498-43B3-948B-1728B52AA6E4}">
                <adec:decorative xmlns:adec="http://schemas.microsoft.com/office/drawing/2017/decorative" val="0"/>
              </a:ext>
            </a:extLst>
          </p:cNvPr>
          <p:cNvGrpSpPr>
            <a:grpSpLocks noChangeAspect="1"/>
          </p:cNvGrpSpPr>
          <p:nvPr/>
        </p:nvGrpSpPr>
        <p:grpSpPr>
          <a:xfrm>
            <a:off x="6248400" y="2300649"/>
            <a:ext cx="1942912" cy="1942904"/>
            <a:chOff x="8633372" y="2397979"/>
            <a:chExt cx="1481478" cy="1481474"/>
          </a:xfrm>
        </p:grpSpPr>
        <p:sp>
          <p:nvSpPr>
            <p:cNvPr id="20" name="outer ring 1">
              <a:extLst>
                <a:ext uri="{FF2B5EF4-FFF2-40B4-BE49-F238E27FC236}">
                  <a16:creationId xmlns:a16="http://schemas.microsoft.com/office/drawing/2014/main" id="{3AAB0F54-5E09-475D-981D-CF88F18DDE50}"/>
                </a:ext>
              </a:extLst>
            </p:cNvPr>
            <p:cNvSpPr>
              <a:spLocks noChangeAspect="1"/>
            </p:cNvSpPr>
            <p:nvPr/>
          </p:nvSpPr>
          <p:spPr bwMode="auto">
            <a:xfrm>
              <a:off x="8633372" y="2397979"/>
              <a:ext cx="1481478" cy="1481474"/>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666" tIns="107733" rIns="134666" bIns="107733" numCol="1" spcCol="0" rtlCol="0" fromWordArt="0" anchor="t" anchorCtr="0" forceAA="0" compatLnSpc="1">
              <a:prstTxWarp prst="textNoShape">
                <a:avLst/>
              </a:prstTxWarp>
              <a:noAutofit/>
            </a:bodyPr>
            <a:lstStyle/>
            <a:p>
              <a:pPr marL="0" marR="0" lvl="0" indent="0" algn="l" defTabSz="68665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62FA19E4-8C5B-4BFB-8E72-B92B9CDC4CC6}"/>
                </a:ext>
              </a:extLst>
            </p:cNvPr>
            <p:cNvSpPr txBox="1">
              <a:spLocks noChangeAspect="1"/>
            </p:cNvSpPr>
            <p:nvPr/>
          </p:nvSpPr>
          <p:spPr>
            <a:xfrm>
              <a:off x="8736735" y="2501339"/>
              <a:ext cx="1274752" cy="1274752"/>
            </a:xfrm>
            <a:prstGeom prst="ellipse">
              <a:avLst/>
            </a:prstGeom>
            <a:solidFill>
              <a:schemeClr val="bg1"/>
            </a:solidFill>
            <a:ln>
              <a:noFill/>
            </a:ln>
            <a:effectLst>
              <a:outerShdw blurRad="317500" dist="76200" dir="2700000" algn="t" rotWithShape="0">
                <a:prstClr val="black">
                  <a:alpha val="19000"/>
                </a:prstClr>
              </a:outerShdw>
            </a:effectLst>
          </p:spPr>
          <p:style>
            <a:lnRef idx="1">
              <a:schemeClr val="accent4">
                <a:tint val="40000"/>
                <a:alpha val="90000"/>
                <a:hueOff val="317671"/>
                <a:satOff val="-12107"/>
                <a:lumOff val="-1599"/>
                <a:alphaOff val="0"/>
              </a:schemeClr>
            </a:lnRef>
            <a:fillRef idx="1">
              <a:schemeClr val="accent4">
                <a:tint val="40000"/>
                <a:alpha val="90000"/>
                <a:hueOff val="317671"/>
                <a:satOff val="-12107"/>
                <a:lumOff val="-1599"/>
                <a:alphaOff val="0"/>
              </a:schemeClr>
            </a:fillRef>
            <a:effectRef idx="2">
              <a:schemeClr val="accent4">
                <a:tint val="40000"/>
                <a:alpha val="90000"/>
                <a:hueOff val="317671"/>
                <a:satOff val="-12107"/>
                <a:lumOff val="-1599"/>
                <a:alphaOff val="0"/>
              </a:schemeClr>
            </a:effectRef>
            <a:fontRef idx="minor">
              <a:schemeClr val="dk1">
                <a:hueOff val="0"/>
                <a:satOff val="0"/>
                <a:lumOff val="0"/>
                <a:alphaOff val="0"/>
              </a:schemeClr>
            </a:fontRef>
          </p:style>
          <p:txBody>
            <a:bodyPr spcFirstLastPara="0" vert="horz" wrap="square" lIns="93056" tIns="190500" rIns="93056" bIns="190500" numCol="1" spcCol="1270" anchor="ctr" anchorCtr="0">
              <a:noAutofit/>
            </a:bodyPr>
            <a:lstStyle>
              <a:defPPr>
                <a:defRPr lang="en-US"/>
              </a:defPPr>
              <a:lvl1pPr lvl="0" indent="0" defTabSz="666750">
                <a:lnSpc>
                  <a:spcPct val="90000"/>
                </a:lnSpc>
                <a:spcBef>
                  <a:spcPct val="0"/>
                </a:spcBef>
                <a:spcAft>
                  <a:spcPct val="35000"/>
                </a:spcAft>
                <a:buNone/>
                <a:defRPr sz="1500">
                  <a:solidFill>
                    <a:schemeClr val="dk1">
                      <a:hueOff val="0"/>
                      <a:satOff val="0"/>
                      <a:lumOff val="0"/>
                      <a:alphaOff val="0"/>
                    </a:schemeClr>
                  </a:solidFill>
                </a:defRPr>
              </a:lvl1pPr>
              <a:lvl2pPr>
                <a:defRPr>
                  <a:solidFill>
                    <a:schemeClr val="dk1">
                      <a:hueOff val="0"/>
                      <a:satOff val="0"/>
                      <a:lumOff val="0"/>
                      <a:alphaOff val="0"/>
                    </a:schemeClr>
                  </a:solidFill>
                </a:defRPr>
              </a:lvl2pPr>
              <a:lvl3pPr>
                <a:defRPr>
                  <a:solidFill>
                    <a:schemeClr val="dk1">
                      <a:hueOff val="0"/>
                      <a:satOff val="0"/>
                      <a:lumOff val="0"/>
                      <a:alphaOff val="0"/>
                    </a:schemeClr>
                  </a:solidFill>
                </a:defRPr>
              </a:lvl3pPr>
              <a:lvl4pPr>
                <a:defRPr>
                  <a:solidFill>
                    <a:schemeClr val="dk1">
                      <a:hueOff val="0"/>
                      <a:satOff val="0"/>
                      <a:lumOff val="0"/>
                      <a:alphaOff val="0"/>
                    </a:schemeClr>
                  </a:solidFill>
                </a:defRPr>
              </a:lvl4pPr>
              <a:lvl5pPr>
                <a:defRPr>
                  <a:solidFill>
                    <a:schemeClr val="dk1">
                      <a:hueOff val="0"/>
                      <a:satOff val="0"/>
                      <a:lumOff val="0"/>
                      <a:alphaOff val="0"/>
                    </a:schemeClr>
                  </a:solidFill>
                </a:defRPr>
              </a:lvl5pPr>
              <a:lvl6pPr>
                <a:defRPr>
                  <a:solidFill>
                    <a:schemeClr val="dk1">
                      <a:hueOff val="0"/>
                      <a:satOff val="0"/>
                      <a:lumOff val="0"/>
                      <a:alphaOff val="0"/>
                    </a:schemeClr>
                  </a:solidFill>
                </a:defRPr>
              </a:lvl6pPr>
              <a:lvl7pPr>
                <a:defRPr>
                  <a:solidFill>
                    <a:schemeClr val="dk1">
                      <a:hueOff val="0"/>
                      <a:satOff val="0"/>
                      <a:lumOff val="0"/>
                      <a:alphaOff val="0"/>
                    </a:schemeClr>
                  </a:solidFill>
                </a:defRPr>
              </a:lvl7pPr>
              <a:lvl8pPr>
                <a:defRPr>
                  <a:solidFill>
                    <a:schemeClr val="dk1">
                      <a:hueOff val="0"/>
                      <a:satOff val="0"/>
                      <a:lumOff val="0"/>
                      <a:alphaOff val="0"/>
                    </a:schemeClr>
                  </a:solidFill>
                </a:defRPr>
              </a:lvl8pPr>
              <a:lvl9pPr>
                <a:defRPr>
                  <a:solidFill>
                    <a:schemeClr val="dk1">
                      <a:hueOff val="0"/>
                      <a:satOff val="0"/>
                      <a:lumOff val="0"/>
                      <a:alphaOff val="0"/>
                    </a:schemeClr>
                  </a:solidFill>
                </a:defRPr>
              </a:lvl9pPr>
            </a:lstStyle>
            <a:p>
              <a:pPr marL="0" marR="0" lvl="0" indent="0" algn="l"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endParaRPr>
            </a:p>
          </p:txBody>
        </p:sp>
      </p:grpSp>
      <p:grpSp>
        <p:nvGrpSpPr>
          <p:cNvPr id="29" name="app development" descr="application development">
            <a:extLst>
              <a:ext uri="{FF2B5EF4-FFF2-40B4-BE49-F238E27FC236}">
                <a16:creationId xmlns:a16="http://schemas.microsoft.com/office/drawing/2014/main" id="{6BE215C2-1595-453B-A0DC-1E74E71CA9F8}"/>
              </a:ext>
            </a:extLst>
          </p:cNvPr>
          <p:cNvGrpSpPr/>
          <p:nvPr/>
        </p:nvGrpSpPr>
        <p:grpSpPr>
          <a:xfrm>
            <a:off x="1194053" y="2711899"/>
            <a:ext cx="1066292" cy="1066288"/>
            <a:chOff x="1621002" y="4820262"/>
            <a:chExt cx="503911" cy="503911"/>
          </a:xfrm>
        </p:grpSpPr>
        <p:sp>
          <p:nvSpPr>
            <p:cNvPr id="36" name="Freeform: Shape 35">
              <a:extLst>
                <a:ext uri="{FF2B5EF4-FFF2-40B4-BE49-F238E27FC236}">
                  <a16:creationId xmlns:a16="http://schemas.microsoft.com/office/drawing/2014/main" id="{F6AF9EC5-B6A1-4D4E-AE57-1CC4AD48B845}"/>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A92E47C-B1CA-4F04-A74C-F997572D906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A551299-77E6-4838-8579-E2C0335908DA}"/>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B413219-1E62-421C-B671-6EBF1C43863B}"/>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forward" descr="forward, content validation">
            <a:extLst>
              <a:ext uri="{FF2B5EF4-FFF2-40B4-BE49-F238E27FC236}">
                <a16:creationId xmlns:a16="http://schemas.microsoft.com/office/drawing/2014/main" id="{45251C1F-7428-4A69-8133-E2B99EC1BCF7}"/>
              </a:ext>
            </a:extLst>
          </p:cNvPr>
          <p:cNvGrpSpPr/>
          <p:nvPr/>
        </p:nvGrpSpPr>
        <p:grpSpPr>
          <a:xfrm>
            <a:off x="4154421" y="2924110"/>
            <a:ext cx="637578" cy="637575"/>
            <a:chOff x="3493804" y="1231838"/>
            <a:chExt cx="406784" cy="406782"/>
          </a:xfrm>
        </p:grpSpPr>
        <p:sp>
          <p:nvSpPr>
            <p:cNvPr id="52" name="Freeform: Shape 51">
              <a:extLst>
                <a:ext uri="{FF2B5EF4-FFF2-40B4-BE49-F238E27FC236}">
                  <a16:creationId xmlns:a16="http://schemas.microsoft.com/office/drawing/2014/main" id="{2D118804-07BD-45B2-B34D-D98CA69A8891}"/>
                </a:ext>
              </a:extLst>
            </p:cNvPr>
            <p:cNvSpPr/>
            <p:nvPr/>
          </p:nvSpPr>
          <p:spPr>
            <a:xfrm>
              <a:off x="3598897" y="1233785"/>
              <a:ext cx="297749" cy="402588"/>
            </a:xfrm>
            <a:custGeom>
              <a:avLst/>
              <a:gdLst>
                <a:gd name="connsiteX0" fmla="*/ 298030 w 297749"/>
                <a:gd name="connsiteY0" fmla="*/ 1362 h 402588"/>
                <a:gd name="connsiteX1" fmla="*/ 1362 w 297749"/>
                <a:gd name="connsiteY1" fmla="*/ 1362 h 402588"/>
                <a:gd name="connsiteX2" fmla="*/ 1362 w 297749"/>
                <a:gd name="connsiteY2" fmla="*/ 402469 h 402588"/>
                <a:gd name="connsiteX3" fmla="*/ 298030 w 297749"/>
                <a:gd name="connsiteY3" fmla="*/ 402469 h 402588"/>
                <a:gd name="connsiteX4" fmla="*/ 298030 w 297749"/>
                <a:gd name="connsiteY4" fmla="*/ 1362 h 40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9" h="402588">
                  <a:moveTo>
                    <a:pt x="298030" y="1362"/>
                  </a:moveTo>
                  <a:lnTo>
                    <a:pt x="1362" y="1362"/>
                  </a:lnTo>
                  <a:lnTo>
                    <a:pt x="1362" y="402469"/>
                  </a:lnTo>
                  <a:lnTo>
                    <a:pt x="298030" y="402469"/>
                  </a:lnTo>
                  <a:lnTo>
                    <a:pt x="298030" y="1362"/>
                  </a:lnTo>
                  <a:close/>
                </a:path>
              </a:pathLst>
            </a:custGeom>
            <a:solidFill>
              <a:srgbClr val="0078D7"/>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BAE2610F-626A-4D47-8839-9A44E8DBAE58}"/>
                </a:ext>
              </a:extLst>
            </p:cNvPr>
            <p:cNvSpPr/>
            <p:nvPr/>
          </p:nvSpPr>
          <p:spPr>
            <a:xfrm>
              <a:off x="3492975" y="1338298"/>
              <a:ext cx="268394" cy="192907"/>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4" name="database" descr="database">
            <a:extLst>
              <a:ext uri="{FF2B5EF4-FFF2-40B4-BE49-F238E27FC236}">
                <a16:creationId xmlns:a16="http://schemas.microsoft.com/office/drawing/2014/main" id="{1A09DD22-E644-49F2-8DC0-7B807374A4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0667" y="2933548"/>
            <a:ext cx="677105" cy="677102"/>
          </a:xfrm>
          <a:prstGeom prst="rect">
            <a:avLst/>
          </a:prstGeom>
        </p:spPr>
      </p:pic>
      <p:grpSp>
        <p:nvGrpSpPr>
          <p:cNvPr id="2" name="Group 1" descr="fullstack">
            <a:extLst>
              <a:ext uri="{FF2B5EF4-FFF2-40B4-BE49-F238E27FC236}">
                <a16:creationId xmlns:a16="http://schemas.microsoft.com/office/drawing/2014/main" id="{C91D3869-791E-408E-A3C2-513635E275F8}"/>
              </a:ext>
            </a:extLst>
          </p:cNvPr>
          <p:cNvGrpSpPr/>
          <p:nvPr/>
        </p:nvGrpSpPr>
        <p:grpSpPr>
          <a:xfrm>
            <a:off x="9634893" y="2933548"/>
            <a:ext cx="647559" cy="645287"/>
            <a:chOff x="10950018" y="1174280"/>
            <a:chExt cx="647559" cy="645287"/>
          </a:xfrm>
        </p:grpSpPr>
        <p:sp>
          <p:nvSpPr>
            <p:cNvPr id="56" name="Rectangle 632">
              <a:extLst>
                <a:ext uri="{FF2B5EF4-FFF2-40B4-BE49-F238E27FC236}">
                  <a16:creationId xmlns:a16="http://schemas.microsoft.com/office/drawing/2014/main" id="{F096200F-0220-4A5C-8289-A83B9E71827F}"/>
                </a:ext>
              </a:extLst>
            </p:cNvPr>
            <p:cNvSpPr>
              <a:spLocks noChangeArrowheads="1"/>
            </p:cNvSpPr>
            <p:nvPr/>
          </p:nvSpPr>
          <p:spPr bwMode="auto">
            <a:xfrm>
              <a:off x="10950018" y="1174280"/>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Rectangle 633">
              <a:extLst>
                <a:ext uri="{FF2B5EF4-FFF2-40B4-BE49-F238E27FC236}">
                  <a16:creationId xmlns:a16="http://schemas.microsoft.com/office/drawing/2014/main" id="{BEBCE65A-569E-44FA-9AAF-028BF29C0E07}"/>
                </a:ext>
              </a:extLst>
            </p:cNvPr>
            <p:cNvSpPr>
              <a:spLocks noChangeArrowheads="1"/>
            </p:cNvSpPr>
            <p:nvPr/>
          </p:nvSpPr>
          <p:spPr bwMode="auto">
            <a:xfrm>
              <a:off x="10950018" y="1269709"/>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Rectangle 634">
              <a:extLst>
                <a:ext uri="{FF2B5EF4-FFF2-40B4-BE49-F238E27FC236}">
                  <a16:creationId xmlns:a16="http://schemas.microsoft.com/office/drawing/2014/main" id="{C9F80E9B-C9C2-4F7F-826B-4BE904FED7E1}"/>
                </a:ext>
              </a:extLst>
            </p:cNvPr>
            <p:cNvSpPr>
              <a:spLocks noChangeArrowheads="1"/>
            </p:cNvSpPr>
            <p:nvPr/>
          </p:nvSpPr>
          <p:spPr bwMode="auto">
            <a:xfrm>
              <a:off x="11429438" y="1269709"/>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635">
              <a:extLst>
                <a:ext uri="{FF2B5EF4-FFF2-40B4-BE49-F238E27FC236}">
                  <a16:creationId xmlns:a16="http://schemas.microsoft.com/office/drawing/2014/main" id="{B884B669-6371-458C-AC29-4AEC14D207E7}"/>
                </a:ext>
              </a:extLst>
            </p:cNvPr>
            <p:cNvSpPr>
              <a:spLocks noChangeArrowheads="1"/>
            </p:cNvSpPr>
            <p:nvPr/>
          </p:nvSpPr>
          <p:spPr bwMode="auto">
            <a:xfrm>
              <a:off x="11529413" y="1269709"/>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0" name="Rectangle 636">
              <a:extLst>
                <a:ext uri="{FF2B5EF4-FFF2-40B4-BE49-F238E27FC236}">
                  <a16:creationId xmlns:a16="http://schemas.microsoft.com/office/drawing/2014/main" id="{3339C52A-EBBD-4D2F-907E-D1EE1CC5390E}"/>
                </a:ext>
              </a:extLst>
            </p:cNvPr>
            <p:cNvSpPr>
              <a:spLocks noChangeArrowheads="1"/>
            </p:cNvSpPr>
            <p:nvPr/>
          </p:nvSpPr>
          <p:spPr bwMode="auto">
            <a:xfrm>
              <a:off x="11529413" y="1174280"/>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1" name="Rectangle 637">
              <a:extLst>
                <a:ext uri="{FF2B5EF4-FFF2-40B4-BE49-F238E27FC236}">
                  <a16:creationId xmlns:a16="http://schemas.microsoft.com/office/drawing/2014/main" id="{01BD9CF1-73A7-4FB9-B7A4-124EE1FB94CE}"/>
                </a:ext>
              </a:extLst>
            </p:cNvPr>
            <p:cNvSpPr>
              <a:spLocks noChangeArrowheads="1"/>
            </p:cNvSpPr>
            <p:nvPr/>
          </p:nvSpPr>
          <p:spPr bwMode="auto">
            <a:xfrm>
              <a:off x="10950018" y="1367410"/>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2" name="Rectangle 638">
              <a:extLst>
                <a:ext uri="{FF2B5EF4-FFF2-40B4-BE49-F238E27FC236}">
                  <a16:creationId xmlns:a16="http://schemas.microsoft.com/office/drawing/2014/main" id="{525D116E-DE8D-499C-AF9D-3AE752D00ED0}"/>
                </a:ext>
              </a:extLst>
            </p:cNvPr>
            <p:cNvSpPr>
              <a:spLocks noChangeArrowheads="1"/>
            </p:cNvSpPr>
            <p:nvPr/>
          </p:nvSpPr>
          <p:spPr bwMode="auto">
            <a:xfrm>
              <a:off x="11429438" y="1367410"/>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3" name="Rectangle 639">
              <a:extLst>
                <a:ext uri="{FF2B5EF4-FFF2-40B4-BE49-F238E27FC236}">
                  <a16:creationId xmlns:a16="http://schemas.microsoft.com/office/drawing/2014/main" id="{A10EF8A0-3DBD-4439-9B57-8506F967A407}"/>
                </a:ext>
              </a:extLst>
            </p:cNvPr>
            <p:cNvSpPr>
              <a:spLocks noChangeArrowheads="1"/>
            </p:cNvSpPr>
            <p:nvPr/>
          </p:nvSpPr>
          <p:spPr bwMode="auto">
            <a:xfrm>
              <a:off x="11529413" y="1367410"/>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Rectangle 640">
              <a:extLst>
                <a:ext uri="{FF2B5EF4-FFF2-40B4-BE49-F238E27FC236}">
                  <a16:creationId xmlns:a16="http://schemas.microsoft.com/office/drawing/2014/main" id="{DF9C6A5F-B19B-48C8-B4CF-6ED15D5C849A}"/>
                </a:ext>
              </a:extLst>
            </p:cNvPr>
            <p:cNvSpPr>
              <a:spLocks noChangeArrowheads="1"/>
            </p:cNvSpPr>
            <p:nvPr/>
          </p:nvSpPr>
          <p:spPr bwMode="auto">
            <a:xfrm>
              <a:off x="10950018" y="1462841"/>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1">
              <a:extLst>
                <a:ext uri="{FF2B5EF4-FFF2-40B4-BE49-F238E27FC236}">
                  <a16:creationId xmlns:a16="http://schemas.microsoft.com/office/drawing/2014/main" id="{BDAE669D-1732-4B05-BAF7-A0AC98E3E5A3}"/>
                </a:ext>
              </a:extLst>
            </p:cNvPr>
            <p:cNvSpPr>
              <a:spLocks noChangeArrowheads="1"/>
            </p:cNvSpPr>
            <p:nvPr/>
          </p:nvSpPr>
          <p:spPr bwMode="auto">
            <a:xfrm>
              <a:off x="11052264" y="1462841"/>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642">
              <a:extLst>
                <a:ext uri="{FF2B5EF4-FFF2-40B4-BE49-F238E27FC236}">
                  <a16:creationId xmlns:a16="http://schemas.microsoft.com/office/drawing/2014/main" id="{3B674A3F-9A4B-4220-ACFC-096FFEBCE223}"/>
                </a:ext>
              </a:extLst>
            </p:cNvPr>
            <p:cNvSpPr>
              <a:spLocks noChangeArrowheads="1"/>
            </p:cNvSpPr>
            <p:nvPr/>
          </p:nvSpPr>
          <p:spPr bwMode="auto">
            <a:xfrm>
              <a:off x="11429438" y="1462841"/>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643">
              <a:extLst>
                <a:ext uri="{FF2B5EF4-FFF2-40B4-BE49-F238E27FC236}">
                  <a16:creationId xmlns:a16="http://schemas.microsoft.com/office/drawing/2014/main" id="{24091A05-0680-499C-A72A-DF0AC3E1327A}"/>
                </a:ext>
              </a:extLst>
            </p:cNvPr>
            <p:cNvSpPr>
              <a:spLocks noChangeArrowheads="1"/>
            </p:cNvSpPr>
            <p:nvPr/>
          </p:nvSpPr>
          <p:spPr bwMode="auto">
            <a:xfrm>
              <a:off x="11529413" y="1462841"/>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644">
              <a:extLst>
                <a:ext uri="{FF2B5EF4-FFF2-40B4-BE49-F238E27FC236}">
                  <a16:creationId xmlns:a16="http://schemas.microsoft.com/office/drawing/2014/main" id="{E7ABA70C-E762-4E38-91A4-A17FA38FD108}"/>
                </a:ext>
              </a:extLst>
            </p:cNvPr>
            <p:cNvSpPr>
              <a:spLocks noChangeArrowheads="1"/>
            </p:cNvSpPr>
            <p:nvPr/>
          </p:nvSpPr>
          <p:spPr bwMode="auto">
            <a:xfrm>
              <a:off x="10950018" y="1558271"/>
              <a:ext cx="65893" cy="70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45">
              <a:extLst>
                <a:ext uri="{FF2B5EF4-FFF2-40B4-BE49-F238E27FC236}">
                  <a16:creationId xmlns:a16="http://schemas.microsoft.com/office/drawing/2014/main" id="{E838B340-E24E-4F07-9369-473B929B8942}"/>
                </a:ext>
              </a:extLst>
            </p:cNvPr>
            <p:cNvSpPr>
              <a:spLocks noChangeArrowheads="1"/>
            </p:cNvSpPr>
            <p:nvPr/>
          </p:nvSpPr>
          <p:spPr bwMode="auto">
            <a:xfrm>
              <a:off x="11052264" y="1558271"/>
              <a:ext cx="68164" cy="70438"/>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646">
              <a:extLst>
                <a:ext uri="{FF2B5EF4-FFF2-40B4-BE49-F238E27FC236}">
                  <a16:creationId xmlns:a16="http://schemas.microsoft.com/office/drawing/2014/main" id="{23A4D810-E46B-4A2F-A912-9FB9EC598288}"/>
                </a:ext>
              </a:extLst>
            </p:cNvPr>
            <p:cNvSpPr>
              <a:spLocks noChangeArrowheads="1"/>
            </p:cNvSpPr>
            <p:nvPr/>
          </p:nvSpPr>
          <p:spPr bwMode="auto">
            <a:xfrm>
              <a:off x="11429438" y="1558271"/>
              <a:ext cx="65893" cy="70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647">
              <a:extLst>
                <a:ext uri="{FF2B5EF4-FFF2-40B4-BE49-F238E27FC236}">
                  <a16:creationId xmlns:a16="http://schemas.microsoft.com/office/drawing/2014/main" id="{6048AE91-599F-4B30-A02B-F680583A8784}"/>
                </a:ext>
              </a:extLst>
            </p:cNvPr>
            <p:cNvSpPr>
              <a:spLocks noChangeArrowheads="1"/>
            </p:cNvSpPr>
            <p:nvPr/>
          </p:nvSpPr>
          <p:spPr bwMode="auto">
            <a:xfrm>
              <a:off x="11529413" y="1558271"/>
              <a:ext cx="68164" cy="70438"/>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648">
              <a:extLst>
                <a:ext uri="{FF2B5EF4-FFF2-40B4-BE49-F238E27FC236}">
                  <a16:creationId xmlns:a16="http://schemas.microsoft.com/office/drawing/2014/main" id="{431355BA-2187-45BE-861A-75FBFF6EB4DA}"/>
                </a:ext>
              </a:extLst>
            </p:cNvPr>
            <p:cNvSpPr>
              <a:spLocks noChangeArrowheads="1"/>
            </p:cNvSpPr>
            <p:nvPr/>
          </p:nvSpPr>
          <p:spPr bwMode="auto">
            <a:xfrm>
              <a:off x="10950018" y="1653700"/>
              <a:ext cx="65893" cy="70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649">
              <a:extLst>
                <a:ext uri="{FF2B5EF4-FFF2-40B4-BE49-F238E27FC236}">
                  <a16:creationId xmlns:a16="http://schemas.microsoft.com/office/drawing/2014/main" id="{500F9FFC-F67D-47FE-A8F8-2830DC68F776}"/>
                </a:ext>
              </a:extLst>
            </p:cNvPr>
            <p:cNvSpPr>
              <a:spLocks noChangeArrowheads="1"/>
            </p:cNvSpPr>
            <p:nvPr/>
          </p:nvSpPr>
          <p:spPr bwMode="auto">
            <a:xfrm>
              <a:off x="11052264" y="1653700"/>
              <a:ext cx="68164" cy="70438"/>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650">
              <a:extLst>
                <a:ext uri="{FF2B5EF4-FFF2-40B4-BE49-F238E27FC236}">
                  <a16:creationId xmlns:a16="http://schemas.microsoft.com/office/drawing/2014/main" id="{5CD83C6E-555B-48C2-9BBD-FB8D76716FBB}"/>
                </a:ext>
              </a:extLst>
            </p:cNvPr>
            <p:cNvSpPr>
              <a:spLocks noChangeArrowheads="1"/>
            </p:cNvSpPr>
            <p:nvPr/>
          </p:nvSpPr>
          <p:spPr bwMode="auto">
            <a:xfrm>
              <a:off x="11429438" y="1653700"/>
              <a:ext cx="65893" cy="70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651">
              <a:extLst>
                <a:ext uri="{FF2B5EF4-FFF2-40B4-BE49-F238E27FC236}">
                  <a16:creationId xmlns:a16="http://schemas.microsoft.com/office/drawing/2014/main" id="{EECEA403-A813-4390-A448-4CBEC10AE588}"/>
                </a:ext>
              </a:extLst>
            </p:cNvPr>
            <p:cNvSpPr>
              <a:spLocks noChangeArrowheads="1"/>
            </p:cNvSpPr>
            <p:nvPr/>
          </p:nvSpPr>
          <p:spPr bwMode="auto">
            <a:xfrm>
              <a:off x="11529413" y="1653700"/>
              <a:ext cx="68164" cy="70438"/>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652">
              <a:extLst>
                <a:ext uri="{FF2B5EF4-FFF2-40B4-BE49-F238E27FC236}">
                  <a16:creationId xmlns:a16="http://schemas.microsoft.com/office/drawing/2014/main" id="{AA146AA4-4D5B-4AEA-A381-2186FBFC4819}"/>
                </a:ext>
              </a:extLst>
            </p:cNvPr>
            <p:cNvSpPr>
              <a:spLocks noChangeArrowheads="1"/>
            </p:cNvSpPr>
            <p:nvPr/>
          </p:nvSpPr>
          <p:spPr bwMode="auto">
            <a:xfrm>
              <a:off x="10950018" y="1751403"/>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653">
              <a:extLst>
                <a:ext uri="{FF2B5EF4-FFF2-40B4-BE49-F238E27FC236}">
                  <a16:creationId xmlns:a16="http://schemas.microsoft.com/office/drawing/2014/main" id="{BF947690-1D2C-4F36-829C-27742B94E416}"/>
                </a:ext>
              </a:extLst>
            </p:cNvPr>
            <p:cNvSpPr>
              <a:spLocks noChangeArrowheads="1"/>
            </p:cNvSpPr>
            <p:nvPr/>
          </p:nvSpPr>
          <p:spPr bwMode="auto">
            <a:xfrm>
              <a:off x="11052264" y="1751403"/>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654">
              <a:extLst>
                <a:ext uri="{FF2B5EF4-FFF2-40B4-BE49-F238E27FC236}">
                  <a16:creationId xmlns:a16="http://schemas.microsoft.com/office/drawing/2014/main" id="{6117A761-305E-4F0D-8F26-16E09041C84D}"/>
                </a:ext>
              </a:extLst>
            </p:cNvPr>
            <p:cNvSpPr>
              <a:spLocks noChangeArrowheads="1"/>
            </p:cNvSpPr>
            <p:nvPr/>
          </p:nvSpPr>
          <p:spPr bwMode="auto">
            <a:xfrm>
              <a:off x="11429438" y="1751403"/>
              <a:ext cx="65893" cy="6816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655">
              <a:extLst>
                <a:ext uri="{FF2B5EF4-FFF2-40B4-BE49-F238E27FC236}">
                  <a16:creationId xmlns:a16="http://schemas.microsoft.com/office/drawing/2014/main" id="{C3305CC2-0628-48E2-A71A-B2A0BFC41787}"/>
                </a:ext>
              </a:extLst>
            </p:cNvPr>
            <p:cNvSpPr>
              <a:spLocks noChangeArrowheads="1"/>
            </p:cNvSpPr>
            <p:nvPr/>
          </p:nvSpPr>
          <p:spPr bwMode="auto">
            <a:xfrm>
              <a:off x="11529413" y="1751403"/>
              <a:ext cx="68164" cy="68164"/>
            </a:xfrm>
            <a:prstGeom prst="rect">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56">
              <a:extLst>
                <a:ext uri="{FF2B5EF4-FFF2-40B4-BE49-F238E27FC236}">
                  <a16:creationId xmlns:a16="http://schemas.microsoft.com/office/drawing/2014/main" id="{DFBB144E-7C31-4151-9257-AC8C0F7E3783}"/>
                </a:ext>
              </a:extLst>
            </p:cNvPr>
            <p:cNvSpPr>
              <a:spLocks/>
            </p:cNvSpPr>
            <p:nvPr/>
          </p:nvSpPr>
          <p:spPr bwMode="auto">
            <a:xfrm>
              <a:off x="11186320" y="1512828"/>
              <a:ext cx="172682" cy="136329"/>
            </a:xfrm>
            <a:custGeom>
              <a:avLst/>
              <a:gdLst>
                <a:gd name="T0" fmla="*/ 76 w 76"/>
                <a:gd name="T1" fmla="*/ 31 h 60"/>
                <a:gd name="T2" fmla="*/ 46 w 76"/>
                <a:gd name="T3" fmla="*/ 0 h 60"/>
                <a:gd name="T4" fmla="*/ 46 w 76"/>
                <a:gd name="T5" fmla="*/ 16 h 60"/>
                <a:gd name="T6" fmla="*/ 0 w 76"/>
                <a:gd name="T7" fmla="*/ 16 h 60"/>
                <a:gd name="T8" fmla="*/ 0 w 76"/>
                <a:gd name="T9" fmla="*/ 45 h 60"/>
                <a:gd name="T10" fmla="*/ 46 w 76"/>
                <a:gd name="T11" fmla="*/ 45 h 60"/>
                <a:gd name="T12" fmla="*/ 46 w 76"/>
                <a:gd name="T13" fmla="*/ 60 h 60"/>
                <a:gd name="T14" fmla="*/ 76 w 76"/>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1"/>
                  </a:moveTo>
                  <a:lnTo>
                    <a:pt x="46" y="0"/>
                  </a:lnTo>
                  <a:lnTo>
                    <a:pt x="46" y="16"/>
                  </a:lnTo>
                  <a:lnTo>
                    <a:pt x="0" y="16"/>
                  </a:lnTo>
                  <a:lnTo>
                    <a:pt x="0" y="45"/>
                  </a:lnTo>
                  <a:lnTo>
                    <a:pt x="46" y="45"/>
                  </a:lnTo>
                  <a:lnTo>
                    <a:pt x="46" y="60"/>
                  </a:lnTo>
                  <a:lnTo>
                    <a:pt x="76"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657">
              <a:extLst>
                <a:ext uri="{FF2B5EF4-FFF2-40B4-BE49-F238E27FC236}">
                  <a16:creationId xmlns:a16="http://schemas.microsoft.com/office/drawing/2014/main" id="{D2007144-BB68-4147-9D48-7582DE9796C7}"/>
                </a:ext>
              </a:extLst>
            </p:cNvPr>
            <p:cNvSpPr>
              <a:spLocks/>
            </p:cNvSpPr>
            <p:nvPr/>
          </p:nvSpPr>
          <p:spPr bwMode="auto">
            <a:xfrm>
              <a:off x="11186320" y="1344689"/>
              <a:ext cx="172682" cy="136329"/>
            </a:xfrm>
            <a:custGeom>
              <a:avLst/>
              <a:gdLst>
                <a:gd name="T0" fmla="*/ 76 w 76"/>
                <a:gd name="T1" fmla="*/ 29 h 60"/>
                <a:gd name="T2" fmla="*/ 46 w 76"/>
                <a:gd name="T3" fmla="*/ 0 h 60"/>
                <a:gd name="T4" fmla="*/ 46 w 76"/>
                <a:gd name="T5" fmla="*/ 14 h 60"/>
                <a:gd name="T6" fmla="*/ 0 w 76"/>
                <a:gd name="T7" fmla="*/ 14 h 60"/>
                <a:gd name="T8" fmla="*/ 0 w 76"/>
                <a:gd name="T9" fmla="*/ 45 h 60"/>
                <a:gd name="T10" fmla="*/ 46 w 76"/>
                <a:gd name="T11" fmla="*/ 45 h 60"/>
                <a:gd name="T12" fmla="*/ 46 w 76"/>
                <a:gd name="T13" fmla="*/ 60 h 60"/>
                <a:gd name="T14" fmla="*/ 76 w 76"/>
                <a:gd name="T15" fmla="*/ 2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29"/>
                  </a:moveTo>
                  <a:lnTo>
                    <a:pt x="46" y="0"/>
                  </a:lnTo>
                  <a:lnTo>
                    <a:pt x="46" y="14"/>
                  </a:lnTo>
                  <a:lnTo>
                    <a:pt x="0" y="14"/>
                  </a:lnTo>
                  <a:lnTo>
                    <a:pt x="0" y="45"/>
                  </a:lnTo>
                  <a:lnTo>
                    <a:pt x="46" y="45"/>
                  </a:lnTo>
                  <a:lnTo>
                    <a:pt x="46" y="60"/>
                  </a:lnTo>
                  <a:lnTo>
                    <a:pt x="76"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658">
              <a:extLst>
                <a:ext uri="{FF2B5EF4-FFF2-40B4-BE49-F238E27FC236}">
                  <a16:creationId xmlns:a16="http://schemas.microsoft.com/office/drawing/2014/main" id="{20A35B86-3296-41A0-BDD6-35483F13E65A}"/>
                </a:ext>
              </a:extLst>
            </p:cNvPr>
            <p:cNvSpPr>
              <a:spLocks/>
            </p:cNvSpPr>
            <p:nvPr/>
          </p:nvSpPr>
          <p:spPr bwMode="auto">
            <a:xfrm>
              <a:off x="11186320" y="1683238"/>
              <a:ext cx="172682" cy="136329"/>
            </a:xfrm>
            <a:custGeom>
              <a:avLst/>
              <a:gdLst>
                <a:gd name="T0" fmla="*/ 76 w 76"/>
                <a:gd name="T1" fmla="*/ 30 h 60"/>
                <a:gd name="T2" fmla="*/ 46 w 76"/>
                <a:gd name="T3" fmla="*/ 0 h 60"/>
                <a:gd name="T4" fmla="*/ 46 w 76"/>
                <a:gd name="T5" fmla="*/ 15 h 60"/>
                <a:gd name="T6" fmla="*/ 0 w 76"/>
                <a:gd name="T7" fmla="*/ 15 h 60"/>
                <a:gd name="T8" fmla="*/ 0 w 76"/>
                <a:gd name="T9" fmla="*/ 45 h 60"/>
                <a:gd name="T10" fmla="*/ 46 w 76"/>
                <a:gd name="T11" fmla="*/ 45 h 60"/>
                <a:gd name="T12" fmla="*/ 46 w 76"/>
                <a:gd name="T13" fmla="*/ 60 h 60"/>
                <a:gd name="T14" fmla="*/ 76 w 76"/>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0"/>
                  </a:moveTo>
                  <a:lnTo>
                    <a:pt x="46" y="0"/>
                  </a:lnTo>
                  <a:lnTo>
                    <a:pt x="46" y="15"/>
                  </a:lnTo>
                  <a:lnTo>
                    <a:pt x="0" y="15"/>
                  </a:lnTo>
                  <a:lnTo>
                    <a:pt x="0" y="45"/>
                  </a:lnTo>
                  <a:lnTo>
                    <a:pt x="46" y="45"/>
                  </a:lnTo>
                  <a:lnTo>
                    <a:pt x="46" y="60"/>
                  </a:lnTo>
                  <a:lnTo>
                    <a:pt x="76"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458730F1-4029-49F8-ADE2-FD4D4278CC3F}"/>
              </a:ext>
            </a:extLst>
          </p:cNvPr>
          <p:cNvSpPr txBox="1"/>
          <p:nvPr/>
        </p:nvSpPr>
        <p:spPr>
          <a:xfrm>
            <a:off x="9207992" y="6304169"/>
            <a:ext cx="38004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Arial" pitchFamily="34" charset="0"/>
              </a:rPr>
              <a:t>aka.ms/</a:t>
            </a:r>
            <a:r>
              <a:rPr kumimoji="0" lang="en-US" sz="1800" b="0" i="0" u="none" strike="noStrike" kern="1200" cap="none" spc="0" normalizeH="0" baseline="0" noProof="0" dirty="0" err="1">
                <a:ln>
                  <a:noFill/>
                </a:ln>
                <a:solidFill>
                  <a:srgbClr val="0078D4"/>
                </a:solidFill>
                <a:effectLst/>
                <a:uLnTx/>
                <a:uFillTx/>
                <a:latin typeface="Segoe UI"/>
                <a:ea typeface="+mn-ea"/>
                <a:cs typeface="Arial" pitchFamily="34" charset="0"/>
              </a:rPr>
              <a:t>AzureModernApps</a:t>
            </a:r>
            <a:endParaRPr kumimoji="0" lang="en-US" sz="1800" b="0" i="0" u="none" strike="noStrike" kern="1200" cap="none" spc="0" normalizeH="0" baseline="0" noProof="0" dirty="0">
              <a:ln>
                <a:noFill/>
              </a:ln>
              <a:solidFill>
                <a:srgbClr val="000000"/>
              </a:solidFill>
              <a:effectLst/>
              <a:uLnTx/>
              <a:uFillTx/>
              <a:latin typeface="Segoe UI"/>
              <a:ea typeface="+mn-ea"/>
              <a:cs typeface="Arial" pitchFamily="34" charset="0"/>
            </a:endParaRPr>
          </a:p>
        </p:txBody>
      </p:sp>
    </p:spTree>
    <p:extLst>
      <p:ext uri="{BB962C8B-B14F-4D97-AF65-F5344CB8AC3E}">
        <p14:creationId xmlns:p14="http://schemas.microsoft.com/office/powerpoint/2010/main" val="122506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300"/>
                                        <p:tgtEl>
                                          <p:spTgt spid="30"/>
                                        </p:tgtEl>
                                      </p:cBhvr>
                                    </p:animEffect>
                                  </p:childTnLst>
                                </p:cTn>
                              </p:par>
                              <p:par>
                                <p:cTn id="12" presetID="6" presetClass="emph" presetSubtype="0" accel="100000" autoRev="1" fill="hold" nodeType="withEffect">
                                  <p:stCondLst>
                                    <p:cond delay="0"/>
                                  </p:stCondLst>
                                  <p:childTnLst>
                                    <p:animScale>
                                      <p:cBhvr>
                                        <p:cTn id="13" dur="300" fill="hold"/>
                                        <p:tgtEl>
                                          <p:spTgt spid="30"/>
                                        </p:tgtEl>
                                      </p:cBhvr>
                                      <p:by x="85000" y="85000"/>
                                    </p:animScale>
                                  </p:childTnLst>
                                </p:cTn>
                              </p:par>
                              <p:par>
                                <p:cTn id="14" presetID="10" presetClass="entr" presetSubtype="0" fill="hold" nodeType="withEffect">
                                  <p:stCondLst>
                                    <p:cond delay="3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4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300"/>
                                        <p:tgtEl>
                                          <p:spTgt spid="31"/>
                                        </p:tgtEl>
                                      </p:cBhvr>
                                    </p:animEffect>
                                  </p:childTnLst>
                                </p:cTn>
                              </p:par>
                              <p:par>
                                <p:cTn id="20" presetID="6" presetClass="emph" presetSubtype="0" accel="100000" autoRev="1" fill="hold" nodeType="withEffect">
                                  <p:stCondLst>
                                    <p:cond delay="100"/>
                                  </p:stCondLst>
                                  <p:childTnLst>
                                    <p:animScale>
                                      <p:cBhvr>
                                        <p:cTn id="21" dur="300" fill="hold"/>
                                        <p:tgtEl>
                                          <p:spTgt spid="31"/>
                                        </p:tgtEl>
                                      </p:cBhvr>
                                      <p:by x="85000" y="85000"/>
                                    </p:animScale>
                                  </p:childTnLst>
                                </p:cTn>
                              </p:par>
                              <p:par>
                                <p:cTn id="22" presetID="10" presetClass="entr" presetSubtype="0" fill="hold" nodeType="withEffect">
                                  <p:stCondLst>
                                    <p:cond delay="40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5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300"/>
                                        <p:tgtEl>
                                          <p:spTgt spid="32"/>
                                        </p:tgtEl>
                                      </p:cBhvr>
                                    </p:animEffect>
                                  </p:childTnLst>
                                </p:cTn>
                              </p:par>
                              <p:par>
                                <p:cTn id="28" presetID="6" presetClass="emph" presetSubtype="0" accel="100000" autoRev="1" fill="hold" nodeType="withEffect">
                                  <p:stCondLst>
                                    <p:cond delay="200"/>
                                  </p:stCondLst>
                                  <p:childTnLst>
                                    <p:animScale>
                                      <p:cBhvr>
                                        <p:cTn id="29" dur="300" fill="hold"/>
                                        <p:tgtEl>
                                          <p:spTgt spid="32"/>
                                        </p:tgtEl>
                                      </p:cBhvr>
                                      <p:by x="85000" y="85000"/>
                                    </p:animScale>
                                  </p:childTnLst>
                                </p:cTn>
                              </p:par>
                              <p:par>
                                <p:cTn id="30" presetID="10" presetClass="entr" presetSubtype="0" fill="hold" nodeType="withEffect">
                                  <p:stCondLst>
                                    <p:cond delay="50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6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300"/>
                                        <p:tgtEl>
                                          <p:spTgt spid="22"/>
                                        </p:tgtEl>
                                      </p:cBhvr>
                                    </p:animEffect>
                                  </p:childTnLst>
                                </p:cTn>
                              </p:par>
                              <p:par>
                                <p:cTn id="36" presetID="6" presetClass="emph" presetSubtype="0" accel="100000" autoRev="1" fill="hold" nodeType="withEffect">
                                  <p:stCondLst>
                                    <p:cond delay="300"/>
                                  </p:stCondLst>
                                  <p:childTnLst>
                                    <p:animScale>
                                      <p:cBhvr>
                                        <p:cTn id="37" dur="300" fill="hold"/>
                                        <p:tgtEl>
                                          <p:spTgt spid="22"/>
                                        </p:tgtEl>
                                      </p:cBhvr>
                                      <p:by x="85000" y="85000"/>
                                    </p:animScale>
                                  </p:childTnLst>
                                </p:cTn>
                              </p:par>
                              <p:par>
                                <p:cTn id="38" presetID="10" presetClass="entr" presetSubtype="0" fill="hold" nodeType="withEffect">
                                  <p:stCondLst>
                                    <p:cond delay="60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2" presetClass="entr" presetSubtype="8" decel="10000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1000" fill="hold"/>
                                        <p:tgtEl>
                                          <p:spTgt spid="7"/>
                                        </p:tgtEl>
                                        <p:attrNameLst>
                                          <p:attrName>ppt_x</p:attrName>
                                        </p:attrNameLst>
                                      </p:cBhvr>
                                      <p:tavLst>
                                        <p:tav tm="0">
                                          <p:val>
                                            <p:strVal val="0-#ppt_w/2"/>
                                          </p:val>
                                        </p:tav>
                                        <p:tav tm="100000">
                                          <p:val>
                                            <p:strVal val="#ppt_x"/>
                                          </p:val>
                                        </p:tav>
                                      </p:tavLst>
                                    </p:anim>
                                    <p:anim calcmode="lin" valueType="num">
                                      <p:cBhvr additive="base">
                                        <p:cTn id="44" dur="1000" fill="hold"/>
                                        <p:tgtEl>
                                          <p:spTgt spid="7"/>
                                        </p:tgtEl>
                                        <p:attrNameLst>
                                          <p:attrName>ppt_y</p:attrName>
                                        </p:attrNameLst>
                                      </p:cBhvr>
                                      <p:tavLst>
                                        <p:tav tm="0">
                                          <p:val>
                                            <p:strVal val="#ppt_y"/>
                                          </p:val>
                                        </p:tav>
                                        <p:tav tm="100000">
                                          <p:val>
                                            <p:strVal val="#ppt_y"/>
                                          </p:val>
                                        </p:tav>
                                      </p:tavLst>
                                    </p:anim>
                                  </p:childTnLst>
                                </p:cTn>
                              </p:par>
                              <p:par>
                                <p:cTn id="45" presetID="10" presetClass="entr" presetSubtype="0" fill="hold" grpId="0" nodeType="withEffect">
                                  <p:stCondLst>
                                    <p:cond delay="25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35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45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55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p:bldP spid="34" grpId="0"/>
      <p:bldP spid="35" grpId="0"/>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Create foundation for modern apps</a:t>
            </a:r>
          </a:p>
        </p:txBody>
      </p:sp>
      <p:sp>
        <p:nvSpPr>
          <p:cNvPr id="4" name="TextBox 3">
            <a:extLst>
              <a:ext uri="{FF2B5EF4-FFF2-40B4-BE49-F238E27FC236}">
                <a16:creationId xmlns:a16="http://schemas.microsoft.com/office/drawing/2014/main" id="{8C2A7B16-ED8D-4C45-9658-882D04939BDC}"/>
              </a:ext>
            </a:extLst>
          </p:cNvPr>
          <p:cNvSpPr txBox="1"/>
          <p:nvPr/>
        </p:nvSpPr>
        <p:spPr>
          <a:xfrm>
            <a:off x="669073" y="1170878"/>
            <a:ext cx="276550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pitchFamily="34" charset="0"/>
              </a:rPr>
              <a:t>Module 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32A03B9-C569-4F51-A855-034FC20C3F94}"/>
              </a:ext>
              <a:ext uri="{C183D7F6-B498-43B3-948B-1728B52AA6E4}">
                <adec:decorative xmlns:adec="http://schemas.microsoft.com/office/drawing/2017/decorative" val="1"/>
              </a:ext>
            </a:extLst>
          </p:cNvPr>
          <p:cNvSpPr/>
          <p:nvPr/>
        </p:nvSpPr>
        <p:spPr bwMode="auto">
          <a:xfrm>
            <a:off x="588262" y="1435100"/>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Solution requirements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Website for monitoring real-time bus locations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Notifications when a bus is close by </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Deployment automation</a:t>
            </a:r>
          </a:p>
        </p:txBody>
      </p:sp>
      <p:sp>
        <p:nvSpPr>
          <p:cNvPr id="24" name="Rectangle 23">
            <a:extLst>
              <a:ext uri="{FF2B5EF4-FFF2-40B4-BE49-F238E27FC236}">
                <a16:creationId xmlns:a16="http://schemas.microsoft.com/office/drawing/2014/main" id="{08EB8B40-3F69-48BC-A959-5A49EEF569C8}"/>
              </a:ext>
              <a:ext uri="{C183D7F6-B498-43B3-948B-1728B52AA6E4}">
                <adec:decorative xmlns:adec="http://schemas.microsoft.com/office/drawing/2017/decorative" val="1"/>
              </a:ext>
            </a:extLst>
          </p:cNvPr>
          <p:cNvSpPr/>
          <p:nvPr/>
        </p:nvSpPr>
        <p:spPr bwMode="auto">
          <a:xfrm>
            <a:off x="588262" y="3570119"/>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mn-cs"/>
              </a:rPr>
              <a:t>Available data</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Real-time bus data in JSON documents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Route data available in a flat file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 name="Title"/>
          <p:cNvSpPr>
            <a:spLocks noGrp="1"/>
          </p:cNvSpPr>
          <p:nvPr>
            <p:ph type="title"/>
          </p:nvPr>
        </p:nvSpPr>
        <p:spPr/>
        <p:txBody>
          <a:bodyPr/>
          <a:lstStyle>
            <a:lvl1pPr>
              <a:defRPr>
                <a:solidFill>
                  <a:schemeClr val="tx1"/>
                </a:solidFill>
              </a:defRPr>
            </a:lvl1pPr>
          </a:lstStyle>
          <a:p>
            <a:r>
              <a:rPr lang="en-US" dirty="0"/>
              <a:t>Select a database service</a:t>
            </a:r>
          </a:p>
        </p:txBody>
      </p:sp>
      <p:grpSp>
        <p:nvGrpSpPr>
          <p:cNvPr id="9" name="Group 8">
            <a:extLst>
              <a:ext uri="{FF2B5EF4-FFF2-40B4-BE49-F238E27FC236}">
                <a16:creationId xmlns:a16="http://schemas.microsoft.com/office/drawing/2014/main" id="{85561637-08C9-4D66-9A9D-AA76F69319CD}"/>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10" name="Straight Arrow Connector 9">
              <a:extLst>
                <a:ext uri="{FF2B5EF4-FFF2-40B4-BE49-F238E27FC236}">
                  <a16:creationId xmlns:a16="http://schemas.microsoft.com/office/drawing/2014/main" id="{54B8A237-3A24-41ED-9A43-9C7247D24A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B0108AA-8BDB-42DC-9628-EEF9CD88792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CBC75DF2-BE94-493D-9014-3EA39C13EE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728816B-4497-416F-9E61-1CC709E6652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F7E096EA-E90A-4E55-99F8-1B828A6CC1A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D3F5CF5-6163-48FF-8B00-B5AD26F2503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6F59A041-79F5-4913-B460-0C34C23DAA39}"/>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Database</a:t>
              </a:r>
            </a:p>
          </p:txBody>
        </p:sp>
        <p:sp>
          <p:nvSpPr>
            <p:cNvPr id="17" name="TextBox 16">
              <a:extLst>
                <a:ext uri="{FF2B5EF4-FFF2-40B4-BE49-F238E27FC236}">
                  <a16:creationId xmlns:a16="http://schemas.microsoft.com/office/drawing/2014/main" id="{EF56710E-6511-47CC-B1A4-6E669DCDFCA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18" name="TextBox 17">
              <a:extLst>
                <a:ext uri="{FF2B5EF4-FFF2-40B4-BE49-F238E27FC236}">
                  <a16:creationId xmlns:a16="http://schemas.microsoft.com/office/drawing/2014/main" id="{4E1A1584-6F48-46D4-8A09-D8B25525382B}"/>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19" name="TextBox 18">
              <a:extLst>
                <a:ext uri="{FF2B5EF4-FFF2-40B4-BE49-F238E27FC236}">
                  <a16:creationId xmlns:a16="http://schemas.microsoft.com/office/drawing/2014/main" id="{E8235F82-056A-4D3F-97F7-C564AEAD368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20" name="TextBox 19">
              <a:extLst>
                <a:ext uri="{FF2B5EF4-FFF2-40B4-BE49-F238E27FC236}">
                  <a16:creationId xmlns:a16="http://schemas.microsoft.com/office/drawing/2014/main" id="{E83B777A-8D3E-49DD-81E3-A2B965557930}"/>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grpId="1" nodeType="withEffect">
                                  <p:stCondLst>
                                    <p:cond delay="150"/>
                                  </p:stCondLst>
                                  <p:childTnLst>
                                    <p:animMotion origin="layout" path="M 1.45833E-6 -7.40741E-7 L 1.45833E-6 -0.0544 " pathEditMode="relative" rAng="0" ptsTypes="AA">
                                      <p:cBhvr>
                                        <p:cTn id="9" dur="600" spd="-100000" fill="hold"/>
                                        <p:tgtEl>
                                          <p:spTgt spid="23"/>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5E-6 2.59259E-6 L 5E-6 -0.0544 " pathEditMode="relative" rAng="0" ptsTypes="AA">
                                      <p:cBhvr>
                                        <p:cTn id="14" dur="600" spd="-100000" fill="hold"/>
                                        <p:tgtEl>
                                          <p:spTgt spid="24"/>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a:lstStyle>
            <a:lvl1pPr>
              <a:defRPr>
                <a:solidFill>
                  <a:schemeClr val="tx1"/>
                </a:solidFill>
              </a:defRPr>
            </a:lvl1pPr>
          </a:lstStyle>
          <a:p>
            <a:r>
              <a:rPr lang="en-US"/>
              <a:t>Modern database requirements</a:t>
            </a:r>
          </a:p>
        </p:txBody>
      </p:sp>
      <p:sp>
        <p:nvSpPr>
          <p:cNvPr id="3" name="Subtitle"/>
          <p:cNvSpPr>
            <a:spLocks noGrp="1"/>
          </p:cNvSpPr>
          <p:nvPr>
            <p:ph sz="quarter" idx="10"/>
          </p:nvPr>
        </p:nvSpPr>
        <p:spPr>
          <a:xfrm>
            <a:off x="584200" y="1435100"/>
            <a:ext cx="11018838" cy="16989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2400" dirty="0"/>
              <a:t>Pay only for what you need, when you need it (serverless)</a:t>
            </a:r>
          </a:p>
          <a:p>
            <a:r>
              <a:rPr lang="en-US" sz="2400" dirty="0"/>
              <a:t>Support development workflows</a:t>
            </a:r>
          </a:p>
          <a:p>
            <a:r>
              <a:rPr lang="en-US" sz="2400" dirty="0"/>
              <a:t>JSON and geospatial support by default</a:t>
            </a:r>
          </a:p>
          <a:p>
            <a:r>
              <a:rPr lang="en-US" sz="2400" dirty="0"/>
              <a:t>Future-proof applications</a:t>
            </a:r>
          </a:p>
        </p:txBody>
      </p:sp>
      <p:grpSp>
        <p:nvGrpSpPr>
          <p:cNvPr id="9" name="Group 8">
            <a:extLst>
              <a:ext uri="{FF2B5EF4-FFF2-40B4-BE49-F238E27FC236}">
                <a16:creationId xmlns:a16="http://schemas.microsoft.com/office/drawing/2014/main" id="{D22E9D08-8C4F-4729-9F94-654136CC599C}"/>
              </a:ext>
            </a:extLst>
          </p:cNvPr>
          <p:cNvGrpSpPr/>
          <p:nvPr/>
        </p:nvGrpSpPr>
        <p:grpSpPr>
          <a:xfrm>
            <a:off x="584200" y="3422453"/>
            <a:ext cx="4176197" cy="2147265"/>
            <a:chOff x="764412" y="3275635"/>
            <a:chExt cx="4176197" cy="2147265"/>
          </a:xfrm>
        </p:grpSpPr>
        <p:pic>
          <p:nvPicPr>
            <p:cNvPr id="5" name="Picture 4" descr="Graphical user interface, application&#10;&#10;Description automatically generated">
              <a:extLst>
                <a:ext uri="{FF2B5EF4-FFF2-40B4-BE49-F238E27FC236}">
                  <a16:creationId xmlns:a16="http://schemas.microsoft.com/office/drawing/2014/main" id="{FC7790A4-1DAE-41CC-89EB-9B2AD6AC2B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261" b="15353"/>
            <a:stretch/>
          </p:blipFill>
          <p:spPr>
            <a:xfrm>
              <a:off x="764412" y="3275635"/>
              <a:ext cx="4176197" cy="2147265"/>
            </a:xfrm>
            <a:prstGeom prst="rect">
              <a:avLst/>
            </a:prstGeom>
            <a:solidFill>
              <a:srgbClr val="1D1C21"/>
            </a:solidFill>
          </p:spPr>
        </p:pic>
        <p:sp>
          <p:nvSpPr>
            <p:cNvPr id="6" name="Title">
              <a:extLst>
                <a:ext uri="{FF2B5EF4-FFF2-40B4-BE49-F238E27FC236}">
                  <a16:creationId xmlns:a16="http://schemas.microsoft.com/office/drawing/2014/main" id="{ECB4081A-5E98-4B46-B530-53E375BAEF60}"/>
                </a:ext>
              </a:extLst>
            </p:cNvPr>
            <p:cNvSpPr txBox="1">
              <a:spLocks/>
            </p:cNvSpPr>
            <p:nvPr/>
          </p:nvSpPr>
          <p:spPr>
            <a:xfrm>
              <a:off x="764412" y="3364738"/>
              <a:ext cx="4176197"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SQL</a:t>
              </a:r>
            </a:p>
          </p:txBody>
        </p:sp>
      </p:grpSp>
      <p:grpSp>
        <p:nvGrpSpPr>
          <p:cNvPr id="21" name="Group 20">
            <a:extLst>
              <a:ext uri="{FF2B5EF4-FFF2-40B4-BE49-F238E27FC236}">
                <a16:creationId xmlns:a16="http://schemas.microsoft.com/office/drawing/2014/main" id="{1CB229F6-B641-48AA-B93B-6A820F8D4DB2}"/>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2" name="Straight Arrow Connector 21">
              <a:extLst>
                <a:ext uri="{FF2B5EF4-FFF2-40B4-BE49-F238E27FC236}">
                  <a16:creationId xmlns:a16="http://schemas.microsoft.com/office/drawing/2014/main" id="{AD070691-B945-48D8-8892-D790A0B44BC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62CFCD0-013B-43A4-A3F9-947E24D97163}"/>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0EF38275-35A3-43D4-BADA-B3BB174992A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A17F63A-059A-432D-8573-E9D8C152E12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0C41022-F93C-4D0E-BA55-CAD79BC4E4B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6CF3E733-A820-49D7-B047-806C6D904ADA}"/>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01C9D6D1-E901-4DB2-9004-F11E499F89DA}"/>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Database</a:t>
              </a:r>
            </a:p>
          </p:txBody>
        </p:sp>
        <p:sp>
          <p:nvSpPr>
            <p:cNvPr id="29" name="TextBox 28">
              <a:extLst>
                <a:ext uri="{FF2B5EF4-FFF2-40B4-BE49-F238E27FC236}">
                  <a16:creationId xmlns:a16="http://schemas.microsoft.com/office/drawing/2014/main" id="{B30BAE74-66AC-4911-9069-5B3043CDF802}"/>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0" name="TextBox 29">
              <a:extLst>
                <a:ext uri="{FF2B5EF4-FFF2-40B4-BE49-F238E27FC236}">
                  <a16:creationId xmlns:a16="http://schemas.microsoft.com/office/drawing/2014/main" id="{D2594CAB-B0C7-4A00-91B6-918DD9E1D6D1}"/>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31" name="TextBox 30">
              <a:extLst>
                <a:ext uri="{FF2B5EF4-FFF2-40B4-BE49-F238E27FC236}">
                  <a16:creationId xmlns:a16="http://schemas.microsoft.com/office/drawing/2014/main" id="{7EEC6707-4680-4D9A-8407-7250760357A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32" name="TextBox 31">
              <a:extLst>
                <a:ext uri="{FF2B5EF4-FFF2-40B4-BE49-F238E27FC236}">
                  <a16:creationId xmlns:a16="http://schemas.microsoft.com/office/drawing/2014/main" id="{C90BDB1B-190C-4291-8B86-692A4C62112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extLst>
      <p:ext uri="{BB962C8B-B14F-4D97-AF65-F5344CB8AC3E}">
        <p14:creationId xmlns:p14="http://schemas.microsoft.com/office/powerpoint/2010/main" val="310206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1AA8D2-6328-4DB7-AC6C-E9331164C9B9}"/>
              </a:ext>
            </a:extLst>
          </p:cNvPr>
          <p:cNvGrpSpPr/>
          <p:nvPr/>
        </p:nvGrpSpPr>
        <p:grpSpPr>
          <a:xfrm>
            <a:off x="2754701" y="1945432"/>
            <a:ext cx="6095991" cy="2567977"/>
            <a:chOff x="5173119" y="2571749"/>
            <a:chExt cx="4571993" cy="1925983"/>
          </a:xfrm>
        </p:grpSpPr>
        <p:sp>
          <p:nvSpPr>
            <p:cNvPr id="7" name="Rectangle 6">
              <a:extLst>
                <a:ext uri="{FF2B5EF4-FFF2-40B4-BE49-F238E27FC236}">
                  <a16:creationId xmlns:a16="http://schemas.microsoft.com/office/drawing/2014/main" id="{06F37FE4-10AB-46D2-A04E-E72E6CE56854}"/>
                </a:ext>
              </a:extLst>
            </p:cNvPr>
            <p:cNvSpPr/>
            <p:nvPr/>
          </p:nvSpPr>
          <p:spPr>
            <a:xfrm>
              <a:off x="5173119" y="2571749"/>
              <a:ext cx="4571993" cy="1142621"/>
            </a:xfrm>
            <a:prstGeom prst="rect">
              <a:avLst/>
            </a:prstGeom>
          </p:spPr>
          <p:txBody>
            <a:bodyPr wrap="square" lIns="0" tIns="0" rIns="0" bIns="0" anchor="ctr" anchorCtr="0">
              <a:spAutoFit/>
            </a:bodyPr>
            <a:lstStyle/>
            <a:p>
              <a:pPr algn="ctr" defTabSz="914377">
                <a:lnSpc>
                  <a:spcPct val="90000"/>
                </a:lnSpc>
                <a:defRPr/>
              </a:pPr>
              <a:r>
                <a:rPr lang="en-US" sz="11000" b="1" spc="-500">
                  <a:latin typeface="Segoe UI"/>
                </a:rPr>
                <a:t>5</a:t>
              </a:r>
              <a:r>
                <a:rPr lang="en-US" sz="11000" b="1" spc="-200">
                  <a:latin typeface="Segoe UI"/>
                </a:rPr>
                <a:t>0</a:t>
              </a:r>
              <a:r>
                <a:rPr lang="en-US" sz="11000" b="1" spc="-500">
                  <a:latin typeface="Segoe UI"/>
                </a:rPr>
                <a:t>0 </a:t>
              </a:r>
              <a:r>
                <a:rPr lang="en-US" sz="11000" b="1" spc="-400">
                  <a:latin typeface="Segoe UI"/>
                </a:rPr>
                <a:t>M</a:t>
              </a:r>
              <a:endParaRPr lang="en-US" sz="11000" b="1" spc="-700">
                <a:latin typeface="Segoe UI"/>
              </a:endParaRPr>
            </a:p>
          </p:txBody>
        </p:sp>
        <p:sp>
          <p:nvSpPr>
            <p:cNvPr id="8" name="TextBox 7">
              <a:extLst>
                <a:ext uri="{FF2B5EF4-FFF2-40B4-BE49-F238E27FC236}">
                  <a16:creationId xmlns:a16="http://schemas.microsoft.com/office/drawing/2014/main" id="{598E3DAD-4533-4E90-8AE9-30F04A1373AA}"/>
                </a:ext>
              </a:extLst>
            </p:cNvPr>
            <p:cNvSpPr txBox="1"/>
            <p:nvPr/>
          </p:nvSpPr>
          <p:spPr>
            <a:xfrm>
              <a:off x="5797112" y="3590560"/>
              <a:ext cx="3482181" cy="907172"/>
            </a:xfrm>
            <a:prstGeom prst="rect">
              <a:avLst/>
            </a:prstGeom>
            <a:noFill/>
          </p:spPr>
          <p:txBody>
            <a:bodyPr wrap="square" lIns="0" tIns="320040" rIns="0" bIns="0" rtlCol="0" anchor="t" anchorCtr="0">
              <a:spAutoFit/>
            </a:bodyPr>
            <a:lstStyle/>
            <a:p>
              <a:pPr algn="ctr" defTabSz="914377">
                <a:lnSpc>
                  <a:spcPct val="90000"/>
                </a:lnSpc>
                <a:defRPr/>
              </a:pPr>
              <a:r>
                <a:rPr lang="en-US" sz="3200">
                  <a:gradFill>
                    <a:gsLst>
                      <a:gs pos="1250">
                        <a:schemeClr val="tx1"/>
                      </a:gs>
                      <a:gs pos="100000">
                        <a:schemeClr val="tx1"/>
                      </a:gs>
                    </a:gsLst>
                    <a:lin ang="5400000" scaled="0"/>
                  </a:gradFill>
                  <a:cs typeface="Segoe UI" panose="020B0502040204020203" pitchFamily="34" charset="0"/>
                </a:rPr>
                <a:t>applications will be created in next five years</a:t>
              </a:r>
            </a:p>
          </p:txBody>
        </p:sp>
      </p:grpSp>
    </p:spTree>
    <p:extLst>
      <p:ext uri="{BB962C8B-B14F-4D97-AF65-F5344CB8AC3E}">
        <p14:creationId xmlns:p14="http://schemas.microsoft.com/office/powerpoint/2010/main" val="2845522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1FF5-0BCD-4565-8B61-CE8EFBEF9D18}"/>
              </a:ext>
            </a:extLst>
          </p:cNvPr>
          <p:cNvSpPr>
            <a:spLocks noGrp="1"/>
          </p:cNvSpPr>
          <p:nvPr>
            <p:ph type="title"/>
          </p:nvPr>
        </p:nvSpPr>
        <p:spPr/>
        <p:txBody>
          <a:bodyPr wrap="square" anchor="t">
            <a:normAutofit fontScale="90000"/>
          </a:bodyPr>
          <a:lstStyle/>
          <a:p>
            <a:r>
              <a:rPr lang="en-US"/>
              <a:t>Azure SQL Database is the best database for modern apps</a:t>
            </a:r>
          </a:p>
        </p:txBody>
      </p:sp>
      <p:sp>
        <p:nvSpPr>
          <p:cNvPr id="7" name="Freeform: Shape 6">
            <a:extLst>
              <a:ext uri="{FF2B5EF4-FFF2-40B4-BE49-F238E27FC236}">
                <a16:creationId xmlns:a16="http://schemas.microsoft.com/office/drawing/2014/main" id="{1ECE6ED7-F779-4873-A10A-FC15EE4A0167}"/>
              </a:ext>
            </a:extLst>
          </p:cNvPr>
          <p:cNvSpPr/>
          <p:nvPr/>
        </p:nvSpPr>
        <p:spPr>
          <a:xfrm>
            <a:off x="764412" y="2802923"/>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Built-in security</a:t>
            </a:r>
          </a:p>
        </p:txBody>
      </p:sp>
      <p:sp>
        <p:nvSpPr>
          <p:cNvPr id="11" name="Freeform: Shape 10">
            <a:extLst>
              <a:ext uri="{FF2B5EF4-FFF2-40B4-BE49-F238E27FC236}">
                <a16:creationId xmlns:a16="http://schemas.microsoft.com/office/drawing/2014/main" id="{F4DF3813-CE61-4DA0-A40F-9D6884A92A83}"/>
              </a:ext>
            </a:extLst>
          </p:cNvPr>
          <p:cNvSpPr/>
          <p:nvPr/>
        </p:nvSpPr>
        <p:spPr>
          <a:xfrm>
            <a:off x="3452537" y="2802923"/>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err="1">
                <a:ln>
                  <a:noFill/>
                </a:ln>
                <a:solidFill>
                  <a:srgbClr val="000000">
                    <a:hueOff val="0"/>
                    <a:satOff val="0"/>
                    <a:lumOff val="0"/>
                    <a:alphaOff val="0"/>
                  </a:srgbClr>
                </a:solidFill>
                <a:effectLst/>
                <a:uLnTx/>
                <a:uFillTx/>
                <a:latin typeface="Segoe UI"/>
                <a:ea typeface="+mn-ea"/>
                <a:cs typeface="+mn-cs"/>
              </a:rPr>
              <a:t>Versionless</a:t>
            </a:r>
            <a:endParaRPr kumimoji="0" lang="en-US" sz="12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6092CC1-375B-495C-B7D6-4DE87F176549}"/>
              </a:ext>
            </a:extLst>
          </p:cNvPr>
          <p:cNvSpPr/>
          <p:nvPr/>
        </p:nvSpPr>
        <p:spPr>
          <a:xfrm>
            <a:off x="6140662" y="2802923"/>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Apply your current skills</a:t>
            </a:r>
          </a:p>
        </p:txBody>
      </p:sp>
      <p:sp>
        <p:nvSpPr>
          <p:cNvPr id="16" name="Freeform: Shape 15">
            <a:extLst>
              <a:ext uri="{FF2B5EF4-FFF2-40B4-BE49-F238E27FC236}">
                <a16:creationId xmlns:a16="http://schemas.microsoft.com/office/drawing/2014/main" id="{4BC80FEA-2417-452F-88E3-902F99AEF948}"/>
              </a:ext>
            </a:extLst>
          </p:cNvPr>
          <p:cNvSpPr/>
          <p:nvPr/>
        </p:nvSpPr>
        <p:spPr>
          <a:xfrm>
            <a:off x="8828786" y="2802923"/>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Analytical processing and high-concurrency optimizations</a:t>
            </a:r>
          </a:p>
        </p:txBody>
      </p:sp>
      <p:sp>
        <p:nvSpPr>
          <p:cNvPr id="18" name="Freeform: Shape 17">
            <a:extLst>
              <a:ext uri="{FF2B5EF4-FFF2-40B4-BE49-F238E27FC236}">
                <a16:creationId xmlns:a16="http://schemas.microsoft.com/office/drawing/2014/main" id="{1A97E540-2F3D-4DD2-8B12-B41FE79F0460}"/>
              </a:ext>
            </a:extLst>
          </p:cNvPr>
          <p:cNvSpPr/>
          <p:nvPr/>
        </p:nvSpPr>
        <p:spPr>
          <a:xfrm>
            <a:off x="764412" y="4455854"/>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Developer experience</a:t>
            </a:r>
          </a:p>
        </p:txBody>
      </p:sp>
      <p:sp>
        <p:nvSpPr>
          <p:cNvPr id="20" name="Freeform: Shape 19">
            <a:extLst>
              <a:ext uri="{FF2B5EF4-FFF2-40B4-BE49-F238E27FC236}">
                <a16:creationId xmlns:a16="http://schemas.microsoft.com/office/drawing/2014/main" id="{42A96C00-6D1C-4E99-905A-FD0AE2D04983}"/>
              </a:ext>
            </a:extLst>
          </p:cNvPr>
          <p:cNvSpPr/>
          <p:nvPr/>
        </p:nvSpPr>
        <p:spPr>
          <a:xfrm>
            <a:off x="3452537" y="4455854"/>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Native geospatial support</a:t>
            </a:r>
          </a:p>
        </p:txBody>
      </p:sp>
      <p:sp>
        <p:nvSpPr>
          <p:cNvPr id="22" name="Freeform: Shape 21">
            <a:extLst>
              <a:ext uri="{FF2B5EF4-FFF2-40B4-BE49-F238E27FC236}">
                <a16:creationId xmlns:a16="http://schemas.microsoft.com/office/drawing/2014/main" id="{52DEC235-CB12-47FC-BE65-666D9C7B61F1}"/>
              </a:ext>
            </a:extLst>
          </p:cNvPr>
          <p:cNvSpPr/>
          <p:nvPr/>
        </p:nvSpPr>
        <p:spPr>
          <a:xfrm>
            <a:off x="6140662" y="4455854"/>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Multi-model capabilities (JSON, Graph, Key-Value, XML)</a:t>
            </a:r>
          </a:p>
        </p:txBody>
      </p:sp>
      <p:sp>
        <p:nvSpPr>
          <p:cNvPr id="24" name="Freeform: Shape 23">
            <a:extLst>
              <a:ext uri="{FF2B5EF4-FFF2-40B4-BE49-F238E27FC236}">
                <a16:creationId xmlns:a16="http://schemas.microsoft.com/office/drawing/2014/main" id="{52BC30BE-751D-44FB-AC36-21D91BB55B9C}"/>
              </a:ext>
            </a:extLst>
          </p:cNvPr>
          <p:cNvSpPr/>
          <p:nvPr/>
        </p:nvSpPr>
        <p:spPr>
          <a:xfrm>
            <a:off x="8828786" y="4455854"/>
            <a:ext cx="2286000" cy="663750"/>
          </a:xfrm>
          <a:custGeom>
            <a:avLst/>
            <a:gdLst>
              <a:gd name="connsiteX0" fmla="*/ 0 w 1659374"/>
              <a:gd name="connsiteY0" fmla="*/ 0 h 663750"/>
              <a:gd name="connsiteX1" fmla="*/ 1659374 w 1659374"/>
              <a:gd name="connsiteY1" fmla="*/ 0 h 663750"/>
              <a:gd name="connsiteX2" fmla="*/ 1659374 w 1659374"/>
              <a:gd name="connsiteY2" fmla="*/ 663750 h 663750"/>
              <a:gd name="connsiteX3" fmla="*/ 0 w 1659374"/>
              <a:gd name="connsiteY3" fmla="*/ 663750 h 663750"/>
              <a:gd name="connsiteX4" fmla="*/ 0 w 1659374"/>
              <a:gd name="connsiteY4" fmla="*/ 0 h 66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74" h="663750">
                <a:moveTo>
                  <a:pt x="0" y="0"/>
                </a:moveTo>
                <a:lnTo>
                  <a:pt x="1659374" y="0"/>
                </a:lnTo>
                <a:lnTo>
                  <a:pt x="1659374" y="663750"/>
                </a:lnTo>
                <a:lnTo>
                  <a:pt x="0" y="66375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533400" rtl="0" eaLnBrk="1" fontAlgn="auto"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000000">
                    <a:hueOff val="0"/>
                    <a:satOff val="0"/>
                    <a:lumOff val="0"/>
                    <a:alphaOff val="0"/>
                  </a:srgbClr>
                </a:solidFill>
                <a:effectLst/>
                <a:uLnTx/>
                <a:uFillTx/>
                <a:latin typeface="Segoe UI"/>
                <a:ea typeface="+mn-ea"/>
                <a:cs typeface="+mn-cs"/>
              </a:rPr>
              <a:t>Serverless and Hyperscale</a:t>
            </a:r>
          </a:p>
        </p:txBody>
      </p:sp>
      <p:sp>
        <p:nvSpPr>
          <p:cNvPr id="8" name="TextBox 7">
            <a:extLst>
              <a:ext uri="{FF2B5EF4-FFF2-40B4-BE49-F238E27FC236}">
                <a16:creationId xmlns:a16="http://schemas.microsoft.com/office/drawing/2014/main" id="{7AF00C1C-7469-4B49-92DA-F518698DB2EC}"/>
              </a:ext>
            </a:extLst>
          </p:cNvPr>
          <p:cNvSpPr txBox="1"/>
          <p:nvPr/>
        </p:nvSpPr>
        <p:spPr>
          <a:xfrm>
            <a:off x="388307" y="842829"/>
            <a:ext cx="10012390"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Run any workload anywhere on the industry-leading SQL Server engine</a:t>
            </a:r>
          </a:p>
        </p:txBody>
      </p:sp>
      <p:cxnSp>
        <p:nvCxnSpPr>
          <p:cNvPr id="10" name="Straight Connector 9">
            <a:extLst>
              <a:ext uri="{FF2B5EF4-FFF2-40B4-BE49-F238E27FC236}">
                <a16:creationId xmlns:a16="http://schemas.microsoft.com/office/drawing/2014/main" id="{81B2B7D8-AE03-45B1-A2C8-2F24C44DEE78}"/>
              </a:ext>
              <a:ext uri="{C183D7F6-B498-43B3-948B-1728B52AA6E4}">
                <adec:decorative xmlns:adec="http://schemas.microsoft.com/office/drawing/2017/decorative" val="1"/>
              </a:ext>
            </a:extLst>
          </p:cNvPr>
          <p:cNvCxnSpPr>
            <a:cxnSpLocks/>
          </p:cNvCxnSpPr>
          <p:nvPr/>
        </p:nvCxnSpPr>
        <p:spPr>
          <a:xfrm flipH="1">
            <a:off x="815875" y="5319176"/>
            <a:ext cx="10560249" cy="0"/>
          </a:xfrm>
          <a:prstGeom prst="line">
            <a:avLst/>
          </a:prstGeom>
          <a:ln w="1270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436C494-E61A-40A3-A503-35139B85ACED}"/>
              </a:ext>
            </a:extLst>
          </p:cNvPr>
          <p:cNvSpPr/>
          <p:nvPr/>
        </p:nvSpPr>
        <p:spPr>
          <a:xfrm>
            <a:off x="3564650" y="4974477"/>
            <a:ext cx="5062697"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ea typeface="+mn-ea"/>
                <a:cs typeface="Segoe UI Semibold" panose="020B0702040204020203" pitchFamily="34" charset="0"/>
              </a:rPr>
              <a:t>Relational Engine is the backbone of everything</a:t>
            </a:r>
          </a:p>
        </p:txBody>
      </p:sp>
      <p:sp>
        <p:nvSpPr>
          <p:cNvPr id="39" name="Oval 38">
            <a:extLst>
              <a:ext uri="{FF2B5EF4-FFF2-40B4-BE49-F238E27FC236}">
                <a16:creationId xmlns:a16="http://schemas.microsoft.com/office/drawing/2014/main" id="{A3B5608E-8332-4C1E-9D78-EC2A257782F7}"/>
              </a:ext>
              <a:ext uri="{C183D7F6-B498-43B3-948B-1728B52AA6E4}">
                <adec:decorative xmlns:adec="http://schemas.microsoft.com/office/drawing/2017/decorative" val="1"/>
              </a:ext>
            </a:extLst>
          </p:cNvPr>
          <p:cNvSpPr/>
          <p:nvPr/>
        </p:nvSpPr>
        <p:spPr bwMode="auto">
          <a:xfrm>
            <a:off x="1487741" y="1701658"/>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dirty="0" err="1">
              <a:ln w="3175">
                <a:noFill/>
              </a:ln>
              <a:solidFill>
                <a:srgbClr val="0078D4"/>
              </a:solidFill>
              <a:effectLst/>
              <a:uLnTx/>
              <a:uFillTx/>
              <a:latin typeface="Segoe UI Semibold"/>
              <a:ea typeface="+mn-ea"/>
              <a:cs typeface="Segoe UI" pitchFamily="34" charset="0"/>
            </a:endParaRPr>
          </a:p>
        </p:txBody>
      </p:sp>
      <p:sp>
        <p:nvSpPr>
          <p:cNvPr id="40" name="Oval 39">
            <a:extLst>
              <a:ext uri="{FF2B5EF4-FFF2-40B4-BE49-F238E27FC236}">
                <a16:creationId xmlns:a16="http://schemas.microsoft.com/office/drawing/2014/main" id="{674568E9-7999-4650-B405-C2F53394B4E4}"/>
              </a:ext>
              <a:ext uri="{C183D7F6-B498-43B3-948B-1728B52AA6E4}">
                <adec:decorative xmlns:adec="http://schemas.microsoft.com/office/drawing/2017/decorative" val="1"/>
              </a:ext>
            </a:extLst>
          </p:cNvPr>
          <p:cNvSpPr/>
          <p:nvPr/>
        </p:nvSpPr>
        <p:spPr bwMode="auto">
          <a:xfrm>
            <a:off x="4175866" y="1701658"/>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dirty="0" err="1">
              <a:ln w="3175">
                <a:noFill/>
              </a:ln>
              <a:solidFill>
                <a:srgbClr val="0078D4"/>
              </a:solidFill>
              <a:effectLst/>
              <a:uLnTx/>
              <a:uFillTx/>
              <a:latin typeface="Segoe UI Semibold"/>
              <a:ea typeface="+mn-ea"/>
              <a:cs typeface="Segoe UI" pitchFamily="34" charset="0"/>
            </a:endParaRPr>
          </a:p>
        </p:txBody>
      </p:sp>
      <p:sp>
        <p:nvSpPr>
          <p:cNvPr id="41" name="Oval 40">
            <a:extLst>
              <a:ext uri="{FF2B5EF4-FFF2-40B4-BE49-F238E27FC236}">
                <a16:creationId xmlns:a16="http://schemas.microsoft.com/office/drawing/2014/main" id="{BC7529CC-7D34-4D87-8E44-A5296BCD2160}"/>
              </a:ext>
              <a:ext uri="{C183D7F6-B498-43B3-948B-1728B52AA6E4}">
                <adec:decorative xmlns:adec="http://schemas.microsoft.com/office/drawing/2017/decorative" val="1"/>
              </a:ext>
            </a:extLst>
          </p:cNvPr>
          <p:cNvSpPr/>
          <p:nvPr/>
        </p:nvSpPr>
        <p:spPr bwMode="auto">
          <a:xfrm>
            <a:off x="6863991" y="1701658"/>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dirty="0" err="1">
              <a:ln w="3175">
                <a:noFill/>
              </a:ln>
              <a:solidFill>
                <a:srgbClr val="0078D4"/>
              </a:solidFill>
              <a:effectLst/>
              <a:uLnTx/>
              <a:uFillTx/>
              <a:latin typeface="Segoe UI Semibold"/>
              <a:ea typeface="+mn-ea"/>
              <a:cs typeface="Segoe UI" pitchFamily="34" charset="0"/>
            </a:endParaRPr>
          </a:p>
        </p:txBody>
      </p:sp>
      <p:sp>
        <p:nvSpPr>
          <p:cNvPr id="42" name="Oval 41">
            <a:extLst>
              <a:ext uri="{FF2B5EF4-FFF2-40B4-BE49-F238E27FC236}">
                <a16:creationId xmlns:a16="http://schemas.microsoft.com/office/drawing/2014/main" id="{6A2C417A-7AE0-4650-9B24-41CF3371FB8A}"/>
              </a:ext>
              <a:ext uri="{C183D7F6-B498-43B3-948B-1728B52AA6E4}">
                <adec:decorative xmlns:adec="http://schemas.microsoft.com/office/drawing/2017/decorative" val="1"/>
              </a:ext>
            </a:extLst>
          </p:cNvPr>
          <p:cNvSpPr/>
          <p:nvPr/>
        </p:nvSpPr>
        <p:spPr bwMode="auto">
          <a:xfrm>
            <a:off x="9552115" y="1701658"/>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dirty="0" err="1">
              <a:ln w="3175">
                <a:noFill/>
              </a:ln>
              <a:solidFill>
                <a:srgbClr val="0078D4"/>
              </a:solidFill>
              <a:effectLst/>
              <a:uLnTx/>
              <a:uFillTx/>
              <a:latin typeface="Segoe UI Semibold"/>
              <a:ea typeface="+mn-ea"/>
              <a:cs typeface="Segoe UI" pitchFamily="34" charset="0"/>
            </a:endParaRPr>
          </a:p>
        </p:txBody>
      </p:sp>
      <p:sp>
        <p:nvSpPr>
          <p:cNvPr id="43" name="Oval 42">
            <a:extLst>
              <a:ext uri="{FF2B5EF4-FFF2-40B4-BE49-F238E27FC236}">
                <a16:creationId xmlns:a16="http://schemas.microsoft.com/office/drawing/2014/main" id="{DCBD1226-AB86-4852-8DD3-B9EB32CA78C4}"/>
              </a:ext>
              <a:ext uri="{C183D7F6-B498-43B3-948B-1728B52AA6E4}">
                <adec:decorative xmlns:adec="http://schemas.microsoft.com/office/drawing/2017/decorative" val="1"/>
              </a:ext>
            </a:extLst>
          </p:cNvPr>
          <p:cNvSpPr/>
          <p:nvPr/>
        </p:nvSpPr>
        <p:spPr bwMode="auto">
          <a:xfrm>
            <a:off x="1487741" y="3362086"/>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dirty="0" err="1">
              <a:ln w="3175">
                <a:noFill/>
              </a:ln>
              <a:solidFill>
                <a:srgbClr val="0078D4"/>
              </a:solidFill>
              <a:effectLst/>
              <a:uLnTx/>
              <a:uFillTx/>
              <a:latin typeface="Segoe UI Semibold"/>
              <a:ea typeface="+mn-ea"/>
              <a:cs typeface="Segoe UI" pitchFamily="34" charset="0"/>
            </a:endParaRPr>
          </a:p>
        </p:txBody>
      </p:sp>
      <p:sp>
        <p:nvSpPr>
          <p:cNvPr id="44" name="Oval 43">
            <a:extLst>
              <a:ext uri="{FF2B5EF4-FFF2-40B4-BE49-F238E27FC236}">
                <a16:creationId xmlns:a16="http://schemas.microsoft.com/office/drawing/2014/main" id="{AC005CBB-B1BA-4FFB-B289-3466553F3FD6}"/>
              </a:ext>
              <a:ext uri="{C183D7F6-B498-43B3-948B-1728B52AA6E4}">
                <adec:decorative xmlns:adec="http://schemas.microsoft.com/office/drawing/2017/decorative" val="1"/>
              </a:ext>
            </a:extLst>
          </p:cNvPr>
          <p:cNvSpPr/>
          <p:nvPr/>
        </p:nvSpPr>
        <p:spPr bwMode="auto">
          <a:xfrm>
            <a:off x="4175866" y="3362086"/>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dirty="0" err="1">
              <a:ln w="3175">
                <a:noFill/>
              </a:ln>
              <a:solidFill>
                <a:srgbClr val="0078D4"/>
              </a:solidFill>
              <a:effectLst/>
              <a:uLnTx/>
              <a:uFillTx/>
              <a:latin typeface="Segoe UI Semibold"/>
              <a:ea typeface="+mn-ea"/>
              <a:cs typeface="Segoe UI" pitchFamily="34" charset="0"/>
            </a:endParaRPr>
          </a:p>
        </p:txBody>
      </p:sp>
      <p:sp>
        <p:nvSpPr>
          <p:cNvPr id="45" name="Oval 44">
            <a:extLst>
              <a:ext uri="{FF2B5EF4-FFF2-40B4-BE49-F238E27FC236}">
                <a16:creationId xmlns:a16="http://schemas.microsoft.com/office/drawing/2014/main" id="{115DFA2F-EEE7-49A5-8D1A-714A356E9A2F}"/>
              </a:ext>
              <a:ext uri="{C183D7F6-B498-43B3-948B-1728B52AA6E4}">
                <adec:decorative xmlns:adec="http://schemas.microsoft.com/office/drawing/2017/decorative" val="1"/>
              </a:ext>
            </a:extLst>
          </p:cNvPr>
          <p:cNvSpPr/>
          <p:nvPr/>
        </p:nvSpPr>
        <p:spPr bwMode="auto">
          <a:xfrm>
            <a:off x="6863991" y="3362086"/>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dirty="0" err="1">
              <a:ln w="3175">
                <a:noFill/>
              </a:ln>
              <a:solidFill>
                <a:srgbClr val="0078D4"/>
              </a:solidFill>
              <a:effectLst/>
              <a:uLnTx/>
              <a:uFillTx/>
              <a:latin typeface="Segoe UI Semibold"/>
              <a:ea typeface="+mn-ea"/>
              <a:cs typeface="Segoe UI" pitchFamily="34" charset="0"/>
            </a:endParaRPr>
          </a:p>
        </p:txBody>
      </p:sp>
      <p:sp>
        <p:nvSpPr>
          <p:cNvPr id="46" name="Oval 45">
            <a:extLst>
              <a:ext uri="{FF2B5EF4-FFF2-40B4-BE49-F238E27FC236}">
                <a16:creationId xmlns:a16="http://schemas.microsoft.com/office/drawing/2014/main" id="{0DA84C92-2C77-4451-B6FD-BCD62CFEC0FE}"/>
              </a:ext>
              <a:ext uri="{C183D7F6-B498-43B3-948B-1728B52AA6E4}">
                <adec:decorative xmlns:adec="http://schemas.microsoft.com/office/drawing/2017/decorative" val="1"/>
              </a:ext>
            </a:extLst>
          </p:cNvPr>
          <p:cNvSpPr/>
          <p:nvPr/>
        </p:nvSpPr>
        <p:spPr bwMode="auto">
          <a:xfrm>
            <a:off x="9552115" y="3362086"/>
            <a:ext cx="839343" cy="839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dirty="0" err="1">
              <a:ln w="3175">
                <a:noFill/>
              </a:ln>
              <a:solidFill>
                <a:srgbClr val="0078D4"/>
              </a:solidFill>
              <a:effectLst/>
              <a:uLnTx/>
              <a:uFillTx/>
              <a:latin typeface="Segoe UI Semibold"/>
              <a:ea typeface="+mn-ea"/>
              <a:cs typeface="Segoe UI" pitchFamily="34" charset="0"/>
            </a:endParaRPr>
          </a:p>
        </p:txBody>
      </p:sp>
      <p:grpSp>
        <p:nvGrpSpPr>
          <p:cNvPr id="47" name="shield 1" descr="shield, lock">
            <a:extLst>
              <a:ext uri="{FF2B5EF4-FFF2-40B4-BE49-F238E27FC236}">
                <a16:creationId xmlns:a16="http://schemas.microsoft.com/office/drawing/2014/main" id="{F2B44B5C-62B1-40B6-9B7C-00406787DA3C}"/>
              </a:ext>
            </a:extLst>
          </p:cNvPr>
          <p:cNvGrpSpPr>
            <a:grpSpLocks noChangeAspect="1"/>
          </p:cNvGrpSpPr>
          <p:nvPr/>
        </p:nvGrpSpPr>
        <p:grpSpPr bwMode="auto">
          <a:xfrm>
            <a:off x="1752313" y="1911773"/>
            <a:ext cx="310198" cy="450286"/>
            <a:chOff x="461" y="3039"/>
            <a:chExt cx="217" cy="315"/>
          </a:xfrm>
        </p:grpSpPr>
        <p:sp>
          <p:nvSpPr>
            <p:cNvPr id="48" name="AutoShape 118">
              <a:extLst>
                <a:ext uri="{FF2B5EF4-FFF2-40B4-BE49-F238E27FC236}">
                  <a16:creationId xmlns:a16="http://schemas.microsoft.com/office/drawing/2014/main" id="{3C1F0108-020A-4E57-9FAD-782B941E7DB4}"/>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120">
              <a:extLst>
                <a:ext uri="{FF2B5EF4-FFF2-40B4-BE49-F238E27FC236}">
                  <a16:creationId xmlns:a16="http://schemas.microsoft.com/office/drawing/2014/main" id="{982B110D-0C34-4F67-8647-5A4FC61E0290}"/>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121">
              <a:extLst>
                <a:ext uri="{FF2B5EF4-FFF2-40B4-BE49-F238E27FC236}">
                  <a16:creationId xmlns:a16="http://schemas.microsoft.com/office/drawing/2014/main" id="{5253723C-4EFA-4193-B98F-8662C74BB5CD}"/>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Oval 122">
              <a:extLst>
                <a:ext uri="{FF2B5EF4-FFF2-40B4-BE49-F238E27FC236}">
                  <a16:creationId xmlns:a16="http://schemas.microsoft.com/office/drawing/2014/main" id="{05C9ACE7-722C-4EE6-BB35-64F3DA886844}"/>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data" descr="data, cloud, scale">
            <a:extLst>
              <a:ext uri="{FF2B5EF4-FFF2-40B4-BE49-F238E27FC236}">
                <a16:creationId xmlns:a16="http://schemas.microsoft.com/office/drawing/2014/main" id="{7E868037-6C2B-4DDD-BEF5-F73E8B2306AC}"/>
              </a:ext>
            </a:extLst>
          </p:cNvPr>
          <p:cNvGrpSpPr>
            <a:grpSpLocks noChangeAspect="1"/>
          </p:cNvGrpSpPr>
          <p:nvPr/>
        </p:nvGrpSpPr>
        <p:grpSpPr bwMode="auto">
          <a:xfrm>
            <a:off x="4384399" y="1905313"/>
            <a:ext cx="422275" cy="422275"/>
            <a:chOff x="6956" y="798"/>
            <a:chExt cx="266" cy="266"/>
          </a:xfrm>
        </p:grpSpPr>
        <p:sp>
          <p:nvSpPr>
            <p:cNvPr id="53" name="AutoShape 37">
              <a:extLst>
                <a:ext uri="{FF2B5EF4-FFF2-40B4-BE49-F238E27FC236}">
                  <a16:creationId xmlns:a16="http://schemas.microsoft.com/office/drawing/2014/main" id="{D2B5A21D-6BA7-412B-B1B5-F4A2494663A4}"/>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39">
              <a:extLst>
                <a:ext uri="{FF2B5EF4-FFF2-40B4-BE49-F238E27FC236}">
                  <a16:creationId xmlns:a16="http://schemas.microsoft.com/office/drawing/2014/main" id="{7503368A-5C1D-4D96-86F3-C35D2A7CCAF0}"/>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40">
              <a:extLst>
                <a:ext uri="{FF2B5EF4-FFF2-40B4-BE49-F238E27FC236}">
                  <a16:creationId xmlns:a16="http://schemas.microsoft.com/office/drawing/2014/main" id="{918B002C-910D-445D-ADF3-8DEE432DF880}"/>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1">
              <a:extLst>
                <a:ext uri="{FF2B5EF4-FFF2-40B4-BE49-F238E27FC236}">
                  <a16:creationId xmlns:a16="http://schemas.microsoft.com/office/drawing/2014/main" id="{ADDC4961-9844-4973-B29F-2B21D64E2E89}"/>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2">
              <a:extLst>
                <a:ext uri="{FF2B5EF4-FFF2-40B4-BE49-F238E27FC236}">
                  <a16:creationId xmlns:a16="http://schemas.microsoft.com/office/drawing/2014/main" id="{16456CC2-F98E-46B9-B7C7-5662A008E1A8}"/>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43">
              <a:extLst>
                <a:ext uri="{FF2B5EF4-FFF2-40B4-BE49-F238E27FC236}">
                  <a16:creationId xmlns:a16="http://schemas.microsoft.com/office/drawing/2014/main" id="{921AC406-D17C-4B1E-A523-7DC4437DAA2D}"/>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44">
              <a:extLst>
                <a:ext uri="{FF2B5EF4-FFF2-40B4-BE49-F238E27FC236}">
                  <a16:creationId xmlns:a16="http://schemas.microsoft.com/office/drawing/2014/main" id="{18D6B211-6631-49D5-B568-5961398579C2}"/>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45">
              <a:extLst>
                <a:ext uri="{FF2B5EF4-FFF2-40B4-BE49-F238E27FC236}">
                  <a16:creationId xmlns:a16="http://schemas.microsoft.com/office/drawing/2014/main" id="{9743F361-66A3-4AF7-B1AD-14A7B69E0C12}"/>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46">
              <a:extLst>
                <a:ext uri="{FF2B5EF4-FFF2-40B4-BE49-F238E27FC236}">
                  <a16:creationId xmlns:a16="http://schemas.microsoft.com/office/drawing/2014/main" id="{48395C9A-D6DF-441F-9330-8C04ECE6D00A}"/>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47">
              <a:extLst>
                <a:ext uri="{FF2B5EF4-FFF2-40B4-BE49-F238E27FC236}">
                  <a16:creationId xmlns:a16="http://schemas.microsoft.com/office/drawing/2014/main" id="{A853EB22-CFEC-445C-BD00-9782480EE7D1}"/>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3" name="nodes" descr="nodes">
            <a:extLst>
              <a:ext uri="{FF2B5EF4-FFF2-40B4-BE49-F238E27FC236}">
                <a16:creationId xmlns:a16="http://schemas.microsoft.com/office/drawing/2014/main" id="{C914C62F-6418-42CA-A36F-AF98145FADC5}"/>
              </a:ext>
            </a:extLst>
          </p:cNvPr>
          <p:cNvGrpSpPr>
            <a:grpSpLocks noChangeAspect="1"/>
          </p:cNvGrpSpPr>
          <p:nvPr/>
        </p:nvGrpSpPr>
        <p:grpSpPr bwMode="auto">
          <a:xfrm>
            <a:off x="7032837" y="1894419"/>
            <a:ext cx="501650" cy="500062"/>
            <a:chOff x="1018" y="767"/>
            <a:chExt cx="316" cy="315"/>
          </a:xfrm>
        </p:grpSpPr>
        <p:sp>
          <p:nvSpPr>
            <p:cNvPr id="64" name="AutoShape 3">
              <a:extLst>
                <a:ext uri="{FF2B5EF4-FFF2-40B4-BE49-F238E27FC236}">
                  <a16:creationId xmlns:a16="http://schemas.microsoft.com/office/drawing/2014/main" id="{8AC8F705-12D1-4AF5-B1B1-8E242A5AF3EF}"/>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5">
              <a:extLst>
                <a:ext uri="{FF2B5EF4-FFF2-40B4-BE49-F238E27FC236}">
                  <a16:creationId xmlns:a16="http://schemas.microsoft.com/office/drawing/2014/main" id="{4998E7E0-F1FC-4AB7-94A6-C9AAA61AF6C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CBDA85C7-746B-4B13-B58E-2B0AF3E76E35}"/>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CAD49328-B268-4155-AAAE-25D7A50E40BA}"/>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82650D2D-F2C4-4F92-A72C-CEE0F195CAC1}"/>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35EF2B77-E16A-4EAE-96C6-D0D0E1BE3E3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10">
              <a:extLst>
                <a:ext uri="{FF2B5EF4-FFF2-40B4-BE49-F238E27FC236}">
                  <a16:creationId xmlns:a16="http://schemas.microsoft.com/office/drawing/2014/main" id="{8BF1E139-7B5E-4CF1-B37B-14C62F1A744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11">
              <a:extLst>
                <a:ext uri="{FF2B5EF4-FFF2-40B4-BE49-F238E27FC236}">
                  <a16:creationId xmlns:a16="http://schemas.microsoft.com/office/drawing/2014/main" id="{D46D1510-703D-4932-A35E-4094522FB4E4}"/>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Oval 12">
              <a:extLst>
                <a:ext uri="{FF2B5EF4-FFF2-40B4-BE49-F238E27FC236}">
                  <a16:creationId xmlns:a16="http://schemas.microsoft.com/office/drawing/2014/main" id="{510A2BC1-F5EA-45D3-8FED-5A7C2BC127BF}"/>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13">
              <a:extLst>
                <a:ext uri="{FF2B5EF4-FFF2-40B4-BE49-F238E27FC236}">
                  <a16:creationId xmlns:a16="http://schemas.microsoft.com/office/drawing/2014/main" id="{1B0AA388-095D-4BE0-8AFF-D354ED96B56B}"/>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14">
              <a:extLst>
                <a:ext uri="{FF2B5EF4-FFF2-40B4-BE49-F238E27FC236}">
                  <a16:creationId xmlns:a16="http://schemas.microsoft.com/office/drawing/2014/main" id="{110AD04F-C3BB-4E93-A637-9662C5313CF0}"/>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5">
              <a:extLst>
                <a:ext uri="{FF2B5EF4-FFF2-40B4-BE49-F238E27FC236}">
                  <a16:creationId xmlns:a16="http://schemas.microsoft.com/office/drawing/2014/main" id="{E62A6173-15F9-4AB2-A9E1-BB94CBA99792}"/>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6">
              <a:extLst>
                <a:ext uri="{FF2B5EF4-FFF2-40B4-BE49-F238E27FC236}">
                  <a16:creationId xmlns:a16="http://schemas.microsoft.com/office/drawing/2014/main" id="{4D70331D-142E-4C0A-9EEF-4EF02B9FD1FF}"/>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7">
              <a:extLst>
                <a:ext uri="{FF2B5EF4-FFF2-40B4-BE49-F238E27FC236}">
                  <a16:creationId xmlns:a16="http://schemas.microsoft.com/office/drawing/2014/main" id="{6D0A37DF-4834-4671-8203-9E36706354A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Oval 18">
              <a:extLst>
                <a:ext uri="{FF2B5EF4-FFF2-40B4-BE49-F238E27FC236}">
                  <a16:creationId xmlns:a16="http://schemas.microsoft.com/office/drawing/2014/main" id="{7EB020D6-24CD-4562-AA3C-3D6A0B641FDF}"/>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1" name="equipment monitoring" descr="equipment monitoring, field service">
            <a:extLst>
              <a:ext uri="{FF2B5EF4-FFF2-40B4-BE49-F238E27FC236}">
                <a16:creationId xmlns:a16="http://schemas.microsoft.com/office/drawing/2014/main" id="{BE57E909-F872-4BEE-825A-DAD099957FD9}"/>
              </a:ext>
            </a:extLst>
          </p:cNvPr>
          <p:cNvGrpSpPr/>
          <p:nvPr/>
        </p:nvGrpSpPr>
        <p:grpSpPr>
          <a:xfrm>
            <a:off x="9796097" y="1946323"/>
            <a:ext cx="351378" cy="350012"/>
            <a:chOff x="6366922" y="3978815"/>
            <a:chExt cx="351378" cy="350012"/>
          </a:xfrm>
        </p:grpSpPr>
        <p:sp>
          <p:nvSpPr>
            <p:cNvPr id="92" name="Freeform 60">
              <a:extLst>
                <a:ext uri="{FF2B5EF4-FFF2-40B4-BE49-F238E27FC236}">
                  <a16:creationId xmlns:a16="http://schemas.microsoft.com/office/drawing/2014/main" id="{5CF9DAD3-55FA-4A08-AE4E-CDBA5A719EA0}"/>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61">
              <a:extLst>
                <a:ext uri="{FF2B5EF4-FFF2-40B4-BE49-F238E27FC236}">
                  <a16:creationId xmlns:a16="http://schemas.microsoft.com/office/drawing/2014/main" id="{D3C2D9DE-C173-4A25-9809-77CFBD89D61C}"/>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2">
              <a:extLst>
                <a:ext uri="{FF2B5EF4-FFF2-40B4-BE49-F238E27FC236}">
                  <a16:creationId xmlns:a16="http://schemas.microsoft.com/office/drawing/2014/main" id="{BF6653F0-633B-4195-9F40-895C3010EF02}"/>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63">
              <a:extLst>
                <a:ext uri="{FF2B5EF4-FFF2-40B4-BE49-F238E27FC236}">
                  <a16:creationId xmlns:a16="http://schemas.microsoft.com/office/drawing/2014/main" id="{926F667E-9D8A-42D1-BCC0-635E0809D6A8}"/>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virtual network 2" descr="virtual network, Azure CLI, code">
            <a:extLst>
              <a:ext uri="{FF2B5EF4-FFF2-40B4-BE49-F238E27FC236}">
                <a16:creationId xmlns:a16="http://schemas.microsoft.com/office/drawing/2014/main" id="{7D2F3594-DE23-4586-B993-4D23423101D9}"/>
              </a:ext>
            </a:extLst>
          </p:cNvPr>
          <p:cNvGrpSpPr/>
          <p:nvPr/>
        </p:nvGrpSpPr>
        <p:grpSpPr>
          <a:xfrm>
            <a:off x="1670187" y="3532382"/>
            <a:ext cx="498751" cy="498751"/>
            <a:chOff x="4441245" y="3002053"/>
            <a:chExt cx="498751" cy="498751"/>
          </a:xfrm>
        </p:grpSpPr>
        <p:sp>
          <p:nvSpPr>
            <p:cNvPr id="97" name="Freeform: Shape 96">
              <a:extLst>
                <a:ext uri="{FF2B5EF4-FFF2-40B4-BE49-F238E27FC236}">
                  <a16:creationId xmlns:a16="http://schemas.microsoft.com/office/drawing/2014/main" id="{A9D9D17B-4854-406E-B622-AB5CD89C6EA7}"/>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8990617D-9322-4EB6-8AFF-6BA3E116DD88}"/>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chemeClr val="accent3"/>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60619B0-0E6E-42AA-9E5F-AD668015C79C}"/>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0" name="community" descr="community, partner">
            <a:extLst>
              <a:ext uri="{FF2B5EF4-FFF2-40B4-BE49-F238E27FC236}">
                <a16:creationId xmlns:a16="http://schemas.microsoft.com/office/drawing/2014/main" id="{308FCD87-C2B5-4B2E-8F13-A13C9040E0FF}"/>
              </a:ext>
            </a:extLst>
          </p:cNvPr>
          <p:cNvGrpSpPr/>
          <p:nvPr/>
        </p:nvGrpSpPr>
        <p:grpSpPr>
          <a:xfrm>
            <a:off x="4412013" y="3598877"/>
            <a:ext cx="367048" cy="365760"/>
            <a:chOff x="3498020" y="3985460"/>
            <a:chExt cx="367048" cy="365760"/>
          </a:xfrm>
        </p:grpSpPr>
        <p:sp>
          <p:nvSpPr>
            <p:cNvPr id="101" name="Rectangle 122">
              <a:extLst>
                <a:ext uri="{FF2B5EF4-FFF2-40B4-BE49-F238E27FC236}">
                  <a16:creationId xmlns:a16="http://schemas.microsoft.com/office/drawing/2014/main" id="{9F5D7D18-F215-497C-B4A9-9D05479B0542}"/>
                </a:ext>
              </a:extLst>
            </p:cNvPr>
            <p:cNvSpPr>
              <a:spLocks noChangeArrowheads="1"/>
            </p:cNvSpPr>
            <p:nvPr/>
          </p:nvSpPr>
          <p:spPr bwMode="auto">
            <a:xfrm>
              <a:off x="3536657" y="4025385"/>
              <a:ext cx="289775" cy="287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123">
              <a:extLst>
                <a:ext uri="{FF2B5EF4-FFF2-40B4-BE49-F238E27FC236}">
                  <a16:creationId xmlns:a16="http://schemas.microsoft.com/office/drawing/2014/main" id="{D48872AC-2324-4561-9E27-DD11FAB29415}"/>
                </a:ext>
              </a:extLst>
            </p:cNvPr>
            <p:cNvSpPr>
              <a:spLocks noChangeArrowheads="1"/>
            </p:cNvSpPr>
            <p:nvPr/>
          </p:nvSpPr>
          <p:spPr bwMode="auto">
            <a:xfrm>
              <a:off x="3498020" y="4218567"/>
              <a:ext cx="133940" cy="1326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124">
              <a:extLst>
                <a:ext uri="{FF2B5EF4-FFF2-40B4-BE49-F238E27FC236}">
                  <a16:creationId xmlns:a16="http://schemas.microsoft.com/office/drawing/2014/main" id="{00978B1D-3047-4C21-BD07-63774EB000A5}"/>
                </a:ext>
              </a:extLst>
            </p:cNvPr>
            <p:cNvSpPr>
              <a:spLocks noChangeArrowheads="1"/>
            </p:cNvSpPr>
            <p:nvPr/>
          </p:nvSpPr>
          <p:spPr bwMode="auto">
            <a:xfrm>
              <a:off x="3729840" y="3985460"/>
              <a:ext cx="135228" cy="1352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4" name="integrate" descr="integrate">
            <a:extLst>
              <a:ext uri="{FF2B5EF4-FFF2-40B4-BE49-F238E27FC236}">
                <a16:creationId xmlns:a16="http://schemas.microsoft.com/office/drawing/2014/main" id="{AA883161-E7A7-4697-AAC0-1063AB0D8584}"/>
              </a:ext>
            </a:extLst>
          </p:cNvPr>
          <p:cNvGrpSpPr>
            <a:grpSpLocks noChangeAspect="1"/>
          </p:cNvGrpSpPr>
          <p:nvPr/>
        </p:nvGrpSpPr>
        <p:grpSpPr bwMode="auto">
          <a:xfrm>
            <a:off x="7101100" y="3599195"/>
            <a:ext cx="365125" cy="365125"/>
            <a:chOff x="1057" y="811"/>
            <a:chExt cx="230" cy="230"/>
          </a:xfrm>
        </p:grpSpPr>
        <p:sp>
          <p:nvSpPr>
            <p:cNvPr id="105" name="AutoShape 18">
              <a:extLst>
                <a:ext uri="{FF2B5EF4-FFF2-40B4-BE49-F238E27FC236}">
                  <a16:creationId xmlns:a16="http://schemas.microsoft.com/office/drawing/2014/main" id="{A995F43E-0D9F-4AFF-9EEF-FB7FF214CF91}"/>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Rectangle 20">
              <a:extLst>
                <a:ext uri="{FF2B5EF4-FFF2-40B4-BE49-F238E27FC236}">
                  <a16:creationId xmlns:a16="http://schemas.microsoft.com/office/drawing/2014/main" id="{E9F6385B-E397-4929-9D81-50AF04DF35EE}"/>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21">
              <a:extLst>
                <a:ext uri="{FF2B5EF4-FFF2-40B4-BE49-F238E27FC236}">
                  <a16:creationId xmlns:a16="http://schemas.microsoft.com/office/drawing/2014/main" id="{BEDAB2E8-8F4D-48D4-811E-B8CAEDD6C3B9}"/>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Rectangle 22">
              <a:extLst>
                <a:ext uri="{FF2B5EF4-FFF2-40B4-BE49-F238E27FC236}">
                  <a16:creationId xmlns:a16="http://schemas.microsoft.com/office/drawing/2014/main" id="{294953FF-210D-4C79-93FE-2E9E2D2FD37B}"/>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Rectangle 23">
              <a:extLst>
                <a:ext uri="{FF2B5EF4-FFF2-40B4-BE49-F238E27FC236}">
                  <a16:creationId xmlns:a16="http://schemas.microsoft.com/office/drawing/2014/main" id="{56A95136-C921-4C0B-9415-E4835B743C21}"/>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24">
              <a:extLst>
                <a:ext uri="{FF2B5EF4-FFF2-40B4-BE49-F238E27FC236}">
                  <a16:creationId xmlns:a16="http://schemas.microsoft.com/office/drawing/2014/main" id="{0D70775D-7E0F-4DBD-85BF-16C7A667649C}"/>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25">
              <a:extLst>
                <a:ext uri="{FF2B5EF4-FFF2-40B4-BE49-F238E27FC236}">
                  <a16:creationId xmlns:a16="http://schemas.microsoft.com/office/drawing/2014/main" id="{D8974DB1-F70F-494F-9F18-A51E561468B1}"/>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26">
              <a:extLst>
                <a:ext uri="{FF2B5EF4-FFF2-40B4-BE49-F238E27FC236}">
                  <a16:creationId xmlns:a16="http://schemas.microsoft.com/office/drawing/2014/main" id="{DF2C0E83-C89A-4E8F-8792-C7FD4BB0D1DC}"/>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27">
              <a:extLst>
                <a:ext uri="{FF2B5EF4-FFF2-40B4-BE49-F238E27FC236}">
                  <a16:creationId xmlns:a16="http://schemas.microsoft.com/office/drawing/2014/main" id="{809C1F7B-A9CC-4887-BAC8-E581754EC45F}"/>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Oval 28">
              <a:extLst>
                <a:ext uri="{FF2B5EF4-FFF2-40B4-BE49-F238E27FC236}">
                  <a16:creationId xmlns:a16="http://schemas.microsoft.com/office/drawing/2014/main" id="{77337486-A644-4796-BDFE-581C35798C70}"/>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Oval 29">
              <a:extLst>
                <a:ext uri="{FF2B5EF4-FFF2-40B4-BE49-F238E27FC236}">
                  <a16:creationId xmlns:a16="http://schemas.microsoft.com/office/drawing/2014/main" id="{E620E1CF-D23A-4444-A187-F1B162837BFA}"/>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Oval 30">
              <a:extLst>
                <a:ext uri="{FF2B5EF4-FFF2-40B4-BE49-F238E27FC236}">
                  <a16:creationId xmlns:a16="http://schemas.microsoft.com/office/drawing/2014/main" id="{8933DD9E-D0C5-4C9F-B717-76F08603F2D8}"/>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31">
              <a:extLst>
                <a:ext uri="{FF2B5EF4-FFF2-40B4-BE49-F238E27FC236}">
                  <a16:creationId xmlns:a16="http://schemas.microsoft.com/office/drawing/2014/main" id="{8EAC1961-F93F-48F0-AACE-9E8142EBE4FA}"/>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32">
              <a:extLst>
                <a:ext uri="{FF2B5EF4-FFF2-40B4-BE49-F238E27FC236}">
                  <a16:creationId xmlns:a16="http://schemas.microsoft.com/office/drawing/2014/main" id="{6A789CE9-9BBC-49E1-86F6-15141D660569}"/>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33">
              <a:extLst>
                <a:ext uri="{FF2B5EF4-FFF2-40B4-BE49-F238E27FC236}">
                  <a16:creationId xmlns:a16="http://schemas.microsoft.com/office/drawing/2014/main" id="{72DF0AF4-3BE6-4C76-B4FF-98E67E25C730}"/>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 name="Rectangle 34">
              <a:extLst>
                <a:ext uri="{FF2B5EF4-FFF2-40B4-BE49-F238E27FC236}">
                  <a16:creationId xmlns:a16="http://schemas.microsoft.com/office/drawing/2014/main" id="{9E3F5CE5-4E5A-43B0-B58C-A632F7D0EE56}"/>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35">
              <a:extLst>
                <a:ext uri="{FF2B5EF4-FFF2-40B4-BE49-F238E27FC236}">
                  <a16:creationId xmlns:a16="http://schemas.microsoft.com/office/drawing/2014/main" id="{301A2F96-6529-42A6-A74C-05E34C580EF5}"/>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2" name="online" descr="online">
            <a:extLst>
              <a:ext uri="{FF2B5EF4-FFF2-40B4-BE49-F238E27FC236}">
                <a16:creationId xmlns:a16="http://schemas.microsoft.com/office/drawing/2014/main" id="{10473E58-527F-4709-BD4B-C6D2DBC35458}"/>
              </a:ext>
            </a:extLst>
          </p:cNvPr>
          <p:cNvGrpSpPr/>
          <p:nvPr/>
        </p:nvGrpSpPr>
        <p:grpSpPr>
          <a:xfrm>
            <a:off x="9753562" y="3563533"/>
            <a:ext cx="436448" cy="436448"/>
            <a:chOff x="4472102" y="5773612"/>
            <a:chExt cx="436448" cy="436448"/>
          </a:xfrm>
        </p:grpSpPr>
        <p:sp>
          <p:nvSpPr>
            <p:cNvPr id="123" name="Freeform: Shape 122">
              <a:extLst>
                <a:ext uri="{FF2B5EF4-FFF2-40B4-BE49-F238E27FC236}">
                  <a16:creationId xmlns:a16="http://schemas.microsoft.com/office/drawing/2014/main" id="{D98808FD-50C8-4A68-8BCE-2D696AB6151F}"/>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464AABDD-EAB6-4E40-B75A-77475C75A9D6}"/>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A60EA9D-BC52-4000-8072-4BFCEA71D133}"/>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0079D90E-C2F2-40C2-AEAB-AF41FFAF695F}"/>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4910FD95-290B-4C82-A5D6-FEC9A404B4BF}"/>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01763E5-EE8C-4D34-9E46-89942F3D8778}"/>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BD25468-B3F0-4EAD-8D40-074FA94F23A8}"/>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E9554A9A-1AC4-4352-9E9C-F7DAD0E2DF6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59A123F7-D3CF-4152-812D-7EBD9B89EA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19009DC0-C630-4E8F-B792-C1CE06C25D6A}"/>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4650D63-E988-467E-9426-94100688F86D}"/>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0B806BB-CCB9-4941-B3BB-F628CBE56ED2}"/>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6F723E5F-4567-4873-B492-0CEC02F5FC4B}"/>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22A34E4-767D-4D5C-AB10-4B091CEE60C9}"/>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3CC261E-DFB7-44A4-9858-74C37D233AA9}"/>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784BA08A-600D-48A9-BB7A-B3C914181F9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9812EB1E-744A-4091-B3BB-E84F6E68D8A0}"/>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140" name="Straight Arrow Connector 139">
              <a:extLst>
                <a:ext uri="{FF2B5EF4-FFF2-40B4-BE49-F238E27FC236}">
                  <a16:creationId xmlns:a16="http://schemas.microsoft.com/office/drawing/2014/main" id="{C8238661-E54F-46B4-8904-83416B2CDB5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2B0A683A-738D-4E77-8152-22B7399494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8B04135C-9113-4527-A67E-08122EBC210E}"/>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88B4E5A3-7458-45CE-8899-9F2F7AF1718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A247D46-5333-4187-80DD-DD40EF6650F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50E50935-2C86-4265-9D1E-1A012DDCE0DE}"/>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CAB1B1D5-374A-41C3-A354-53198AD29124}"/>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Database</a:t>
              </a:r>
            </a:p>
          </p:txBody>
        </p:sp>
        <p:sp>
          <p:nvSpPr>
            <p:cNvPr id="147" name="TextBox 146">
              <a:extLst>
                <a:ext uri="{FF2B5EF4-FFF2-40B4-BE49-F238E27FC236}">
                  <a16:creationId xmlns:a16="http://schemas.microsoft.com/office/drawing/2014/main" id="{0342D5AE-A71F-489A-B50D-622FFAA6F74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148" name="TextBox 147">
              <a:extLst>
                <a:ext uri="{FF2B5EF4-FFF2-40B4-BE49-F238E27FC236}">
                  <a16:creationId xmlns:a16="http://schemas.microsoft.com/office/drawing/2014/main" id="{6ED36327-4C19-41B6-A16A-3BAF0A2B5B32}"/>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149" name="TextBox 148">
              <a:extLst>
                <a:ext uri="{FF2B5EF4-FFF2-40B4-BE49-F238E27FC236}">
                  <a16:creationId xmlns:a16="http://schemas.microsoft.com/office/drawing/2014/main" id="{BA21247F-B772-4EB0-B333-57C802AAAE7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150" name="TextBox 149">
              <a:extLst>
                <a:ext uri="{FF2B5EF4-FFF2-40B4-BE49-F238E27FC236}">
                  <a16:creationId xmlns:a16="http://schemas.microsoft.com/office/drawing/2014/main" id="{2BF6E823-B1A6-4DA5-855A-C3A7E10C0B1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extLst>
      <p:ext uri="{BB962C8B-B14F-4D97-AF65-F5344CB8AC3E}">
        <p14:creationId xmlns:p14="http://schemas.microsoft.com/office/powerpoint/2010/main" val="84231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2.08333E-7 -4.07407E-6 L -0.03672 -4.07407E-6 " pathEditMode="relative" rAng="0" ptsTypes="AA">
                                      <p:cBhvr>
                                        <p:cTn id="9" dur="600" spd="-100000" fill="hold"/>
                                        <p:tgtEl>
                                          <p:spTgt spid="47"/>
                                        </p:tgtEl>
                                        <p:attrNameLst>
                                          <p:attrName>ppt_x</p:attrName>
                                          <p:attrName>ppt_y</p:attrName>
                                        </p:attrNameLst>
                                      </p:cBhvr>
                                      <p:rCtr x="-1836" y="0"/>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42" presetClass="path" presetSubtype="0" decel="100000" fill="hold" grpId="1" nodeType="withEffect">
                                  <p:stCondLst>
                                    <p:cond delay="0"/>
                                  </p:stCondLst>
                                  <p:childTnLst>
                                    <p:animMotion origin="layout" path="M -2.08333E-7 7.40741E-7 L -0.03672 7.40741E-7 " pathEditMode="relative" rAng="0" ptsTypes="AA">
                                      <p:cBhvr>
                                        <p:cTn id="14" dur="600" spd="-100000" fill="hold"/>
                                        <p:tgtEl>
                                          <p:spTgt spid="39"/>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4.16667E-7 4.07407E-6 L -0.03672 4.07407E-6 " pathEditMode="relative" rAng="0" ptsTypes="AA">
                                      <p:cBhvr>
                                        <p:cTn id="19" dur="600" spd="-100000" fill="hold"/>
                                        <p:tgtEl>
                                          <p:spTgt spid="7"/>
                                        </p:tgtEl>
                                        <p:attrNameLst>
                                          <p:attrName>ppt_x</p:attrName>
                                          <p:attrName>ppt_y</p:attrName>
                                        </p:attrNameLst>
                                      </p:cBhvr>
                                      <p:rCtr x="-1836" y="0"/>
                                    </p:animMotion>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0"/>
                                  </p:stCondLst>
                                  <p:childTnLst>
                                    <p:animMotion origin="layout" path="M -2.08333E-7 1.11111E-6 L -0.03672 1.11111E-6 " pathEditMode="relative" rAng="0" ptsTypes="AA">
                                      <p:cBhvr>
                                        <p:cTn id="24" dur="600" spd="-100000" fill="hold"/>
                                        <p:tgtEl>
                                          <p:spTgt spid="43"/>
                                        </p:tgtEl>
                                        <p:attrNameLst>
                                          <p:attrName>ppt_x</p:attrName>
                                          <p:attrName>ppt_y</p:attrName>
                                        </p:attrNameLst>
                                      </p:cBhvr>
                                      <p:rCtr x="-1836" y="0"/>
                                    </p:animMotion>
                                  </p:childTnLst>
                                </p:cTn>
                              </p:par>
                              <p:par>
                                <p:cTn id="25" presetID="10" presetClass="entr" presetSubtype="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par>
                                <p:cTn id="28" presetID="42" presetClass="path" presetSubtype="0" decel="100000" fill="hold" nodeType="withEffect">
                                  <p:stCondLst>
                                    <p:cond delay="0"/>
                                  </p:stCondLst>
                                  <p:childTnLst>
                                    <p:animMotion origin="layout" path="M -1.875E-6 1.11111E-6 L -0.03672 1.11111E-6 " pathEditMode="relative" rAng="0" ptsTypes="AA">
                                      <p:cBhvr>
                                        <p:cTn id="29" dur="600" spd="-100000" fill="hold"/>
                                        <p:tgtEl>
                                          <p:spTgt spid="96"/>
                                        </p:tgtEl>
                                        <p:attrNameLst>
                                          <p:attrName>ppt_x</p:attrName>
                                          <p:attrName>ppt_y</p:attrName>
                                        </p:attrNameLst>
                                      </p:cBhvr>
                                      <p:rCtr x="-1836" y="0"/>
                                    </p:animMotion>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grpId="1" nodeType="withEffect">
                                  <p:stCondLst>
                                    <p:cond delay="0"/>
                                  </p:stCondLst>
                                  <p:childTnLst>
                                    <p:animMotion origin="layout" path="M -4.16667E-7 1.85185E-6 L -0.03672 1.85185E-6 " pathEditMode="relative" rAng="0" ptsTypes="AA">
                                      <p:cBhvr>
                                        <p:cTn id="34" dur="600" spd="-100000" fill="hold"/>
                                        <p:tgtEl>
                                          <p:spTgt spid="18"/>
                                        </p:tgtEl>
                                        <p:attrNameLst>
                                          <p:attrName>ppt_x</p:attrName>
                                          <p:attrName>ppt_y</p:attrName>
                                        </p:attrNameLst>
                                      </p:cBhvr>
                                      <p:rCtr x="-1836" y="0"/>
                                    </p:animMotion>
                                  </p:childTnLst>
                                </p:cTn>
                              </p:par>
                              <p:par>
                                <p:cTn id="35" presetID="10" presetClass="entr" presetSubtype="0" fill="hold" grpId="0" nodeType="withEffect">
                                  <p:stCondLst>
                                    <p:cond delay="15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150"/>
                                  </p:stCondLst>
                                  <p:childTnLst>
                                    <p:animMotion origin="layout" path="M -2.91667E-6 7.40741E-7 L -0.03672 7.40741E-7 " pathEditMode="relative" rAng="0" ptsTypes="AA">
                                      <p:cBhvr>
                                        <p:cTn id="39" dur="600" spd="-100000" fill="hold"/>
                                        <p:tgtEl>
                                          <p:spTgt spid="40"/>
                                        </p:tgtEl>
                                        <p:attrNameLst>
                                          <p:attrName>ppt_x</p:attrName>
                                          <p:attrName>ppt_y</p:attrName>
                                        </p:attrNameLst>
                                      </p:cBhvr>
                                      <p:rCtr x="-1836" y="0"/>
                                    </p:animMotion>
                                  </p:childTnLst>
                                </p:cTn>
                              </p:par>
                              <p:par>
                                <p:cTn id="40" presetID="10" presetClass="entr" presetSubtype="0" fill="hold" nodeType="withEffect">
                                  <p:stCondLst>
                                    <p:cond delay="15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42" presetClass="path" presetSubtype="0" decel="100000" fill="hold" nodeType="withEffect">
                                  <p:stCondLst>
                                    <p:cond delay="150"/>
                                  </p:stCondLst>
                                  <p:childTnLst>
                                    <p:animMotion origin="layout" path="M -2.91667E-6 1.11111E-6 L -0.03672 1.11111E-6 " pathEditMode="relative" rAng="0" ptsTypes="AA">
                                      <p:cBhvr>
                                        <p:cTn id="44" dur="600" spd="-100000" fill="hold"/>
                                        <p:tgtEl>
                                          <p:spTgt spid="100"/>
                                        </p:tgtEl>
                                        <p:attrNameLst>
                                          <p:attrName>ppt_x</p:attrName>
                                          <p:attrName>ppt_y</p:attrName>
                                        </p:attrNameLst>
                                      </p:cBhvr>
                                      <p:rCtr x="-1836" y="0"/>
                                    </p:animMotion>
                                  </p:childTnLst>
                                </p:cTn>
                              </p:par>
                              <p:par>
                                <p:cTn id="45" presetID="10" presetClass="entr" presetSubtype="0" fill="hold" grpId="0" nodeType="withEffect">
                                  <p:stCondLst>
                                    <p:cond delay="15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42" presetClass="path" presetSubtype="0" decel="100000" fill="hold" grpId="1" nodeType="withEffect">
                                  <p:stCondLst>
                                    <p:cond delay="150"/>
                                  </p:stCondLst>
                                  <p:childTnLst>
                                    <p:animMotion origin="layout" path="M -2.91667E-6 1.11111E-6 L -0.03672 1.11111E-6 " pathEditMode="relative" rAng="0" ptsTypes="AA">
                                      <p:cBhvr>
                                        <p:cTn id="49" dur="600" spd="-100000" fill="hold"/>
                                        <p:tgtEl>
                                          <p:spTgt spid="44"/>
                                        </p:tgtEl>
                                        <p:attrNameLst>
                                          <p:attrName>ppt_x</p:attrName>
                                          <p:attrName>ppt_y</p:attrName>
                                        </p:attrNameLst>
                                      </p:cBhvr>
                                      <p:rCtr x="-1836" y="0"/>
                                    </p:animMotion>
                                  </p:childTnLst>
                                </p:cTn>
                              </p:par>
                              <p:par>
                                <p:cTn id="50" presetID="10" presetClass="entr" presetSubtype="0" fill="hold" grpId="0" nodeType="withEffect">
                                  <p:stCondLst>
                                    <p:cond delay="15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100000" fill="hold" grpId="1" nodeType="withEffect">
                                  <p:stCondLst>
                                    <p:cond delay="150"/>
                                  </p:stCondLst>
                                  <p:childTnLst>
                                    <p:animMotion origin="layout" path="M -3.125E-6 1.85185E-6 L -0.03672 1.85185E-6 " pathEditMode="relative" rAng="0" ptsTypes="AA">
                                      <p:cBhvr>
                                        <p:cTn id="54" dur="600" spd="-100000" fill="hold"/>
                                        <p:tgtEl>
                                          <p:spTgt spid="20"/>
                                        </p:tgtEl>
                                        <p:attrNameLst>
                                          <p:attrName>ppt_x</p:attrName>
                                          <p:attrName>ppt_y</p:attrName>
                                        </p:attrNameLst>
                                      </p:cBhvr>
                                      <p:rCtr x="-1836" y="0"/>
                                    </p:animMotion>
                                  </p:childTnLst>
                                </p:cTn>
                              </p:par>
                              <p:par>
                                <p:cTn id="55" presetID="10" presetClass="entr" presetSubtype="0" fill="hold" grpId="0" nodeType="withEffect">
                                  <p:stCondLst>
                                    <p:cond delay="15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150"/>
                                  </p:stCondLst>
                                  <p:childTnLst>
                                    <p:animMotion origin="layout" path="M -3.125E-6 4.07407E-6 L -0.03672 4.07407E-6 " pathEditMode="relative" rAng="0" ptsTypes="AA">
                                      <p:cBhvr>
                                        <p:cTn id="59" dur="600" spd="-100000" fill="hold"/>
                                        <p:tgtEl>
                                          <p:spTgt spid="11"/>
                                        </p:tgtEl>
                                        <p:attrNameLst>
                                          <p:attrName>ppt_x</p:attrName>
                                          <p:attrName>ppt_y</p:attrName>
                                        </p:attrNameLst>
                                      </p:cBhvr>
                                      <p:rCtr x="-1836" y="0"/>
                                    </p:animMotion>
                                  </p:childTnLst>
                                </p:cTn>
                              </p:par>
                              <p:par>
                                <p:cTn id="60" presetID="10" presetClass="entr" presetSubtype="0" fill="hold" nodeType="withEffect">
                                  <p:stCondLst>
                                    <p:cond delay="15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42" presetClass="path" presetSubtype="0" decel="100000" fill="hold" nodeType="withEffect">
                                  <p:stCondLst>
                                    <p:cond delay="150"/>
                                  </p:stCondLst>
                                  <p:childTnLst>
                                    <p:animMotion origin="layout" path="M -3.125E-6 -4.81481E-6 L -0.03672 -4.81481E-6 " pathEditMode="relative" rAng="0" ptsTypes="AA">
                                      <p:cBhvr>
                                        <p:cTn id="64" dur="600" spd="-100000" fill="hold"/>
                                        <p:tgtEl>
                                          <p:spTgt spid="52"/>
                                        </p:tgtEl>
                                        <p:attrNameLst>
                                          <p:attrName>ppt_x</p:attrName>
                                          <p:attrName>ppt_y</p:attrName>
                                        </p:attrNameLst>
                                      </p:cBhvr>
                                      <p:rCtr x="-1836" y="0"/>
                                    </p:animMotion>
                                  </p:childTnLst>
                                </p:cTn>
                              </p:par>
                              <p:par>
                                <p:cTn id="65" presetID="10" presetClass="entr" presetSubtype="0" fill="hold" grpId="0" nodeType="withEffect">
                                  <p:stCondLst>
                                    <p:cond delay="30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42" presetClass="path" presetSubtype="0" decel="100000" fill="hold" grpId="1" nodeType="withEffect">
                                  <p:stCondLst>
                                    <p:cond delay="300"/>
                                  </p:stCondLst>
                                  <p:childTnLst>
                                    <p:animMotion origin="layout" path="M 4.16667E-6 7.40741E-7 L -0.03672 7.40741E-7 " pathEditMode="relative" rAng="0" ptsTypes="AA">
                                      <p:cBhvr>
                                        <p:cTn id="69" dur="600" spd="-100000" fill="hold"/>
                                        <p:tgtEl>
                                          <p:spTgt spid="41"/>
                                        </p:tgtEl>
                                        <p:attrNameLst>
                                          <p:attrName>ppt_x</p:attrName>
                                          <p:attrName>ppt_y</p:attrName>
                                        </p:attrNameLst>
                                      </p:cBhvr>
                                      <p:rCtr x="-1836" y="0"/>
                                    </p:animMotion>
                                  </p:childTnLst>
                                </p:cTn>
                              </p:par>
                              <p:par>
                                <p:cTn id="70" presetID="10" presetClass="entr" presetSubtype="0" fill="hold" nodeType="withEffect">
                                  <p:stCondLst>
                                    <p:cond delay="30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par>
                                <p:cTn id="73" presetID="42" presetClass="path" presetSubtype="0" decel="100000" fill="hold" nodeType="withEffect">
                                  <p:stCondLst>
                                    <p:cond delay="300"/>
                                  </p:stCondLst>
                                  <p:childTnLst>
                                    <p:animMotion origin="layout" path="M 4.16667E-6 5.55112E-17 L -0.03672 5.55112E-17 " pathEditMode="relative" rAng="0" ptsTypes="AA">
                                      <p:cBhvr>
                                        <p:cTn id="74" dur="600" spd="-100000" fill="hold"/>
                                        <p:tgtEl>
                                          <p:spTgt spid="63"/>
                                        </p:tgtEl>
                                        <p:attrNameLst>
                                          <p:attrName>ppt_x</p:attrName>
                                          <p:attrName>ppt_y</p:attrName>
                                        </p:attrNameLst>
                                      </p:cBhvr>
                                      <p:rCtr x="-1836" y="0"/>
                                    </p:animMotion>
                                  </p:childTnLst>
                                </p:cTn>
                              </p:par>
                              <p:par>
                                <p:cTn id="75" presetID="10" presetClass="entr" presetSubtype="0" fill="hold" nodeType="withEffect">
                                  <p:stCondLst>
                                    <p:cond delay="300"/>
                                  </p:stCondLst>
                                  <p:childTnLst>
                                    <p:set>
                                      <p:cBhvr>
                                        <p:cTn id="76" dur="1" fill="hold">
                                          <p:stCondLst>
                                            <p:cond delay="0"/>
                                          </p:stCondLst>
                                        </p:cTn>
                                        <p:tgtEl>
                                          <p:spTgt spid="104"/>
                                        </p:tgtEl>
                                        <p:attrNameLst>
                                          <p:attrName>style.visibility</p:attrName>
                                        </p:attrNameLst>
                                      </p:cBhvr>
                                      <p:to>
                                        <p:strVal val="visible"/>
                                      </p:to>
                                    </p:set>
                                    <p:animEffect transition="in" filter="fade">
                                      <p:cBhvr>
                                        <p:cTn id="77" dur="500"/>
                                        <p:tgtEl>
                                          <p:spTgt spid="104"/>
                                        </p:tgtEl>
                                      </p:cBhvr>
                                    </p:animEffect>
                                  </p:childTnLst>
                                </p:cTn>
                              </p:par>
                              <p:par>
                                <p:cTn id="78" presetID="42" presetClass="path" presetSubtype="0" decel="100000" fill="hold" nodeType="withEffect">
                                  <p:stCondLst>
                                    <p:cond delay="300"/>
                                  </p:stCondLst>
                                  <p:childTnLst>
                                    <p:animMotion origin="layout" path="M 4.16667E-6 1.11111E-6 L -0.03672 1.11111E-6 " pathEditMode="relative" rAng="0" ptsTypes="AA">
                                      <p:cBhvr>
                                        <p:cTn id="79" dur="600" spd="-100000" fill="hold"/>
                                        <p:tgtEl>
                                          <p:spTgt spid="104"/>
                                        </p:tgtEl>
                                        <p:attrNameLst>
                                          <p:attrName>ppt_x</p:attrName>
                                          <p:attrName>ppt_y</p:attrName>
                                        </p:attrNameLst>
                                      </p:cBhvr>
                                      <p:rCtr x="-1836" y="0"/>
                                    </p:animMotion>
                                  </p:childTnLst>
                                </p:cTn>
                              </p:par>
                              <p:par>
                                <p:cTn id="80" presetID="10" presetClass="entr" presetSubtype="0" fill="hold" grpId="0" nodeType="withEffect">
                                  <p:stCondLst>
                                    <p:cond delay="3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grpId="1" nodeType="withEffect">
                                  <p:stCondLst>
                                    <p:cond delay="300"/>
                                  </p:stCondLst>
                                  <p:childTnLst>
                                    <p:animMotion origin="layout" path="M 4.16667E-6 1.11111E-6 L -0.03672 1.11111E-6 " pathEditMode="relative" rAng="0" ptsTypes="AA">
                                      <p:cBhvr>
                                        <p:cTn id="84" dur="600" spd="-100000" fill="hold"/>
                                        <p:tgtEl>
                                          <p:spTgt spid="45"/>
                                        </p:tgtEl>
                                        <p:attrNameLst>
                                          <p:attrName>ppt_x</p:attrName>
                                          <p:attrName>ppt_y</p:attrName>
                                        </p:attrNameLst>
                                      </p:cBhvr>
                                      <p:rCtr x="-1836" y="0"/>
                                    </p:animMotion>
                                  </p:childTnLst>
                                </p:cTn>
                              </p:par>
                              <p:par>
                                <p:cTn id="85" presetID="10" presetClass="entr" presetSubtype="0" fill="hold" grpId="0" nodeType="withEffect">
                                  <p:stCondLst>
                                    <p:cond delay="3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42" presetClass="path" presetSubtype="0" decel="100000" fill="hold" grpId="1" nodeType="withEffect">
                                  <p:stCondLst>
                                    <p:cond delay="300"/>
                                  </p:stCondLst>
                                  <p:childTnLst>
                                    <p:animMotion origin="layout" path="M 4.16667E-6 1.85185E-6 L -0.03672 1.85185E-6 " pathEditMode="relative" rAng="0" ptsTypes="AA">
                                      <p:cBhvr>
                                        <p:cTn id="89" dur="600" spd="-100000" fill="hold"/>
                                        <p:tgtEl>
                                          <p:spTgt spid="22"/>
                                        </p:tgtEl>
                                        <p:attrNameLst>
                                          <p:attrName>ppt_x</p:attrName>
                                          <p:attrName>ppt_y</p:attrName>
                                        </p:attrNameLst>
                                      </p:cBhvr>
                                      <p:rCtr x="-1836" y="0"/>
                                    </p:animMotion>
                                  </p:childTnLst>
                                </p:cTn>
                              </p:par>
                              <p:par>
                                <p:cTn id="90" presetID="10" presetClass="entr" presetSubtype="0" fill="hold" grpId="0" nodeType="withEffect">
                                  <p:stCondLst>
                                    <p:cond delay="30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500"/>
                                        <p:tgtEl>
                                          <p:spTgt spid="14"/>
                                        </p:tgtEl>
                                      </p:cBhvr>
                                    </p:animEffect>
                                  </p:childTnLst>
                                </p:cTn>
                              </p:par>
                              <p:par>
                                <p:cTn id="93" presetID="42" presetClass="path" presetSubtype="0" decel="100000" fill="hold" grpId="1" nodeType="withEffect">
                                  <p:stCondLst>
                                    <p:cond delay="300"/>
                                  </p:stCondLst>
                                  <p:childTnLst>
                                    <p:animMotion origin="layout" path="M 4.16667E-6 4.07407E-6 L -0.03672 4.07407E-6 " pathEditMode="relative" rAng="0" ptsTypes="AA">
                                      <p:cBhvr>
                                        <p:cTn id="94" dur="600" spd="-100000" fill="hold"/>
                                        <p:tgtEl>
                                          <p:spTgt spid="14"/>
                                        </p:tgtEl>
                                        <p:attrNameLst>
                                          <p:attrName>ppt_x</p:attrName>
                                          <p:attrName>ppt_y</p:attrName>
                                        </p:attrNameLst>
                                      </p:cBhvr>
                                      <p:rCtr x="-1836" y="0"/>
                                    </p:animMotion>
                                  </p:childTnLst>
                                </p:cTn>
                              </p:par>
                              <p:par>
                                <p:cTn id="95" presetID="10" presetClass="entr" presetSubtype="0" fill="hold" nodeType="withEffect">
                                  <p:stCondLst>
                                    <p:cond delay="450"/>
                                  </p:stCondLst>
                                  <p:childTnLst>
                                    <p:set>
                                      <p:cBhvr>
                                        <p:cTn id="96" dur="1" fill="hold">
                                          <p:stCondLst>
                                            <p:cond delay="0"/>
                                          </p:stCondLst>
                                        </p:cTn>
                                        <p:tgtEl>
                                          <p:spTgt spid="91"/>
                                        </p:tgtEl>
                                        <p:attrNameLst>
                                          <p:attrName>style.visibility</p:attrName>
                                        </p:attrNameLst>
                                      </p:cBhvr>
                                      <p:to>
                                        <p:strVal val="visible"/>
                                      </p:to>
                                    </p:set>
                                    <p:animEffect transition="in" filter="fade">
                                      <p:cBhvr>
                                        <p:cTn id="97" dur="500"/>
                                        <p:tgtEl>
                                          <p:spTgt spid="91"/>
                                        </p:tgtEl>
                                      </p:cBhvr>
                                    </p:animEffect>
                                  </p:childTnLst>
                                </p:cTn>
                              </p:par>
                              <p:par>
                                <p:cTn id="98" presetID="42" presetClass="path" presetSubtype="0" decel="100000" fill="hold" nodeType="withEffect">
                                  <p:stCondLst>
                                    <p:cond delay="450"/>
                                  </p:stCondLst>
                                  <p:childTnLst>
                                    <p:animMotion origin="layout" path="M 1.45833E-6 7.40741E-7 L -0.03672 7.40741E-7 " pathEditMode="relative" rAng="0" ptsTypes="AA">
                                      <p:cBhvr>
                                        <p:cTn id="99" dur="600" spd="-100000" fill="hold"/>
                                        <p:tgtEl>
                                          <p:spTgt spid="91"/>
                                        </p:tgtEl>
                                        <p:attrNameLst>
                                          <p:attrName>ppt_x</p:attrName>
                                          <p:attrName>ppt_y</p:attrName>
                                        </p:attrNameLst>
                                      </p:cBhvr>
                                      <p:rCtr x="-1836" y="0"/>
                                    </p:animMotion>
                                  </p:childTnLst>
                                </p:cTn>
                              </p:par>
                              <p:par>
                                <p:cTn id="100" presetID="10" presetClass="entr" presetSubtype="0" fill="hold" grpId="0" nodeType="withEffect">
                                  <p:stCondLst>
                                    <p:cond delay="45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par>
                                <p:cTn id="103" presetID="42" presetClass="path" presetSubtype="0" decel="100000" fill="hold" grpId="1" nodeType="withEffect">
                                  <p:stCondLst>
                                    <p:cond delay="450"/>
                                  </p:stCondLst>
                                  <p:childTnLst>
                                    <p:animMotion origin="layout" path="M 1.45833E-6 7.40741E-7 L -0.03672 7.40741E-7 " pathEditMode="relative" rAng="0" ptsTypes="AA">
                                      <p:cBhvr>
                                        <p:cTn id="104" dur="600" spd="-100000" fill="hold"/>
                                        <p:tgtEl>
                                          <p:spTgt spid="42"/>
                                        </p:tgtEl>
                                        <p:attrNameLst>
                                          <p:attrName>ppt_x</p:attrName>
                                          <p:attrName>ppt_y</p:attrName>
                                        </p:attrNameLst>
                                      </p:cBhvr>
                                      <p:rCtr x="-1836" y="0"/>
                                    </p:animMotion>
                                  </p:childTnLst>
                                </p:cTn>
                              </p:par>
                              <p:par>
                                <p:cTn id="105" presetID="10" presetClass="entr" presetSubtype="0" fill="hold" grpId="0" nodeType="withEffect">
                                  <p:stCondLst>
                                    <p:cond delay="45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42" presetClass="path" presetSubtype="0" decel="100000" fill="hold" grpId="1" nodeType="withEffect">
                                  <p:stCondLst>
                                    <p:cond delay="450"/>
                                  </p:stCondLst>
                                  <p:childTnLst>
                                    <p:animMotion origin="layout" path="M 1.45833E-6 4.07407E-6 L -0.03672 4.07407E-6 " pathEditMode="relative" rAng="0" ptsTypes="AA">
                                      <p:cBhvr>
                                        <p:cTn id="109" dur="600" spd="-100000" fill="hold"/>
                                        <p:tgtEl>
                                          <p:spTgt spid="16"/>
                                        </p:tgtEl>
                                        <p:attrNameLst>
                                          <p:attrName>ppt_x</p:attrName>
                                          <p:attrName>ppt_y</p:attrName>
                                        </p:attrNameLst>
                                      </p:cBhvr>
                                      <p:rCtr x="-1836" y="0"/>
                                    </p:animMotion>
                                  </p:childTnLst>
                                </p:cTn>
                              </p:par>
                              <p:par>
                                <p:cTn id="110" presetID="10" presetClass="entr" presetSubtype="0" fill="hold" nodeType="withEffect">
                                  <p:stCondLst>
                                    <p:cond delay="450"/>
                                  </p:stCondLst>
                                  <p:childTnLst>
                                    <p:set>
                                      <p:cBhvr>
                                        <p:cTn id="111" dur="1" fill="hold">
                                          <p:stCondLst>
                                            <p:cond delay="0"/>
                                          </p:stCondLst>
                                        </p:cTn>
                                        <p:tgtEl>
                                          <p:spTgt spid="122"/>
                                        </p:tgtEl>
                                        <p:attrNameLst>
                                          <p:attrName>style.visibility</p:attrName>
                                        </p:attrNameLst>
                                      </p:cBhvr>
                                      <p:to>
                                        <p:strVal val="visible"/>
                                      </p:to>
                                    </p:set>
                                    <p:animEffect transition="in" filter="fade">
                                      <p:cBhvr>
                                        <p:cTn id="112" dur="500"/>
                                        <p:tgtEl>
                                          <p:spTgt spid="122"/>
                                        </p:tgtEl>
                                      </p:cBhvr>
                                    </p:animEffect>
                                  </p:childTnLst>
                                </p:cTn>
                              </p:par>
                              <p:par>
                                <p:cTn id="113" presetID="42" presetClass="path" presetSubtype="0" decel="100000" fill="hold" nodeType="withEffect">
                                  <p:stCondLst>
                                    <p:cond delay="450"/>
                                  </p:stCondLst>
                                  <p:childTnLst>
                                    <p:animMotion origin="layout" path="M 1.45833E-6 1.11111E-6 L -0.03672 1.11111E-6 " pathEditMode="relative" rAng="0" ptsTypes="AA">
                                      <p:cBhvr>
                                        <p:cTn id="114" dur="600" spd="-100000" fill="hold"/>
                                        <p:tgtEl>
                                          <p:spTgt spid="122"/>
                                        </p:tgtEl>
                                        <p:attrNameLst>
                                          <p:attrName>ppt_x</p:attrName>
                                          <p:attrName>ppt_y</p:attrName>
                                        </p:attrNameLst>
                                      </p:cBhvr>
                                      <p:rCtr x="-1836" y="0"/>
                                    </p:animMotion>
                                  </p:childTnLst>
                                </p:cTn>
                              </p:par>
                              <p:par>
                                <p:cTn id="115" presetID="10" presetClass="entr" presetSubtype="0" fill="hold" grpId="0" nodeType="withEffect">
                                  <p:stCondLst>
                                    <p:cond delay="45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par>
                                <p:cTn id="118" presetID="42" presetClass="path" presetSubtype="0" decel="100000" fill="hold" grpId="1" nodeType="withEffect">
                                  <p:stCondLst>
                                    <p:cond delay="450"/>
                                  </p:stCondLst>
                                  <p:childTnLst>
                                    <p:animMotion origin="layout" path="M 1.45833E-6 1.11111E-6 L -0.03672 1.11111E-6 " pathEditMode="relative" rAng="0" ptsTypes="AA">
                                      <p:cBhvr>
                                        <p:cTn id="119" dur="600" spd="-100000" fill="hold"/>
                                        <p:tgtEl>
                                          <p:spTgt spid="46"/>
                                        </p:tgtEl>
                                        <p:attrNameLst>
                                          <p:attrName>ppt_x</p:attrName>
                                          <p:attrName>ppt_y</p:attrName>
                                        </p:attrNameLst>
                                      </p:cBhvr>
                                      <p:rCtr x="-1836" y="0"/>
                                    </p:animMotion>
                                  </p:childTnLst>
                                </p:cTn>
                              </p:par>
                              <p:par>
                                <p:cTn id="120" presetID="10" presetClass="entr" presetSubtype="0" fill="hold" grpId="0" nodeType="withEffect">
                                  <p:stCondLst>
                                    <p:cond delay="45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par>
                                <p:cTn id="123" presetID="42" presetClass="path" presetSubtype="0" decel="100000" fill="hold" grpId="1" nodeType="withEffect">
                                  <p:stCondLst>
                                    <p:cond delay="450"/>
                                  </p:stCondLst>
                                  <p:childTnLst>
                                    <p:animMotion origin="layout" path="M 1.45833E-6 1.85185E-6 L -0.03672 1.85185E-6 " pathEditMode="relative" rAng="0" ptsTypes="AA">
                                      <p:cBhvr>
                                        <p:cTn id="124" dur="600" spd="-100000" fill="hold"/>
                                        <p:tgtEl>
                                          <p:spTgt spid="24"/>
                                        </p:tgtEl>
                                        <p:attrNameLst>
                                          <p:attrName>ppt_x</p:attrName>
                                          <p:attrName>ppt_y</p:attrName>
                                        </p:attrNameLst>
                                      </p:cBhvr>
                                      <p:rCtr x="-1836" y="0"/>
                                    </p:animMotion>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
                                        </p:tgtEl>
                                        <p:attrNameLst>
                                          <p:attrName>style.visibility</p:attrName>
                                        </p:attrNameLst>
                                      </p:cBhvr>
                                      <p:to>
                                        <p:strVal val="visible"/>
                                      </p:to>
                                    </p:set>
                                    <p:animEffect transition="in" filter="fade">
                                      <p:cBhvr>
                                        <p:cTn id="129" dur="500"/>
                                        <p:tgtEl>
                                          <p:spTgt spid="12"/>
                                        </p:tgtEl>
                                      </p:cBhvr>
                                    </p:animEffect>
                                  </p:childTnLst>
                                </p:cTn>
                              </p:par>
                              <p:par>
                                <p:cTn id="130" presetID="16" presetClass="entr" presetSubtype="37" fill="hold" nodeType="with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barn(outVertical)">
                                      <p:cBhvr>
                                        <p:cTn id="1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P spid="14" grpId="0"/>
      <p:bldP spid="14" grpId="1"/>
      <p:bldP spid="16" grpId="0"/>
      <p:bldP spid="16" grpId="1"/>
      <p:bldP spid="18" grpId="0"/>
      <p:bldP spid="18" grpId="1"/>
      <p:bldP spid="20" grpId="0"/>
      <p:bldP spid="20" grpId="1"/>
      <p:bldP spid="22" grpId="0"/>
      <p:bldP spid="22" grpId="1"/>
      <p:bldP spid="24" grpId="0"/>
      <p:bldP spid="24" grpId="1"/>
      <p:bldP spid="12" grpId="0"/>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EFAF2E1-C4EC-45A6-B706-DA7AF397E7D1}"/>
              </a:ext>
            </a:extLst>
          </p:cNvPr>
          <p:cNvGrpSpPr/>
          <p:nvPr/>
        </p:nvGrpSpPr>
        <p:grpSpPr>
          <a:xfrm>
            <a:off x="4684341" y="3104994"/>
            <a:ext cx="2737187" cy="387144"/>
            <a:chOff x="2762943" y="2876917"/>
            <a:chExt cx="2737187" cy="387144"/>
          </a:xfrm>
        </p:grpSpPr>
        <p:cxnSp>
          <p:nvCxnSpPr>
            <p:cNvPr id="22" name="Straight Connector 21">
              <a:extLst>
                <a:ext uri="{FF2B5EF4-FFF2-40B4-BE49-F238E27FC236}">
                  <a16:creationId xmlns:a16="http://schemas.microsoft.com/office/drawing/2014/main" id="{2F2841CC-BA41-4176-AE6B-85065B9C46E8}"/>
                </a:ext>
                <a:ext uri="{C183D7F6-B498-43B3-948B-1728B52AA6E4}">
                  <adec:decorative xmlns:adec="http://schemas.microsoft.com/office/drawing/2017/decorative" val="1"/>
                </a:ext>
              </a:extLst>
            </p:cNvPr>
            <p:cNvCxnSpPr>
              <a:cxnSpLocks/>
            </p:cNvCxnSpPr>
            <p:nvPr/>
          </p:nvCxnSpPr>
          <p:spPr>
            <a:xfrm flipH="1">
              <a:off x="2762943" y="2876917"/>
              <a:ext cx="2737187"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03C8729-0AE0-4B34-9E36-1DF510FE85DF}"/>
                </a:ext>
                <a:ext uri="{C183D7F6-B498-43B3-948B-1728B52AA6E4}">
                  <adec:decorative xmlns:adec="http://schemas.microsoft.com/office/drawing/2017/decorative" val="1"/>
                </a:ext>
              </a:extLst>
            </p:cNvPr>
            <p:cNvCxnSpPr>
              <a:cxnSpLocks/>
            </p:cNvCxnSpPr>
            <p:nvPr/>
          </p:nvCxnSpPr>
          <p:spPr>
            <a:xfrm flipV="1">
              <a:off x="5500130" y="2876918"/>
              <a:ext cx="0" cy="387143"/>
            </a:xfrm>
            <a:prstGeom prst="line">
              <a:avLst/>
            </a:prstGeom>
            <a:ln w="12700">
              <a:solidFill>
                <a:schemeClr val="tx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2799CBF-EDAB-490D-AA7A-69BC467A5E98}"/>
              </a:ext>
            </a:extLst>
          </p:cNvPr>
          <p:cNvSpPr>
            <a:spLocks noGrp="1"/>
          </p:cNvSpPr>
          <p:nvPr>
            <p:ph type="title"/>
          </p:nvPr>
        </p:nvSpPr>
        <p:spPr/>
        <p:txBody>
          <a:bodyPr/>
          <a:lstStyle/>
          <a:p>
            <a:r>
              <a:rPr lang="en-US"/>
              <a:t>Azure SQL Database supports JSON</a:t>
            </a:r>
          </a:p>
        </p:txBody>
      </p:sp>
      <p:sp>
        <p:nvSpPr>
          <p:cNvPr id="3" name="Text Placeholder 2">
            <a:extLst>
              <a:ext uri="{FF2B5EF4-FFF2-40B4-BE49-F238E27FC236}">
                <a16:creationId xmlns:a16="http://schemas.microsoft.com/office/drawing/2014/main" id="{18080F5B-19C2-4843-A286-15D44394593C}"/>
              </a:ext>
            </a:extLst>
          </p:cNvPr>
          <p:cNvSpPr>
            <a:spLocks noGrp="1"/>
          </p:cNvSpPr>
          <p:nvPr>
            <p:ph sz="quarter" idx="10"/>
          </p:nvPr>
        </p:nvSpPr>
        <p:spPr>
          <a:xfrm>
            <a:off x="584200" y="1435100"/>
            <a:ext cx="11018838" cy="947952"/>
          </a:xfrm>
        </p:spPr>
        <p:txBody>
          <a:bodyPr/>
          <a:lstStyle/>
          <a:p>
            <a:pPr marL="0" indent="0">
              <a:buNone/>
            </a:pPr>
            <a:r>
              <a:rPr lang="en-US" dirty="0"/>
              <a:t>Storage, manipulation and creation of JSON documents supported</a:t>
            </a:r>
          </a:p>
          <a:p>
            <a:endParaRPr lang="en-US" dirty="0"/>
          </a:p>
        </p:txBody>
      </p:sp>
      <p:grpSp>
        <p:nvGrpSpPr>
          <p:cNvPr id="29" name="Group 28">
            <a:extLst>
              <a:ext uri="{FF2B5EF4-FFF2-40B4-BE49-F238E27FC236}">
                <a16:creationId xmlns:a16="http://schemas.microsoft.com/office/drawing/2014/main" id="{2880ADC0-3A17-4AA1-ACDE-928B12ABAF94}"/>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30" name="Straight Arrow Connector 29">
              <a:extLst>
                <a:ext uri="{FF2B5EF4-FFF2-40B4-BE49-F238E27FC236}">
                  <a16:creationId xmlns:a16="http://schemas.microsoft.com/office/drawing/2014/main" id="{DA6DF59E-BB98-4A96-AAC0-F3A8203F4C8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EB4D6C9-1757-40D4-A650-578B23744E7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0009205-2810-4283-947A-1A4ED57D4F9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A606406C-A2F8-4899-8ADB-A0357C487DD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D17E434-E9C2-46CD-93A1-2E97C1164C8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7C8C707B-514A-4D01-85AF-5F9088204398}"/>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E3AF699-02F1-47CD-9BD7-D971727E82F5}"/>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Database</a:t>
              </a:r>
            </a:p>
          </p:txBody>
        </p:sp>
        <p:sp>
          <p:nvSpPr>
            <p:cNvPr id="37" name="TextBox 36">
              <a:extLst>
                <a:ext uri="{FF2B5EF4-FFF2-40B4-BE49-F238E27FC236}">
                  <a16:creationId xmlns:a16="http://schemas.microsoft.com/office/drawing/2014/main" id="{547A2A82-45BD-4949-BBD7-4640C077B1C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8" name="TextBox 37">
              <a:extLst>
                <a:ext uri="{FF2B5EF4-FFF2-40B4-BE49-F238E27FC236}">
                  <a16:creationId xmlns:a16="http://schemas.microsoft.com/office/drawing/2014/main" id="{8B9BD34D-31F3-4098-8623-23AF51D2E077}"/>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39" name="TextBox 38">
              <a:extLst>
                <a:ext uri="{FF2B5EF4-FFF2-40B4-BE49-F238E27FC236}">
                  <a16:creationId xmlns:a16="http://schemas.microsoft.com/office/drawing/2014/main" id="{505EBFEF-F645-483D-98B9-F1800E7C3945}"/>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40" name="TextBox 39">
              <a:extLst>
                <a:ext uri="{FF2B5EF4-FFF2-40B4-BE49-F238E27FC236}">
                  <a16:creationId xmlns:a16="http://schemas.microsoft.com/office/drawing/2014/main" id="{842A942A-82FC-4AEE-BB0D-D4292E4EC1E0}"/>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
        <p:nvSpPr>
          <p:cNvPr id="19" name="Rectangle: Top Corners One Rounded and One Snipped 18">
            <a:extLst>
              <a:ext uri="{FF2B5EF4-FFF2-40B4-BE49-F238E27FC236}">
                <a16:creationId xmlns:a16="http://schemas.microsoft.com/office/drawing/2014/main" id="{9958E692-7E80-437E-96DA-A2E708AE5B58}"/>
              </a:ext>
            </a:extLst>
          </p:cNvPr>
          <p:cNvSpPr/>
          <p:nvPr/>
        </p:nvSpPr>
        <p:spPr bwMode="auto">
          <a:xfrm>
            <a:off x="7606724" y="2719507"/>
            <a:ext cx="1566280" cy="772630"/>
          </a:xfrm>
          <a:prstGeom prst="snipRoundRect">
            <a:avLst>
              <a:gd name="adj1" fmla="val 0"/>
              <a:gd name="adj2" fmla="val 275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0" i="0" u="none" strike="noStrike" kern="1200" cap="none" spc="0" normalizeH="0" baseline="0" noProof="0" dirty="0">
                <a:ln>
                  <a:noFill/>
                </a:ln>
                <a:solidFill>
                  <a:srgbClr val="50E6FF"/>
                </a:solidFill>
                <a:effectLst/>
                <a:uLnTx/>
                <a:uFillTx/>
                <a:latin typeface="Segoe UI Semibold"/>
                <a:ea typeface="+mn-ea"/>
                <a:cs typeface="Segoe UI" pitchFamily="34" charset="0"/>
              </a:rPr>
              <a:t>OPENHJSON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Transform JSON </a:t>
            </a:r>
            <a:br>
              <a:rPr kumimoji="0" lang="en-US" sz="105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br>
            <a:r>
              <a:rPr kumimoji="0" lang="en-US" sz="105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text to table</a:t>
            </a:r>
          </a:p>
        </p:txBody>
      </p:sp>
      <p:graphicFrame>
        <p:nvGraphicFramePr>
          <p:cNvPr id="21" name="Table 8">
            <a:extLst>
              <a:ext uri="{FF2B5EF4-FFF2-40B4-BE49-F238E27FC236}">
                <a16:creationId xmlns:a16="http://schemas.microsoft.com/office/drawing/2014/main" id="{E6702A9B-94C4-4697-9551-6C373B0D4669}"/>
              </a:ext>
            </a:extLst>
          </p:cNvPr>
          <p:cNvGraphicFramePr>
            <a:graphicFrameLocks noGrp="1"/>
          </p:cNvGraphicFramePr>
          <p:nvPr/>
        </p:nvGraphicFramePr>
        <p:xfrm>
          <a:off x="5257871" y="3671334"/>
          <a:ext cx="4459289" cy="980544"/>
        </p:xfrm>
        <a:graphic>
          <a:graphicData uri="http://schemas.openxmlformats.org/drawingml/2006/table">
            <a:tbl>
              <a:tblPr firstRow="1" bandRow="1">
                <a:tableStyleId>{5C22544A-7EE6-4342-B048-85BDC9FD1C3A}</a:tableStyleId>
              </a:tblPr>
              <a:tblGrid>
                <a:gridCol w="773430">
                  <a:extLst>
                    <a:ext uri="{9D8B030D-6E8A-4147-A177-3AD203B41FA5}">
                      <a16:colId xmlns:a16="http://schemas.microsoft.com/office/drawing/2014/main" val="3276653265"/>
                    </a:ext>
                  </a:extLst>
                </a:gridCol>
                <a:gridCol w="1510030">
                  <a:extLst>
                    <a:ext uri="{9D8B030D-6E8A-4147-A177-3AD203B41FA5}">
                      <a16:colId xmlns:a16="http://schemas.microsoft.com/office/drawing/2014/main" val="853652749"/>
                    </a:ext>
                  </a:extLst>
                </a:gridCol>
                <a:gridCol w="854393">
                  <a:extLst>
                    <a:ext uri="{9D8B030D-6E8A-4147-A177-3AD203B41FA5}">
                      <a16:colId xmlns:a16="http://schemas.microsoft.com/office/drawing/2014/main" val="2672638952"/>
                    </a:ext>
                  </a:extLst>
                </a:gridCol>
                <a:gridCol w="549593">
                  <a:extLst>
                    <a:ext uri="{9D8B030D-6E8A-4147-A177-3AD203B41FA5}">
                      <a16:colId xmlns:a16="http://schemas.microsoft.com/office/drawing/2014/main" val="984076747"/>
                    </a:ext>
                  </a:extLst>
                </a:gridCol>
                <a:gridCol w="771843">
                  <a:extLst>
                    <a:ext uri="{9D8B030D-6E8A-4147-A177-3AD203B41FA5}">
                      <a16:colId xmlns:a16="http://schemas.microsoft.com/office/drawing/2014/main" val="3621371868"/>
                    </a:ext>
                  </a:extLst>
                </a:gridCol>
              </a:tblGrid>
              <a:tr h="326848">
                <a:tc>
                  <a:txBody>
                    <a:bodyPr/>
                    <a:lstStyle/>
                    <a:p>
                      <a:r>
                        <a:rPr lang="en-US" sz="1100" b="0" dirty="0">
                          <a:latin typeface="+mj-lt"/>
                        </a:rPr>
                        <a:t>Number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100" b="0" dirty="0">
                          <a:latin typeface="+mj-lt"/>
                        </a:rPr>
                        <a:t>Date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100" b="0" dirty="0">
                          <a:latin typeface="+mj-lt"/>
                        </a:rPr>
                        <a:t>Customer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100" b="0" dirty="0">
                          <a:latin typeface="+mj-lt"/>
                        </a:rPr>
                        <a:t>Price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r>
                        <a:rPr lang="en-US" sz="1100" b="0" dirty="0">
                          <a:latin typeface="+mj-lt"/>
                        </a:rPr>
                        <a:t>Quantity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4095723133"/>
                  </a:ext>
                </a:extLst>
              </a:tr>
              <a:tr h="326848">
                <a:tc>
                  <a:txBody>
                    <a:bodyPr/>
                    <a:lstStyle/>
                    <a:p>
                      <a:r>
                        <a:rPr lang="en-US" sz="1100" dirty="0"/>
                        <a:t>SO43659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2011-05-31T00:00:00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MSFT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59.99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877596079"/>
                  </a:ext>
                </a:extLst>
              </a:tr>
              <a:tr h="326848">
                <a:tc>
                  <a:txBody>
                    <a:bodyPr/>
                    <a:lstStyle/>
                    <a:p>
                      <a:r>
                        <a:rPr lang="en-US" sz="1100" dirty="0"/>
                        <a:t>SO43661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2011-06-01T00:00:00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Nokia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24.99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100" dirty="0"/>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686063145"/>
                  </a:ext>
                </a:extLst>
              </a:tr>
            </a:tbl>
          </a:graphicData>
        </a:graphic>
      </p:graphicFrame>
      <p:sp>
        <p:nvSpPr>
          <p:cNvPr id="20" name="Rectangle: Top Corners One Rounded and One Snipped 19">
            <a:extLst>
              <a:ext uri="{FF2B5EF4-FFF2-40B4-BE49-F238E27FC236}">
                <a16:creationId xmlns:a16="http://schemas.microsoft.com/office/drawing/2014/main" id="{B2C5F4BD-6A98-4A67-A0CA-184558449834}"/>
              </a:ext>
            </a:extLst>
          </p:cNvPr>
          <p:cNvSpPr/>
          <p:nvPr/>
        </p:nvSpPr>
        <p:spPr bwMode="auto">
          <a:xfrm>
            <a:off x="7606724" y="4831902"/>
            <a:ext cx="1566280" cy="772630"/>
          </a:xfrm>
          <a:prstGeom prst="snipRoundRect">
            <a:avLst>
              <a:gd name="adj1" fmla="val 0"/>
              <a:gd name="adj2" fmla="val 27536"/>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0" i="0" u="none" strike="noStrike" kern="1200" cap="none" spc="0" normalizeH="0" baseline="0" noProof="0" dirty="0">
                <a:ln>
                  <a:noFill/>
                </a:ln>
                <a:solidFill>
                  <a:srgbClr val="243A5E"/>
                </a:solidFill>
                <a:effectLst/>
                <a:uLnTx/>
                <a:uFillTx/>
                <a:latin typeface="Segoe UI Semibold"/>
                <a:ea typeface="Segoe UI" pitchFamily="34" charset="0"/>
                <a:cs typeface="Segoe UI" pitchFamily="34" charset="0"/>
              </a:rPr>
              <a:t>FOR JSON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243A5E"/>
                </a:solidFill>
                <a:effectLst/>
                <a:uLnTx/>
                <a:uFillTx/>
                <a:latin typeface="Segoe UI"/>
                <a:ea typeface="Segoe UI" pitchFamily="34" charset="0"/>
                <a:cs typeface="Segoe UI" pitchFamily="34" charset="0"/>
              </a:rPr>
              <a:t>Formats results set</a:t>
            </a:r>
            <a:br>
              <a:rPr kumimoji="0" lang="en-US" sz="1050" b="0" i="0" u="none" strike="noStrike" kern="1200" cap="none" spc="0" normalizeH="0" baseline="0" noProof="0" dirty="0">
                <a:ln>
                  <a:noFill/>
                </a:ln>
                <a:solidFill>
                  <a:srgbClr val="243A5E"/>
                </a:solidFill>
                <a:effectLst/>
                <a:uLnTx/>
                <a:uFillTx/>
                <a:latin typeface="Segoe UI"/>
                <a:ea typeface="Segoe UI" pitchFamily="34" charset="0"/>
                <a:cs typeface="Segoe UI" pitchFamily="34" charset="0"/>
              </a:rPr>
            </a:br>
            <a:r>
              <a:rPr kumimoji="0" lang="en-US" sz="1050" b="0" i="0" u="none" strike="noStrike" kern="1200" cap="none" spc="0" normalizeH="0" baseline="0" noProof="0" dirty="0">
                <a:ln>
                  <a:noFill/>
                </a:ln>
                <a:solidFill>
                  <a:srgbClr val="243A5E"/>
                </a:solidFill>
                <a:effectLst/>
                <a:uLnTx/>
                <a:uFillTx/>
                <a:latin typeface="Segoe UI"/>
                <a:ea typeface="Segoe UI" pitchFamily="34" charset="0"/>
                <a:cs typeface="Segoe UI" pitchFamily="34" charset="0"/>
              </a:rPr>
              <a:t>as JSON text</a:t>
            </a:r>
          </a:p>
        </p:txBody>
      </p:sp>
      <p:sp>
        <p:nvSpPr>
          <p:cNvPr id="17" name="Rectangle 16">
            <a:extLst>
              <a:ext uri="{FF2B5EF4-FFF2-40B4-BE49-F238E27FC236}">
                <a16:creationId xmlns:a16="http://schemas.microsoft.com/office/drawing/2014/main" id="{7148F3A3-149B-4470-91F5-AC68704991D3}"/>
              </a:ext>
            </a:extLst>
          </p:cNvPr>
          <p:cNvSpPr/>
          <p:nvPr/>
        </p:nvSpPr>
        <p:spPr bwMode="auto">
          <a:xfrm>
            <a:off x="2685810" y="2870521"/>
            <a:ext cx="2279730" cy="25821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t>
            </a:r>
          </a:p>
          <a:p>
            <a:pPr marL="1143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t>
            </a:r>
          </a:p>
          <a:p>
            <a:pPr marL="2286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“Number”:”SO43659”,</a:t>
            </a:r>
          </a:p>
          <a:p>
            <a:pPr marL="2286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“Date”:”2011-05-31T00:00:00”</a:t>
            </a:r>
          </a:p>
          <a:p>
            <a:pPr marL="2286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“AccountNumber”:”AW29825”,</a:t>
            </a:r>
          </a:p>
          <a:p>
            <a:pPr marL="2286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“Price”:59.99,</a:t>
            </a:r>
          </a:p>
          <a:p>
            <a:pPr marL="2286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“Quantity”:1</a:t>
            </a:r>
          </a:p>
          <a:p>
            <a:pPr marL="1143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t>
            </a:r>
          </a:p>
          <a:p>
            <a:pPr marL="1143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t>
            </a:r>
          </a:p>
          <a:p>
            <a:pPr marL="2286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“Number”:”SO43661”,</a:t>
            </a:r>
          </a:p>
          <a:p>
            <a:pPr marL="28575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“Date”:”2011-06-01T00:00:00”</a:t>
            </a:r>
          </a:p>
          <a:p>
            <a:pPr marL="3429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“AccountNumber”:”AW73565”,</a:t>
            </a:r>
          </a:p>
          <a:p>
            <a:pPr marL="3429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“Price”:24.99,</a:t>
            </a:r>
          </a:p>
          <a:p>
            <a:pPr marL="40005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“Quantity”:3</a:t>
            </a:r>
          </a:p>
          <a:p>
            <a:pPr marL="11430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t>
            </a:r>
          </a:p>
        </p:txBody>
      </p:sp>
      <p:grpSp>
        <p:nvGrpSpPr>
          <p:cNvPr id="9" name="Group 8">
            <a:extLst>
              <a:ext uri="{FF2B5EF4-FFF2-40B4-BE49-F238E27FC236}">
                <a16:creationId xmlns:a16="http://schemas.microsoft.com/office/drawing/2014/main" id="{E0440F4C-5D6C-4C2E-BC01-85D21A4C9A5A}"/>
              </a:ext>
            </a:extLst>
          </p:cNvPr>
          <p:cNvGrpSpPr/>
          <p:nvPr/>
        </p:nvGrpSpPr>
        <p:grpSpPr>
          <a:xfrm flipV="1">
            <a:off x="5150735" y="4831075"/>
            <a:ext cx="2270794" cy="387144"/>
            <a:chOff x="3229337" y="4717292"/>
            <a:chExt cx="2270794" cy="387144"/>
          </a:xfrm>
        </p:grpSpPr>
        <p:cxnSp>
          <p:nvCxnSpPr>
            <p:cNvPr id="28" name="Straight Connector 27">
              <a:extLst>
                <a:ext uri="{FF2B5EF4-FFF2-40B4-BE49-F238E27FC236}">
                  <a16:creationId xmlns:a16="http://schemas.microsoft.com/office/drawing/2014/main" id="{B515519C-5F73-4303-9699-9D3FEB946269}"/>
                </a:ext>
                <a:ext uri="{C183D7F6-B498-43B3-948B-1728B52AA6E4}">
                  <adec:decorative xmlns:adec="http://schemas.microsoft.com/office/drawing/2017/decorative" val="1"/>
                </a:ext>
              </a:extLst>
            </p:cNvPr>
            <p:cNvCxnSpPr>
              <a:cxnSpLocks/>
            </p:cNvCxnSpPr>
            <p:nvPr/>
          </p:nvCxnSpPr>
          <p:spPr>
            <a:xfrm flipH="1" flipV="1">
              <a:off x="3229337" y="4717292"/>
              <a:ext cx="2270794" cy="0"/>
            </a:xfrm>
            <a:prstGeom prst="line">
              <a:avLst/>
            </a:prstGeom>
            <a:ln w="12700">
              <a:solidFill>
                <a:schemeClr val="accent3"/>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2EB7DAC-0279-434B-A4B4-C38AAFEBA73A}"/>
                </a:ext>
                <a:ext uri="{C183D7F6-B498-43B3-948B-1728B52AA6E4}">
                  <adec:decorative xmlns:adec="http://schemas.microsoft.com/office/drawing/2017/decorative" val="1"/>
                </a:ext>
              </a:extLst>
            </p:cNvPr>
            <p:cNvCxnSpPr>
              <a:cxnSpLocks/>
            </p:cNvCxnSpPr>
            <p:nvPr/>
          </p:nvCxnSpPr>
          <p:spPr>
            <a:xfrm flipV="1">
              <a:off x="5500130" y="4717293"/>
              <a:ext cx="0" cy="387143"/>
            </a:xfrm>
            <a:prstGeom prst="line">
              <a:avLst/>
            </a:prstGeom>
            <a:ln w="127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Rectangle: Top Corners One Rounded and One Snipped 17">
            <a:extLst>
              <a:ext uri="{FF2B5EF4-FFF2-40B4-BE49-F238E27FC236}">
                <a16:creationId xmlns:a16="http://schemas.microsoft.com/office/drawing/2014/main" id="{CFC2EB2D-5B80-48AD-86F6-7F186A219AE8}"/>
              </a:ext>
            </a:extLst>
          </p:cNvPr>
          <p:cNvSpPr/>
          <p:nvPr/>
        </p:nvSpPr>
        <p:spPr bwMode="auto">
          <a:xfrm>
            <a:off x="3901201" y="2141316"/>
            <a:ext cx="1566280" cy="930666"/>
          </a:xfrm>
          <a:prstGeom prst="snipRoundRect">
            <a:avLst>
              <a:gd name="adj1" fmla="val 0"/>
              <a:gd name="adj2" fmla="val 275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mn-ea"/>
                <a:cs typeface="Segoe UI" pitchFamily="34" charset="0"/>
              </a:rPr>
              <a:t>Built-in functions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ISJSON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JSON_VALUE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JSON_QUERY</a:t>
            </a:r>
          </a:p>
        </p:txBody>
      </p:sp>
    </p:spTree>
    <p:extLst>
      <p:ext uri="{BB962C8B-B14F-4D97-AF65-F5344CB8AC3E}">
        <p14:creationId xmlns:p14="http://schemas.microsoft.com/office/powerpoint/2010/main" val="246303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9493-D647-439A-B810-EB07F1CE2EE4}"/>
              </a:ext>
            </a:extLst>
          </p:cNvPr>
          <p:cNvSpPr>
            <a:spLocks noGrp="1"/>
          </p:cNvSpPr>
          <p:nvPr>
            <p:ph type="title"/>
          </p:nvPr>
        </p:nvSpPr>
        <p:spPr/>
        <p:txBody>
          <a:bodyPr/>
          <a:lstStyle/>
          <a:p>
            <a:r>
              <a:rPr lang="en-US"/>
              <a:t>Azure SQL Database supports spatial</a:t>
            </a:r>
          </a:p>
        </p:txBody>
      </p:sp>
      <p:pic>
        <p:nvPicPr>
          <p:cNvPr id="7" name="Picture 6" descr="OpenStreetMap WKT Playground image">
            <a:extLst>
              <a:ext uri="{FF2B5EF4-FFF2-40B4-BE49-F238E27FC236}">
                <a16:creationId xmlns:a16="http://schemas.microsoft.com/office/drawing/2014/main" id="{2EC85532-6551-463F-8A22-FD67382A6972}"/>
              </a:ext>
            </a:extLst>
          </p:cNvPr>
          <p:cNvPicPr>
            <a:picLocks noChangeAspect="1"/>
          </p:cNvPicPr>
          <p:nvPr/>
        </p:nvPicPr>
        <p:blipFill>
          <a:blip r:embed="rId3"/>
          <a:stretch>
            <a:fillRect/>
          </a:stretch>
        </p:blipFill>
        <p:spPr>
          <a:xfrm>
            <a:off x="619023" y="2040705"/>
            <a:ext cx="10953955" cy="3389353"/>
          </a:xfrm>
          <a:prstGeom prst="rect">
            <a:avLst/>
          </a:prstGeom>
          <a:ln w="12700">
            <a:solidFill>
              <a:schemeClr val="accent2"/>
            </a:solidFill>
          </a:ln>
          <a:effectLst>
            <a:outerShdw blurRad="50800" dist="38100" dir="2700000" algn="tl" rotWithShape="0">
              <a:prstClr val="black">
                <a:alpha val="40000"/>
              </a:prstClr>
            </a:outerShdw>
          </a:effectLst>
        </p:spPr>
      </p:pic>
      <p:grpSp>
        <p:nvGrpSpPr>
          <p:cNvPr id="17" name="Group 16">
            <a:extLst>
              <a:ext uri="{FF2B5EF4-FFF2-40B4-BE49-F238E27FC236}">
                <a16:creationId xmlns:a16="http://schemas.microsoft.com/office/drawing/2014/main" id="{E467636B-FB26-49D1-B6BC-15C7FB6320D3}"/>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30" name="Straight Arrow Connector 29">
              <a:extLst>
                <a:ext uri="{FF2B5EF4-FFF2-40B4-BE49-F238E27FC236}">
                  <a16:creationId xmlns:a16="http://schemas.microsoft.com/office/drawing/2014/main" id="{EF729D35-7D6F-4008-A45D-57A5F5E87DE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49FCE32-95F4-4054-AB97-5D55CE64CC6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9B14784-EA4B-47A7-8A4A-046293E81B9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08EDAD05-6387-41E1-B502-B75ACC5DE7D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A9BDBECA-AFA3-4FF8-B60F-6D924CBE7F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93F5488F-6DDB-4831-96CE-C2F71B0B337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3782BBFE-EC00-4A03-B3D6-4E8CC0585B75}"/>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Database</a:t>
              </a:r>
            </a:p>
          </p:txBody>
        </p:sp>
        <p:sp>
          <p:nvSpPr>
            <p:cNvPr id="37" name="TextBox 36">
              <a:extLst>
                <a:ext uri="{FF2B5EF4-FFF2-40B4-BE49-F238E27FC236}">
                  <a16:creationId xmlns:a16="http://schemas.microsoft.com/office/drawing/2014/main" id="{7DB0AF50-E865-41CF-9CC2-FC8281E15B3B}"/>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8" name="TextBox 37">
              <a:extLst>
                <a:ext uri="{FF2B5EF4-FFF2-40B4-BE49-F238E27FC236}">
                  <a16:creationId xmlns:a16="http://schemas.microsoft.com/office/drawing/2014/main" id="{7242AB9D-3DEA-4A05-A9F9-DCDB150AAD04}"/>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39" name="TextBox 38">
              <a:extLst>
                <a:ext uri="{FF2B5EF4-FFF2-40B4-BE49-F238E27FC236}">
                  <a16:creationId xmlns:a16="http://schemas.microsoft.com/office/drawing/2014/main" id="{693A21D2-5EC9-4219-9C68-2C88F6DFB3C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40" name="TextBox 39">
              <a:extLst>
                <a:ext uri="{FF2B5EF4-FFF2-40B4-BE49-F238E27FC236}">
                  <a16:creationId xmlns:a16="http://schemas.microsoft.com/office/drawing/2014/main" id="{C35D53DD-EA3D-41F1-8F6E-9EDD3CFED0B9}"/>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extLst>
      <p:ext uri="{BB962C8B-B14F-4D97-AF65-F5344CB8AC3E}">
        <p14:creationId xmlns:p14="http://schemas.microsoft.com/office/powerpoint/2010/main" val="17254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39493-D647-439A-B810-EB07F1CE2EE4}"/>
              </a:ext>
            </a:extLst>
          </p:cNvPr>
          <p:cNvSpPr>
            <a:spLocks noGrp="1"/>
          </p:cNvSpPr>
          <p:nvPr>
            <p:ph type="title"/>
          </p:nvPr>
        </p:nvSpPr>
        <p:spPr/>
        <p:txBody>
          <a:bodyPr/>
          <a:lstStyle/>
          <a:p>
            <a:r>
              <a:rPr lang="en-US"/>
              <a:t>CI/CD with Azure SQL Database</a:t>
            </a:r>
          </a:p>
        </p:txBody>
      </p:sp>
      <p:sp>
        <p:nvSpPr>
          <p:cNvPr id="3" name="Text Placeholder 2">
            <a:extLst>
              <a:ext uri="{FF2B5EF4-FFF2-40B4-BE49-F238E27FC236}">
                <a16:creationId xmlns:a16="http://schemas.microsoft.com/office/drawing/2014/main" id="{50A3F3F1-C316-4973-98AC-6ED2BF16477D}"/>
              </a:ext>
            </a:extLst>
          </p:cNvPr>
          <p:cNvSpPr>
            <a:spLocks noGrp="1"/>
          </p:cNvSpPr>
          <p:nvPr>
            <p:ph type="body" sz="quarter" idx="10"/>
          </p:nvPr>
        </p:nvSpPr>
        <p:spPr>
          <a:xfrm>
            <a:off x="586390" y="1434370"/>
            <a:ext cx="11018520" cy="4481227"/>
          </a:xfrm>
        </p:spPr>
        <p:txBody>
          <a:bodyPr/>
          <a:lstStyle/>
          <a:p>
            <a:r>
              <a:rPr lang="en-US"/>
              <a:t>To have a fully modern development experience, also the database should be in the CI/CD pipeline. Two possible approaches</a:t>
            </a:r>
          </a:p>
          <a:p>
            <a:pPr marL="457200" indent="-457200">
              <a:buFont typeface="Arial" panose="020B0604020202020204" pitchFamily="34" charset="0"/>
              <a:buChar char="•"/>
            </a:pPr>
            <a:r>
              <a:rPr lang="en-US"/>
              <a:t>Desired-State Deployment</a:t>
            </a:r>
          </a:p>
          <a:p>
            <a:pPr marL="457200" indent="-457200">
              <a:buFont typeface="Arial" panose="020B0604020202020204" pitchFamily="34" charset="0"/>
              <a:buChar char="•"/>
            </a:pPr>
            <a:r>
              <a:rPr lang="en-US"/>
              <a:t>Migration / Scripts Deployment</a:t>
            </a:r>
          </a:p>
          <a:p>
            <a:pPr marL="457200" indent="-457200">
              <a:buFont typeface="Arial" panose="020B0604020202020204" pitchFamily="34" charset="0"/>
              <a:buChar char="•"/>
            </a:pPr>
            <a:endParaRPr lang="en-US"/>
          </a:p>
          <a:p>
            <a:r>
              <a:rPr lang="en-US"/>
              <a:t>Both supported with using GitHub Actions</a:t>
            </a:r>
          </a:p>
          <a:p>
            <a:pPr marL="457200" indent="-457200">
              <a:buFont typeface="Arial" panose="020B0604020202020204" pitchFamily="34" charset="0"/>
              <a:buChar char="•"/>
            </a:pPr>
            <a:r>
              <a:rPr lang="en-US">
                <a:hlinkClick r:id="rId3"/>
              </a:rPr>
              <a:t>Via Azure SQL GitHub actions</a:t>
            </a:r>
            <a:endParaRPr lang="en-US"/>
          </a:p>
          <a:p>
            <a:pPr marL="457200" indent="-457200">
              <a:buFont typeface="Arial" panose="020B0604020202020204" pitchFamily="34" charset="0"/>
              <a:buChar char="•"/>
            </a:pPr>
            <a:r>
              <a:rPr lang="en-US">
                <a:hlinkClick r:id="rId4"/>
              </a:rPr>
              <a:t>Via regular .NET integration in GitHub</a:t>
            </a:r>
            <a:endParaRPr lang="en-US"/>
          </a:p>
          <a:p>
            <a:endParaRPr lang="en-US"/>
          </a:p>
        </p:txBody>
      </p:sp>
      <p:grpSp>
        <p:nvGrpSpPr>
          <p:cNvPr id="17" name="Group 16">
            <a:extLst>
              <a:ext uri="{FF2B5EF4-FFF2-40B4-BE49-F238E27FC236}">
                <a16:creationId xmlns:a16="http://schemas.microsoft.com/office/drawing/2014/main" id="{E467636B-FB26-49D1-B6BC-15C7FB6320D3}"/>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30" name="Straight Arrow Connector 29">
              <a:extLst>
                <a:ext uri="{FF2B5EF4-FFF2-40B4-BE49-F238E27FC236}">
                  <a16:creationId xmlns:a16="http://schemas.microsoft.com/office/drawing/2014/main" id="{EF729D35-7D6F-4008-A45D-57A5F5E87DE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49FCE32-95F4-4054-AB97-5D55CE64CC6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9B14784-EA4B-47A7-8A4A-046293E81B9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08EDAD05-6387-41E1-B502-B75ACC5DE7D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A9BDBECA-AFA3-4FF8-B60F-6D924CBE7F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93F5488F-6DDB-4831-96CE-C2F71B0B337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3782BBFE-EC00-4A03-B3D6-4E8CC0585B75}"/>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Database</a:t>
              </a:r>
            </a:p>
          </p:txBody>
        </p:sp>
        <p:sp>
          <p:nvSpPr>
            <p:cNvPr id="37" name="TextBox 36">
              <a:extLst>
                <a:ext uri="{FF2B5EF4-FFF2-40B4-BE49-F238E27FC236}">
                  <a16:creationId xmlns:a16="http://schemas.microsoft.com/office/drawing/2014/main" id="{7DB0AF50-E865-41CF-9CC2-FC8281E15B3B}"/>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8" name="TextBox 37">
              <a:extLst>
                <a:ext uri="{FF2B5EF4-FFF2-40B4-BE49-F238E27FC236}">
                  <a16:creationId xmlns:a16="http://schemas.microsoft.com/office/drawing/2014/main" id="{7242AB9D-3DEA-4A05-A9F9-DCDB150AAD04}"/>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39" name="TextBox 38">
              <a:extLst>
                <a:ext uri="{FF2B5EF4-FFF2-40B4-BE49-F238E27FC236}">
                  <a16:creationId xmlns:a16="http://schemas.microsoft.com/office/drawing/2014/main" id="{693A21D2-5EC9-4219-9C68-2C88F6DFB3C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40" name="TextBox 39">
              <a:extLst>
                <a:ext uri="{FF2B5EF4-FFF2-40B4-BE49-F238E27FC236}">
                  <a16:creationId xmlns:a16="http://schemas.microsoft.com/office/drawing/2014/main" id="{C35D53DD-EA3D-41F1-8F6E-9EDD3CFED0B9}"/>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extLst>
      <p:ext uri="{BB962C8B-B14F-4D97-AF65-F5344CB8AC3E}">
        <p14:creationId xmlns:p14="http://schemas.microsoft.com/office/powerpoint/2010/main" val="269582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p:cNvSpPr>
            <a:spLocks noGrp="1"/>
          </p:cNvSpPr>
          <p:nvPr>
            <p:ph type="body" sz="quarter" idx="12" hasCustomPrompt="1"/>
          </p:nvPr>
        </p:nvSpPr>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rPr lang="en-US" dirty="0"/>
              <a:t>JSON and Geospatial support in Azure SQL Database</a:t>
            </a:r>
            <a:endParaRPr dirty="0"/>
          </a:p>
        </p:txBody>
      </p:sp>
      <p:sp>
        <p:nvSpPr>
          <p:cNvPr id="5" name="Title 4">
            <a:extLst>
              <a:ext uri="{FF2B5EF4-FFF2-40B4-BE49-F238E27FC236}">
                <a16:creationId xmlns:a16="http://schemas.microsoft.com/office/drawing/2014/main" id="{EB9C5D6B-5CB9-41F5-995B-EB1DDFC3190C}"/>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46632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4" y="2321005"/>
            <a:ext cx="4127692" cy="2215991"/>
          </a:xfrm>
        </p:spPr>
        <p:txBody>
          <a:bodyPr/>
          <a:lstStyle>
            <a:lvl1pPr>
              <a:defRPr>
                <a:solidFill>
                  <a:schemeClr val="tx1"/>
                </a:solidFill>
              </a:defRPr>
            </a:lvl1pPr>
          </a:lstStyle>
          <a:p>
            <a:r>
              <a:rPr lang="en-US" dirty="0"/>
              <a:t>Exercise!</a:t>
            </a:r>
            <a:br>
              <a:rPr lang="en-US" dirty="0"/>
            </a:br>
            <a:r>
              <a:rPr lang="en-US" dirty="0"/>
              <a:t>Deploy and configure </a:t>
            </a:r>
            <a:br>
              <a:rPr lang="en-US" dirty="0"/>
            </a:br>
            <a:r>
              <a:rPr lang="en-US" dirty="0"/>
              <a:t>Azure SQL Database</a:t>
            </a:r>
          </a:p>
        </p:txBody>
      </p:sp>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Configure your environment</a:t>
            </a:r>
          </a:p>
        </p:txBody>
      </p:sp>
      <p:sp>
        <p:nvSpPr>
          <p:cNvPr id="9" name="Oval 8">
            <a:extLst>
              <a:ext uri="{FF2B5EF4-FFF2-40B4-BE49-F238E27FC236}">
                <a16:creationId xmlns:a16="http://schemas.microsoft.com/office/drawing/2014/main" id="{B12F72A0-6EF2-4A8F-B6E3-FCBED1FAFC9C}"/>
              </a:ext>
              <a:ext uri="{C183D7F6-B498-43B3-948B-1728B52AA6E4}">
                <adec:decorative xmlns:adec="http://schemas.microsoft.com/office/drawing/2017/decorative" val="1"/>
              </a:ext>
            </a:extLst>
          </p:cNvPr>
          <p:cNvSpPr/>
          <p:nvPr/>
        </p:nvSpPr>
        <p:spPr bwMode="auto">
          <a:xfrm>
            <a:off x="5414596" y="2424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0" name="Graphic 9" descr="Checkmark with solid fill">
            <a:extLst>
              <a:ext uri="{FF2B5EF4-FFF2-40B4-BE49-F238E27FC236}">
                <a16:creationId xmlns:a16="http://schemas.microsoft.com/office/drawing/2014/main" id="{12A1B629-4A44-46E9-8A26-6AC346E3DF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2516598"/>
            <a:ext cx="256105" cy="256105"/>
          </a:xfrm>
          <a:prstGeom prst="rect">
            <a:avLst/>
          </a:prstGeom>
        </p:spPr>
      </p:pic>
      <p:sp>
        <p:nvSpPr>
          <p:cNvPr id="11" name="TextBox 10">
            <a:extLst>
              <a:ext uri="{FF2B5EF4-FFF2-40B4-BE49-F238E27FC236}">
                <a16:creationId xmlns:a16="http://schemas.microsoft.com/office/drawing/2014/main" id="{3C18A222-1101-4A1D-B753-79F5E9EA3790}"/>
              </a:ext>
            </a:extLst>
          </p:cNvPr>
          <p:cNvSpPr txBox="1"/>
          <p:nvPr/>
        </p:nvSpPr>
        <p:spPr>
          <a:xfrm>
            <a:off x="5989638" y="2440835"/>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Deploy Azure SQL Database</a:t>
            </a:r>
          </a:p>
        </p:txBody>
      </p:sp>
      <p:sp>
        <p:nvSpPr>
          <p:cNvPr id="13" name="Oval 12">
            <a:extLst>
              <a:ext uri="{FF2B5EF4-FFF2-40B4-BE49-F238E27FC236}">
                <a16:creationId xmlns:a16="http://schemas.microsoft.com/office/drawing/2014/main" id="{208C96CF-C992-433C-87E8-F94A7E0B5A3B}"/>
              </a:ext>
              <a:ext uri="{C183D7F6-B498-43B3-948B-1728B52AA6E4}">
                <adec:decorative xmlns:adec="http://schemas.microsoft.com/office/drawing/2017/decorative" val="1"/>
              </a:ext>
            </a:extLst>
          </p:cNvPr>
          <p:cNvSpPr/>
          <p:nvPr/>
        </p:nvSpPr>
        <p:spPr bwMode="auto">
          <a:xfrm>
            <a:off x="5414596" y="30904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4" name="Graphic 13" descr="Checkmark with solid fill">
            <a:extLst>
              <a:ext uri="{FF2B5EF4-FFF2-40B4-BE49-F238E27FC236}">
                <a16:creationId xmlns:a16="http://schemas.microsoft.com/office/drawing/2014/main" id="{1163529C-72FE-46A7-83CC-D88984DB1A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3182566"/>
            <a:ext cx="256105" cy="256105"/>
          </a:xfrm>
          <a:prstGeom prst="rect">
            <a:avLst/>
          </a:prstGeom>
        </p:spPr>
      </p:pic>
      <p:sp>
        <p:nvSpPr>
          <p:cNvPr id="15" name="TextBox 14">
            <a:extLst>
              <a:ext uri="{FF2B5EF4-FFF2-40B4-BE49-F238E27FC236}">
                <a16:creationId xmlns:a16="http://schemas.microsoft.com/office/drawing/2014/main" id="{450B52ED-EA79-4B0C-A32E-3F9FF9144A60}"/>
              </a:ext>
            </a:extLst>
          </p:cNvPr>
          <p:cNvSpPr txBox="1"/>
          <p:nvPr/>
        </p:nvSpPr>
        <p:spPr>
          <a:xfrm>
            <a:off x="5989638" y="3106803"/>
            <a:ext cx="481657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Use GitHub Actions to configure Azure SQL Database</a:t>
            </a:r>
          </a:p>
        </p:txBody>
      </p:sp>
      <p:sp>
        <p:nvSpPr>
          <p:cNvPr id="17" name="Oval 16">
            <a:extLst>
              <a:ext uri="{FF2B5EF4-FFF2-40B4-BE49-F238E27FC236}">
                <a16:creationId xmlns:a16="http://schemas.microsoft.com/office/drawing/2014/main" id="{83E4CB3D-F277-44CA-A895-0596F2012C62}"/>
              </a:ext>
              <a:ext uri="{C183D7F6-B498-43B3-948B-1728B52AA6E4}">
                <adec:decorative xmlns:adec="http://schemas.microsoft.com/office/drawing/2017/decorative" val="1"/>
              </a:ext>
            </a:extLst>
          </p:cNvPr>
          <p:cNvSpPr/>
          <p:nvPr/>
        </p:nvSpPr>
        <p:spPr bwMode="auto">
          <a:xfrm>
            <a:off x="5414596" y="3948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8" name="Graphic 17" descr="Checkmark with solid fill">
            <a:extLst>
              <a:ext uri="{FF2B5EF4-FFF2-40B4-BE49-F238E27FC236}">
                <a16:creationId xmlns:a16="http://schemas.microsoft.com/office/drawing/2014/main" id="{2BFCDB51-76D9-4BFB-A541-9E17D60F0B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4040598"/>
            <a:ext cx="256105" cy="256105"/>
          </a:xfrm>
          <a:prstGeom prst="rect">
            <a:avLst/>
          </a:prstGeom>
        </p:spPr>
      </p:pic>
      <p:sp>
        <p:nvSpPr>
          <p:cNvPr id="19" name="TextBox 18">
            <a:extLst>
              <a:ext uri="{FF2B5EF4-FFF2-40B4-BE49-F238E27FC236}">
                <a16:creationId xmlns:a16="http://schemas.microsoft.com/office/drawing/2014/main" id="{DB8514D3-8778-4F15-86C1-658EE5527550}"/>
              </a:ext>
            </a:extLst>
          </p:cNvPr>
          <p:cNvSpPr txBox="1"/>
          <p:nvPr/>
        </p:nvSpPr>
        <p:spPr>
          <a:xfrm>
            <a:off x="5989638" y="3964835"/>
            <a:ext cx="481657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Import Route Data into Azure </a:t>
            </a:r>
            <a:b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SQL Database</a:t>
            </a:r>
          </a:p>
        </p:txBody>
      </p:sp>
      <p:sp>
        <p:nvSpPr>
          <p:cNvPr id="21" name="Oval 20">
            <a:extLst>
              <a:ext uri="{FF2B5EF4-FFF2-40B4-BE49-F238E27FC236}">
                <a16:creationId xmlns:a16="http://schemas.microsoft.com/office/drawing/2014/main" id="{8B3069D8-FA7E-466A-B654-143F5965CBF3}"/>
              </a:ext>
              <a:ext uri="{C183D7F6-B498-43B3-948B-1728B52AA6E4}">
                <adec:decorative xmlns:adec="http://schemas.microsoft.com/office/drawing/2017/decorative" val="1"/>
              </a:ext>
            </a:extLst>
          </p:cNvPr>
          <p:cNvSpPr/>
          <p:nvPr/>
        </p:nvSpPr>
        <p:spPr bwMode="auto">
          <a:xfrm>
            <a:off x="5414596" y="4764840"/>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22" name="Graphic 21" descr="Checkmark with solid fill">
            <a:extLst>
              <a:ext uri="{FF2B5EF4-FFF2-40B4-BE49-F238E27FC236}">
                <a16:creationId xmlns:a16="http://schemas.microsoft.com/office/drawing/2014/main" id="{DBD86469-12B5-478B-9BD9-35B6A71EF0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4856959"/>
            <a:ext cx="256105" cy="256105"/>
          </a:xfrm>
          <a:prstGeom prst="rect">
            <a:avLst/>
          </a:prstGeom>
        </p:spPr>
      </p:pic>
      <p:sp>
        <p:nvSpPr>
          <p:cNvPr id="23" name="TextBox 22">
            <a:extLst>
              <a:ext uri="{FF2B5EF4-FFF2-40B4-BE49-F238E27FC236}">
                <a16:creationId xmlns:a16="http://schemas.microsoft.com/office/drawing/2014/main" id="{4D105D9C-5506-4C17-9839-521D52BBF9A5}"/>
              </a:ext>
            </a:extLst>
          </p:cNvPr>
          <p:cNvSpPr txBox="1"/>
          <p:nvPr/>
        </p:nvSpPr>
        <p:spPr>
          <a:xfrm>
            <a:off x="5989638" y="4781196"/>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Explore JSON and geospatial support</a:t>
            </a:r>
          </a:p>
        </p:txBody>
      </p:sp>
      <p:sp>
        <p:nvSpPr>
          <p:cNvPr id="20" name="Title">
            <a:extLst>
              <a:ext uri="{FF2B5EF4-FFF2-40B4-BE49-F238E27FC236}">
                <a16:creationId xmlns:a16="http://schemas.microsoft.com/office/drawing/2014/main" id="{BB4966FA-AF98-4EEB-A9FA-1812B9707A55}"/>
              </a:ext>
            </a:extLst>
          </p:cNvPr>
          <p:cNvSpPr txBox="1">
            <a:spLocks/>
          </p:cNvSpPr>
          <p:nvPr/>
        </p:nvSpPr>
        <p:spPr>
          <a:xfrm>
            <a:off x="786962" y="5842386"/>
            <a:ext cx="8669554" cy="861774"/>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dirty="0"/>
              <a:t>Module 1: </a:t>
            </a:r>
            <a:r>
              <a:rPr lang="en-US" sz="2800" dirty="0">
                <a:solidFill>
                  <a:schemeClr val="accent1"/>
                </a:solidFill>
              </a:rPr>
              <a:t>aka.ms/azuremodernapps01</a:t>
            </a:r>
          </a:p>
          <a:p>
            <a:r>
              <a:rPr lang="en-US" sz="2800" dirty="0"/>
              <a:t>Units 3, 5, and 7</a:t>
            </a:r>
          </a:p>
        </p:txBody>
      </p:sp>
    </p:spTree>
    <p:extLst>
      <p:ext uri="{BB962C8B-B14F-4D97-AF65-F5344CB8AC3E}">
        <p14:creationId xmlns:p14="http://schemas.microsoft.com/office/powerpoint/2010/main" val="87894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6"/>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1.45833E-6 -7.40741E-7 L 1.45833E-6 -0.0544 " pathEditMode="relative" rAng="0" ptsTypes="AA">
                                      <p:cBhvr>
                                        <p:cTn id="14" dur="600" spd="-100000" fill="hold"/>
                                        <p:tgtEl>
                                          <p:spTgt spid="5"/>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1.45833E-6 -7.40741E-7 L 1.45833E-6 -0.0544 " pathEditMode="relative" rAng="0" ptsTypes="AA">
                                      <p:cBhvr>
                                        <p:cTn id="19" dur="600" spd="-100000" fill="hold"/>
                                        <p:tgtEl>
                                          <p:spTgt spid="7"/>
                                        </p:tgtEl>
                                        <p:attrNameLst>
                                          <p:attrName>ppt_x</p:attrName>
                                          <p:attrName>ppt_y</p:attrName>
                                        </p:attrNameLst>
                                      </p:cBhvr>
                                      <p:rCtr x="0" y="-2731"/>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1.45833E-6 -7.40741E-7 L 1.45833E-6 -0.0544 " pathEditMode="relative" rAng="0" ptsTypes="AA">
                                      <p:cBhvr>
                                        <p:cTn id="24" dur="600" spd="-100000" fill="hold"/>
                                        <p:tgtEl>
                                          <p:spTgt spid="10"/>
                                        </p:tgtEl>
                                        <p:attrNameLst>
                                          <p:attrName>ppt_x</p:attrName>
                                          <p:attrName>ppt_y</p:attrName>
                                        </p:attrNameLst>
                                      </p:cBhvr>
                                      <p:rCtr x="0" y="-2731"/>
                                    </p:animMotion>
                                  </p:childTnLst>
                                </p:cTn>
                              </p:par>
                              <p:par>
                                <p:cTn id="25" presetID="10" presetClass="entr" presetSubtype="0" fill="hold" grpId="0" nodeType="withEffect">
                                  <p:stCondLst>
                                    <p:cond delay="1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50"/>
                                  </p:stCondLst>
                                  <p:childTnLst>
                                    <p:animMotion origin="layout" path="M 1.45833E-6 -7.40741E-7 L 1.45833E-6 -0.0544 " pathEditMode="relative" rAng="0" ptsTypes="AA">
                                      <p:cBhvr>
                                        <p:cTn id="29" dur="600" spd="-100000" fill="hold"/>
                                        <p:tgtEl>
                                          <p:spTgt spid="9"/>
                                        </p:tgtEl>
                                        <p:attrNameLst>
                                          <p:attrName>ppt_x</p:attrName>
                                          <p:attrName>ppt_y</p:attrName>
                                        </p:attrNameLst>
                                      </p:cBhvr>
                                      <p:rCtr x="0" y="-2731"/>
                                    </p:animMotion>
                                  </p:childTnLst>
                                </p:cTn>
                              </p:par>
                              <p:par>
                                <p:cTn id="30" presetID="10" presetClass="entr" presetSubtype="0" fill="hold" grpId="0" nodeType="withEffect">
                                  <p:stCondLst>
                                    <p:cond delay="1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50"/>
                                  </p:stCondLst>
                                  <p:childTnLst>
                                    <p:animMotion origin="layout" path="M 1.45833E-6 -7.40741E-7 L 1.45833E-6 -0.0544 " pathEditMode="relative" rAng="0" ptsTypes="AA">
                                      <p:cBhvr>
                                        <p:cTn id="34" dur="600" spd="-100000" fill="hold"/>
                                        <p:tgtEl>
                                          <p:spTgt spid="11"/>
                                        </p:tgtEl>
                                        <p:attrNameLst>
                                          <p:attrName>ppt_x</p:attrName>
                                          <p:attrName>ppt_y</p:attrName>
                                        </p:attrNameLst>
                                      </p:cBhvr>
                                      <p:rCtr x="0" y="-2731"/>
                                    </p:animMotion>
                                  </p:childTnLst>
                                </p:cTn>
                              </p:par>
                              <p:par>
                                <p:cTn id="35" presetID="10"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nodeType="withEffect">
                                  <p:stCondLst>
                                    <p:cond delay="300"/>
                                  </p:stCondLst>
                                  <p:childTnLst>
                                    <p:animMotion origin="layout" path="M 1.45833E-6 -7.40741E-7 L 1.45833E-6 -0.0544 " pathEditMode="relative" rAng="0" ptsTypes="AA">
                                      <p:cBhvr>
                                        <p:cTn id="39" dur="600" spd="-100000" fill="hold"/>
                                        <p:tgtEl>
                                          <p:spTgt spid="14"/>
                                        </p:tgtEl>
                                        <p:attrNameLst>
                                          <p:attrName>ppt_x</p:attrName>
                                          <p:attrName>ppt_y</p:attrName>
                                        </p:attrNameLst>
                                      </p:cBhvr>
                                      <p:rCtr x="0" y="-2731"/>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1.45833E-6 -7.40741E-7 L 1.45833E-6 -0.0544 " pathEditMode="relative" rAng="0" ptsTypes="AA">
                                      <p:cBhvr>
                                        <p:cTn id="44" dur="600" spd="-100000" fill="hold"/>
                                        <p:tgtEl>
                                          <p:spTgt spid="13"/>
                                        </p:tgtEl>
                                        <p:attrNameLst>
                                          <p:attrName>ppt_x</p:attrName>
                                          <p:attrName>ppt_y</p:attrName>
                                        </p:attrNameLst>
                                      </p:cBhvr>
                                      <p:rCtr x="0" y="-2731"/>
                                    </p:animMotion>
                                  </p:childTnLst>
                                </p:cTn>
                              </p:par>
                              <p:par>
                                <p:cTn id="45" presetID="10" presetClass="entr" presetSubtype="0"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grpId="1" nodeType="withEffect">
                                  <p:stCondLst>
                                    <p:cond delay="300"/>
                                  </p:stCondLst>
                                  <p:childTnLst>
                                    <p:animMotion origin="layout" path="M 1.45833E-6 -7.40741E-7 L 1.45833E-6 -0.0544 " pathEditMode="relative" rAng="0" ptsTypes="AA">
                                      <p:cBhvr>
                                        <p:cTn id="49" dur="600" spd="-100000" fill="hold"/>
                                        <p:tgtEl>
                                          <p:spTgt spid="15"/>
                                        </p:tgtEl>
                                        <p:attrNameLst>
                                          <p:attrName>ppt_x</p:attrName>
                                          <p:attrName>ppt_y</p:attrName>
                                        </p:attrNameLst>
                                      </p:cBhvr>
                                      <p:rCtr x="0" y="-2731"/>
                                    </p:animMotion>
                                  </p:childTnLst>
                                </p:cTn>
                              </p:par>
                              <p:par>
                                <p:cTn id="50" presetID="10" presetClass="entr" presetSubtype="0" fill="hold" nodeType="withEffect">
                                  <p:stCondLst>
                                    <p:cond delay="4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nodeType="withEffect">
                                  <p:stCondLst>
                                    <p:cond delay="450"/>
                                  </p:stCondLst>
                                  <p:childTnLst>
                                    <p:animMotion origin="layout" path="M 1.45833E-6 -7.40741E-7 L 1.45833E-6 -0.0544 " pathEditMode="relative" rAng="0" ptsTypes="AA">
                                      <p:cBhvr>
                                        <p:cTn id="54" dur="600" spd="-100000" fill="hold"/>
                                        <p:tgtEl>
                                          <p:spTgt spid="18"/>
                                        </p:tgtEl>
                                        <p:attrNameLst>
                                          <p:attrName>ppt_x</p:attrName>
                                          <p:attrName>ppt_y</p:attrName>
                                        </p:attrNameLst>
                                      </p:cBhvr>
                                      <p:rCtr x="0" y="-2731"/>
                                    </p:animMotion>
                                  </p:childTnLst>
                                </p:cTn>
                              </p:par>
                              <p:par>
                                <p:cTn id="55" presetID="10" presetClass="entr" presetSubtype="0" fill="hold" grpId="0" nodeType="withEffect">
                                  <p:stCondLst>
                                    <p:cond delay="45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450"/>
                                  </p:stCondLst>
                                  <p:childTnLst>
                                    <p:animMotion origin="layout" path="M 1.45833E-6 -7.40741E-7 L 1.45833E-6 -0.0544 " pathEditMode="relative" rAng="0" ptsTypes="AA">
                                      <p:cBhvr>
                                        <p:cTn id="59" dur="600" spd="-100000" fill="hold"/>
                                        <p:tgtEl>
                                          <p:spTgt spid="17"/>
                                        </p:tgtEl>
                                        <p:attrNameLst>
                                          <p:attrName>ppt_x</p:attrName>
                                          <p:attrName>ppt_y</p:attrName>
                                        </p:attrNameLst>
                                      </p:cBhvr>
                                      <p:rCtr x="0" y="-2731"/>
                                    </p:animMotion>
                                  </p:childTnLst>
                                </p:cTn>
                              </p:par>
                              <p:par>
                                <p:cTn id="60" presetID="10" presetClass="entr" presetSubtype="0" fill="hold" grpId="0" nodeType="withEffect">
                                  <p:stCondLst>
                                    <p:cond delay="45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42" presetClass="path" presetSubtype="0" decel="100000" fill="hold" grpId="1" nodeType="withEffect">
                                  <p:stCondLst>
                                    <p:cond delay="450"/>
                                  </p:stCondLst>
                                  <p:childTnLst>
                                    <p:animMotion origin="layout" path="M 1.45833E-6 -7.40741E-7 L 1.45833E-6 -0.0544 " pathEditMode="relative" rAng="0" ptsTypes="AA">
                                      <p:cBhvr>
                                        <p:cTn id="64" dur="600" spd="-100000" fill="hold"/>
                                        <p:tgtEl>
                                          <p:spTgt spid="19"/>
                                        </p:tgtEl>
                                        <p:attrNameLst>
                                          <p:attrName>ppt_x</p:attrName>
                                          <p:attrName>ppt_y</p:attrName>
                                        </p:attrNameLst>
                                      </p:cBhvr>
                                      <p:rCtr x="0" y="-2731"/>
                                    </p:animMotion>
                                  </p:childTnLst>
                                </p:cTn>
                              </p:par>
                              <p:par>
                                <p:cTn id="65" presetID="10" presetClass="entr" presetSubtype="0" fill="hold" nodeType="withEffect">
                                  <p:stCondLst>
                                    <p:cond delay="6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42" presetClass="path" presetSubtype="0" decel="100000" fill="hold" nodeType="withEffect">
                                  <p:stCondLst>
                                    <p:cond delay="600"/>
                                  </p:stCondLst>
                                  <p:childTnLst>
                                    <p:animMotion origin="layout" path="M 1.45833E-6 -7.40741E-7 L 1.45833E-6 -0.0544 " pathEditMode="relative" rAng="0" ptsTypes="AA">
                                      <p:cBhvr>
                                        <p:cTn id="69" dur="600" spd="-100000" fill="hold"/>
                                        <p:tgtEl>
                                          <p:spTgt spid="22"/>
                                        </p:tgtEl>
                                        <p:attrNameLst>
                                          <p:attrName>ppt_x</p:attrName>
                                          <p:attrName>ppt_y</p:attrName>
                                        </p:attrNameLst>
                                      </p:cBhvr>
                                      <p:rCtr x="0" y="-2731"/>
                                    </p:animMotion>
                                  </p:childTnLst>
                                </p:cTn>
                              </p:par>
                              <p:par>
                                <p:cTn id="70" presetID="10" presetClass="entr" presetSubtype="0" fill="hold" grpId="0" nodeType="withEffect">
                                  <p:stCondLst>
                                    <p:cond delay="60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42" presetClass="path" presetSubtype="0" decel="100000" fill="hold" grpId="1" nodeType="withEffect">
                                  <p:stCondLst>
                                    <p:cond delay="600"/>
                                  </p:stCondLst>
                                  <p:childTnLst>
                                    <p:animMotion origin="layout" path="M 1.45833E-6 -7.40741E-7 L 1.45833E-6 -0.0544 " pathEditMode="relative" rAng="0" ptsTypes="AA">
                                      <p:cBhvr>
                                        <p:cTn id="74" dur="600" spd="-100000" fill="hold"/>
                                        <p:tgtEl>
                                          <p:spTgt spid="21"/>
                                        </p:tgtEl>
                                        <p:attrNameLst>
                                          <p:attrName>ppt_x</p:attrName>
                                          <p:attrName>ppt_y</p:attrName>
                                        </p:attrNameLst>
                                      </p:cBhvr>
                                      <p:rCtr x="0" y="-2731"/>
                                    </p:animMotion>
                                  </p:childTnLst>
                                </p:cTn>
                              </p:par>
                              <p:par>
                                <p:cTn id="75" presetID="10" presetClass="entr" presetSubtype="0" fill="hold" grpId="0" nodeType="withEffect">
                                  <p:stCondLst>
                                    <p:cond delay="6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42" presetClass="path" presetSubtype="0" decel="100000" fill="hold" grpId="1" nodeType="withEffect">
                                  <p:stCondLst>
                                    <p:cond delay="600"/>
                                  </p:stCondLst>
                                  <p:childTnLst>
                                    <p:animMotion origin="layout" path="M 1.45833E-6 -7.40741E-7 L 1.45833E-6 -0.0544 " pathEditMode="relative" rAng="0" ptsTypes="AA">
                                      <p:cBhvr>
                                        <p:cTn id="79" dur="600" spd="-100000" fill="hold"/>
                                        <p:tgtEl>
                                          <p:spTgt spid="23"/>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9" grpId="0" animBg="1"/>
      <p:bldP spid="9" grpId="1" animBg="1"/>
      <p:bldP spid="11" grpId="0"/>
      <p:bldP spid="11" grpId="1"/>
      <p:bldP spid="13" grpId="0" animBg="1"/>
      <p:bldP spid="13" grpId="1" animBg="1"/>
      <p:bldP spid="15" grpId="0"/>
      <p:bldP spid="15" grpId="1"/>
      <p:bldP spid="17" grpId="0" animBg="1"/>
      <p:bldP spid="17" grpId="1" animBg="1"/>
      <p:bldP spid="19" grpId="0"/>
      <p:bldP spid="19" grpId="1"/>
      <p:bldP spid="21" grpId="0" animBg="1"/>
      <p:bldP spid="21" grpId="1" animBg="1"/>
      <p:bldP spid="23" grpId="0"/>
      <p:bldP spid="23"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88900511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4" y="2321005"/>
            <a:ext cx="4127692" cy="2215991"/>
          </a:xfrm>
        </p:spPr>
        <p:txBody>
          <a:bodyPr/>
          <a:lstStyle>
            <a:lvl1pPr>
              <a:defRPr>
                <a:solidFill>
                  <a:schemeClr val="tx1"/>
                </a:solidFill>
              </a:defRPr>
            </a:lvl1pPr>
          </a:lstStyle>
          <a:p>
            <a:r>
              <a:rPr lang="en-US" dirty="0"/>
              <a:t>Exercise!</a:t>
            </a:r>
            <a:br>
              <a:rPr lang="en-US" dirty="0"/>
            </a:br>
            <a:r>
              <a:rPr lang="en-US" dirty="0"/>
              <a:t>Deploy and configure </a:t>
            </a:r>
            <a:br>
              <a:rPr lang="en-US" dirty="0"/>
            </a:br>
            <a:r>
              <a:rPr lang="en-US" dirty="0"/>
              <a:t>Azure SQL Database</a:t>
            </a:r>
          </a:p>
        </p:txBody>
      </p:sp>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Configure your environment</a:t>
            </a:r>
          </a:p>
        </p:txBody>
      </p:sp>
      <p:sp>
        <p:nvSpPr>
          <p:cNvPr id="9" name="Oval 8">
            <a:extLst>
              <a:ext uri="{FF2B5EF4-FFF2-40B4-BE49-F238E27FC236}">
                <a16:creationId xmlns:a16="http://schemas.microsoft.com/office/drawing/2014/main" id="{B12F72A0-6EF2-4A8F-B6E3-FCBED1FAFC9C}"/>
              </a:ext>
              <a:ext uri="{C183D7F6-B498-43B3-948B-1728B52AA6E4}">
                <adec:decorative xmlns:adec="http://schemas.microsoft.com/office/drawing/2017/decorative" val="1"/>
              </a:ext>
            </a:extLst>
          </p:cNvPr>
          <p:cNvSpPr/>
          <p:nvPr/>
        </p:nvSpPr>
        <p:spPr bwMode="auto">
          <a:xfrm>
            <a:off x="5414596" y="2424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0" name="Graphic 9" descr="Checkmark with solid fill">
            <a:extLst>
              <a:ext uri="{FF2B5EF4-FFF2-40B4-BE49-F238E27FC236}">
                <a16:creationId xmlns:a16="http://schemas.microsoft.com/office/drawing/2014/main" id="{12A1B629-4A44-46E9-8A26-6AC346E3DF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2516598"/>
            <a:ext cx="256105" cy="256105"/>
          </a:xfrm>
          <a:prstGeom prst="rect">
            <a:avLst/>
          </a:prstGeom>
        </p:spPr>
      </p:pic>
      <p:sp>
        <p:nvSpPr>
          <p:cNvPr id="11" name="TextBox 10">
            <a:extLst>
              <a:ext uri="{FF2B5EF4-FFF2-40B4-BE49-F238E27FC236}">
                <a16:creationId xmlns:a16="http://schemas.microsoft.com/office/drawing/2014/main" id="{3C18A222-1101-4A1D-B753-79F5E9EA3790}"/>
              </a:ext>
            </a:extLst>
          </p:cNvPr>
          <p:cNvSpPr txBox="1"/>
          <p:nvPr/>
        </p:nvSpPr>
        <p:spPr>
          <a:xfrm>
            <a:off x="5989638" y="2440835"/>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Deploy Azure SQL Database</a:t>
            </a:r>
          </a:p>
        </p:txBody>
      </p:sp>
      <p:sp>
        <p:nvSpPr>
          <p:cNvPr id="13" name="Oval 12">
            <a:extLst>
              <a:ext uri="{FF2B5EF4-FFF2-40B4-BE49-F238E27FC236}">
                <a16:creationId xmlns:a16="http://schemas.microsoft.com/office/drawing/2014/main" id="{208C96CF-C992-433C-87E8-F94A7E0B5A3B}"/>
              </a:ext>
              <a:ext uri="{C183D7F6-B498-43B3-948B-1728B52AA6E4}">
                <adec:decorative xmlns:adec="http://schemas.microsoft.com/office/drawing/2017/decorative" val="1"/>
              </a:ext>
            </a:extLst>
          </p:cNvPr>
          <p:cNvSpPr/>
          <p:nvPr/>
        </p:nvSpPr>
        <p:spPr bwMode="auto">
          <a:xfrm>
            <a:off x="5414596" y="30904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4" name="Graphic 13" descr="Checkmark with solid fill">
            <a:extLst>
              <a:ext uri="{FF2B5EF4-FFF2-40B4-BE49-F238E27FC236}">
                <a16:creationId xmlns:a16="http://schemas.microsoft.com/office/drawing/2014/main" id="{1163529C-72FE-46A7-83CC-D88984DB1A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3182566"/>
            <a:ext cx="256105" cy="256105"/>
          </a:xfrm>
          <a:prstGeom prst="rect">
            <a:avLst/>
          </a:prstGeom>
        </p:spPr>
      </p:pic>
      <p:sp>
        <p:nvSpPr>
          <p:cNvPr id="15" name="TextBox 14">
            <a:extLst>
              <a:ext uri="{FF2B5EF4-FFF2-40B4-BE49-F238E27FC236}">
                <a16:creationId xmlns:a16="http://schemas.microsoft.com/office/drawing/2014/main" id="{450B52ED-EA79-4B0C-A32E-3F9FF9144A60}"/>
              </a:ext>
            </a:extLst>
          </p:cNvPr>
          <p:cNvSpPr txBox="1"/>
          <p:nvPr/>
        </p:nvSpPr>
        <p:spPr>
          <a:xfrm>
            <a:off x="5989638" y="3106803"/>
            <a:ext cx="481657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rPr>
              <a:t>Use GitHub Actions to configure Azure SQL Database</a:t>
            </a:r>
          </a:p>
        </p:txBody>
      </p:sp>
      <p:sp>
        <p:nvSpPr>
          <p:cNvPr id="17" name="Oval 16">
            <a:extLst>
              <a:ext uri="{FF2B5EF4-FFF2-40B4-BE49-F238E27FC236}">
                <a16:creationId xmlns:a16="http://schemas.microsoft.com/office/drawing/2014/main" id="{83E4CB3D-F277-44CA-A895-0596F2012C62}"/>
              </a:ext>
              <a:ext uri="{C183D7F6-B498-43B3-948B-1728B52AA6E4}">
                <adec:decorative xmlns:adec="http://schemas.microsoft.com/office/drawing/2017/decorative" val="1"/>
              </a:ext>
            </a:extLst>
          </p:cNvPr>
          <p:cNvSpPr/>
          <p:nvPr/>
        </p:nvSpPr>
        <p:spPr bwMode="auto">
          <a:xfrm>
            <a:off x="5414596" y="3948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8" name="Graphic 17" descr="Checkmark with solid fill">
            <a:extLst>
              <a:ext uri="{FF2B5EF4-FFF2-40B4-BE49-F238E27FC236}">
                <a16:creationId xmlns:a16="http://schemas.microsoft.com/office/drawing/2014/main" id="{2BFCDB51-76D9-4BFB-A541-9E17D60F0B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4040598"/>
            <a:ext cx="256105" cy="256105"/>
          </a:xfrm>
          <a:prstGeom prst="rect">
            <a:avLst/>
          </a:prstGeom>
        </p:spPr>
      </p:pic>
      <p:sp>
        <p:nvSpPr>
          <p:cNvPr id="19" name="TextBox 18">
            <a:extLst>
              <a:ext uri="{FF2B5EF4-FFF2-40B4-BE49-F238E27FC236}">
                <a16:creationId xmlns:a16="http://schemas.microsoft.com/office/drawing/2014/main" id="{DB8514D3-8778-4F15-86C1-658EE5527550}"/>
              </a:ext>
            </a:extLst>
          </p:cNvPr>
          <p:cNvSpPr txBox="1"/>
          <p:nvPr/>
        </p:nvSpPr>
        <p:spPr>
          <a:xfrm>
            <a:off x="5989638" y="3964835"/>
            <a:ext cx="481657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Import Route Data into Azure </a:t>
            </a:r>
            <a:b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SQL Database</a:t>
            </a:r>
          </a:p>
        </p:txBody>
      </p:sp>
      <p:sp>
        <p:nvSpPr>
          <p:cNvPr id="21" name="Oval 20">
            <a:extLst>
              <a:ext uri="{FF2B5EF4-FFF2-40B4-BE49-F238E27FC236}">
                <a16:creationId xmlns:a16="http://schemas.microsoft.com/office/drawing/2014/main" id="{8B3069D8-FA7E-466A-B654-143F5965CBF3}"/>
              </a:ext>
              <a:ext uri="{C183D7F6-B498-43B3-948B-1728B52AA6E4}">
                <adec:decorative xmlns:adec="http://schemas.microsoft.com/office/drawing/2017/decorative" val="1"/>
              </a:ext>
            </a:extLst>
          </p:cNvPr>
          <p:cNvSpPr/>
          <p:nvPr/>
        </p:nvSpPr>
        <p:spPr bwMode="auto">
          <a:xfrm>
            <a:off x="5414596" y="4764840"/>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22" name="Graphic 21" descr="Checkmark with solid fill">
            <a:extLst>
              <a:ext uri="{FF2B5EF4-FFF2-40B4-BE49-F238E27FC236}">
                <a16:creationId xmlns:a16="http://schemas.microsoft.com/office/drawing/2014/main" id="{DBD86469-12B5-478B-9BD9-35B6A71EF0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4856959"/>
            <a:ext cx="256105" cy="256105"/>
          </a:xfrm>
          <a:prstGeom prst="rect">
            <a:avLst/>
          </a:prstGeom>
        </p:spPr>
      </p:pic>
      <p:sp>
        <p:nvSpPr>
          <p:cNvPr id="23" name="TextBox 22">
            <a:extLst>
              <a:ext uri="{FF2B5EF4-FFF2-40B4-BE49-F238E27FC236}">
                <a16:creationId xmlns:a16="http://schemas.microsoft.com/office/drawing/2014/main" id="{4D105D9C-5506-4C17-9839-521D52BBF9A5}"/>
              </a:ext>
            </a:extLst>
          </p:cNvPr>
          <p:cNvSpPr txBox="1"/>
          <p:nvPr/>
        </p:nvSpPr>
        <p:spPr>
          <a:xfrm>
            <a:off x="5989638" y="4781196"/>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Explore JSON and geospatial support</a:t>
            </a:r>
          </a:p>
        </p:txBody>
      </p:sp>
      <p:sp>
        <p:nvSpPr>
          <p:cNvPr id="20" name="Title">
            <a:extLst>
              <a:ext uri="{FF2B5EF4-FFF2-40B4-BE49-F238E27FC236}">
                <a16:creationId xmlns:a16="http://schemas.microsoft.com/office/drawing/2014/main" id="{BB4966FA-AF98-4EEB-A9FA-1812B9707A55}"/>
              </a:ext>
            </a:extLst>
          </p:cNvPr>
          <p:cNvSpPr txBox="1">
            <a:spLocks/>
          </p:cNvSpPr>
          <p:nvPr/>
        </p:nvSpPr>
        <p:spPr>
          <a:xfrm>
            <a:off x="786962" y="5842386"/>
            <a:ext cx="8669554" cy="861774"/>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dirty="0"/>
              <a:t>Module 1: </a:t>
            </a:r>
            <a:r>
              <a:rPr lang="en-US" sz="2800" dirty="0">
                <a:solidFill>
                  <a:schemeClr val="accent1"/>
                </a:solidFill>
              </a:rPr>
              <a:t>aka.ms/azuremodernapps01</a:t>
            </a:r>
          </a:p>
          <a:p>
            <a:r>
              <a:rPr lang="en-US" sz="2800" dirty="0"/>
              <a:t>Units 3, 5, and 7</a:t>
            </a:r>
          </a:p>
        </p:txBody>
      </p:sp>
    </p:spTree>
    <p:extLst>
      <p:ext uri="{BB962C8B-B14F-4D97-AF65-F5344CB8AC3E}">
        <p14:creationId xmlns:p14="http://schemas.microsoft.com/office/powerpoint/2010/main" val="28819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6"/>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1.45833E-6 -7.40741E-7 L 1.45833E-6 -0.0544 " pathEditMode="relative" rAng="0" ptsTypes="AA">
                                      <p:cBhvr>
                                        <p:cTn id="14" dur="600" spd="-100000" fill="hold"/>
                                        <p:tgtEl>
                                          <p:spTgt spid="5"/>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1.45833E-6 -7.40741E-7 L 1.45833E-6 -0.0544 " pathEditMode="relative" rAng="0" ptsTypes="AA">
                                      <p:cBhvr>
                                        <p:cTn id="19" dur="600" spd="-100000" fill="hold"/>
                                        <p:tgtEl>
                                          <p:spTgt spid="7"/>
                                        </p:tgtEl>
                                        <p:attrNameLst>
                                          <p:attrName>ppt_x</p:attrName>
                                          <p:attrName>ppt_y</p:attrName>
                                        </p:attrNameLst>
                                      </p:cBhvr>
                                      <p:rCtr x="0" y="-2731"/>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150"/>
                                  </p:stCondLst>
                                  <p:childTnLst>
                                    <p:animMotion origin="layout" path="M 1.45833E-6 -7.40741E-7 L 1.45833E-6 -0.0544 " pathEditMode="relative" rAng="0" ptsTypes="AA">
                                      <p:cBhvr>
                                        <p:cTn id="24" dur="600" spd="-100000" fill="hold"/>
                                        <p:tgtEl>
                                          <p:spTgt spid="10"/>
                                        </p:tgtEl>
                                        <p:attrNameLst>
                                          <p:attrName>ppt_x</p:attrName>
                                          <p:attrName>ppt_y</p:attrName>
                                        </p:attrNameLst>
                                      </p:cBhvr>
                                      <p:rCtr x="0" y="-2731"/>
                                    </p:animMotion>
                                  </p:childTnLst>
                                </p:cTn>
                              </p:par>
                              <p:par>
                                <p:cTn id="25" presetID="10" presetClass="entr" presetSubtype="0" fill="hold" grpId="0" nodeType="withEffect">
                                  <p:stCondLst>
                                    <p:cond delay="1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50"/>
                                  </p:stCondLst>
                                  <p:childTnLst>
                                    <p:animMotion origin="layout" path="M 1.45833E-6 -7.40741E-7 L 1.45833E-6 -0.0544 " pathEditMode="relative" rAng="0" ptsTypes="AA">
                                      <p:cBhvr>
                                        <p:cTn id="29" dur="600" spd="-100000" fill="hold"/>
                                        <p:tgtEl>
                                          <p:spTgt spid="9"/>
                                        </p:tgtEl>
                                        <p:attrNameLst>
                                          <p:attrName>ppt_x</p:attrName>
                                          <p:attrName>ppt_y</p:attrName>
                                        </p:attrNameLst>
                                      </p:cBhvr>
                                      <p:rCtr x="0" y="-2731"/>
                                    </p:animMotion>
                                  </p:childTnLst>
                                </p:cTn>
                              </p:par>
                              <p:par>
                                <p:cTn id="30" presetID="10" presetClass="entr" presetSubtype="0" fill="hold" grpId="0" nodeType="withEffect">
                                  <p:stCondLst>
                                    <p:cond delay="1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50"/>
                                  </p:stCondLst>
                                  <p:childTnLst>
                                    <p:animMotion origin="layout" path="M 1.45833E-6 -7.40741E-7 L 1.45833E-6 -0.0544 " pathEditMode="relative" rAng="0" ptsTypes="AA">
                                      <p:cBhvr>
                                        <p:cTn id="34" dur="600" spd="-100000" fill="hold"/>
                                        <p:tgtEl>
                                          <p:spTgt spid="11"/>
                                        </p:tgtEl>
                                        <p:attrNameLst>
                                          <p:attrName>ppt_x</p:attrName>
                                          <p:attrName>ppt_y</p:attrName>
                                        </p:attrNameLst>
                                      </p:cBhvr>
                                      <p:rCtr x="0" y="-2731"/>
                                    </p:animMotion>
                                  </p:childTnLst>
                                </p:cTn>
                              </p:par>
                              <p:par>
                                <p:cTn id="35" presetID="10" presetClass="entr" presetSubtype="0" fill="hold" nodeType="withEffect">
                                  <p:stCondLst>
                                    <p:cond delay="3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nodeType="withEffect">
                                  <p:stCondLst>
                                    <p:cond delay="300"/>
                                  </p:stCondLst>
                                  <p:childTnLst>
                                    <p:animMotion origin="layout" path="M 1.45833E-6 -7.40741E-7 L 1.45833E-6 -0.0544 " pathEditMode="relative" rAng="0" ptsTypes="AA">
                                      <p:cBhvr>
                                        <p:cTn id="39" dur="600" spd="-100000" fill="hold"/>
                                        <p:tgtEl>
                                          <p:spTgt spid="14"/>
                                        </p:tgtEl>
                                        <p:attrNameLst>
                                          <p:attrName>ppt_x</p:attrName>
                                          <p:attrName>ppt_y</p:attrName>
                                        </p:attrNameLst>
                                      </p:cBhvr>
                                      <p:rCtr x="0" y="-2731"/>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1.45833E-6 -7.40741E-7 L 1.45833E-6 -0.0544 " pathEditMode="relative" rAng="0" ptsTypes="AA">
                                      <p:cBhvr>
                                        <p:cTn id="44" dur="600" spd="-100000" fill="hold"/>
                                        <p:tgtEl>
                                          <p:spTgt spid="13"/>
                                        </p:tgtEl>
                                        <p:attrNameLst>
                                          <p:attrName>ppt_x</p:attrName>
                                          <p:attrName>ppt_y</p:attrName>
                                        </p:attrNameLst>
                                      </p:cBhvr>
                                      <p:rCtr x="0" y="-2731"/>
                                    </p:animMotion>
                                  </p:childTnLst>
                                </p:cTn>
                              </p:par>
                              <p:par>
                                <p:cTn id="45" presetID="10" presetClass="entr" presetSubtype="0" fill="hold" grpId="0" nodeType="withEffect">
                                  <p:stCondLst>
                                    <p:cond delay="3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grpId="1" nodeType="withEffect">
                                  <p:stCondLst>
                                    <p:cond delay="300"/>
                                  </p:stCondLst>
                                  <p:childTnLst>
                                    <p:animMotion origin="layout" path="M 1.45833E-6 -7.40741E-7 L 1.45833E-6 -0.0544 " pathEditMode="relative" rAng="0" ptsTypes="AA">
                                      <p:cBhvr>
                                        <p:cTn id="49" dur="600" spd="-100000" fill="hold"/>
                                        <p:tgtEl>
                                          <p:spTgt spid="15"/>
                                        </p:tgtEl>
                                        <p:attrNameLst>
                                          <p:attrName>ppt_x</p:attrName>
                                          <p:attrName>ppt_y</p:attrName>
                                        </p:attrNameLst>
                                      </p:cBhvr>
                                      <p:rCtr x="0" y="-2731"/>
                                    </p:animMotion>
                                  </p:childTnLst>
                                </p:cTn>
                              </p:par>
                              <p:par>
                                <p:cTn id="50" presetID="10" presetClass="entr" presetSubtype="0" fill="hold" nodeType="withEffect">
                                  <p:stCondLst>
                                    <p:cond delay="4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nodeType="withEffect">
                                  <p:stCondLst>
                                    <p:cond delay="450"/>
                                  </p:stCondLst>
                                  <p:childTnLst>
                                    <p:animMotion origin="layout" path="M 1.45833E-6 -7.40741E-7 L 1.45833E-6 -0.0544 " pathEditMode="relative" rAng="0" ptsTypes="AA">
                                      <p:cBhvr>
                                        <p:cTn id="54" dur="600" spd="-100000" fill="hold"/>
                                        <p:tgtEl>
                                          <p:spTgt spid="18"/>
                                        </p:tgtEl>
                                        <p:attrNameLst>
                                          <p:attrName>ppt_x</p:attrName>
                                          <p:attrName>ppt_y</p:attrName>
                                        </p:attrNameLst>
                                      </p:cBhvr>
                                      <p:rCtr x="0" y="-2731"/>
                                    </p:animMotion>
                                  </p:childTnLst>
                                </p:cTn>
                              </p:par>
                              <p:par>
                                <p:cTn id="55" presetID="10" presetClass="entr" presetSubtype="0" fill="hold" grpId="0" nodeType="withEffect">
                                  <p:stCondLst>
                                    <p:cond delay="45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450"/>
                                  </p:stCondLst>
                                  <p:childTnLst>
                                    <p:animMotion origin="layout" path="M 1.45833E-6 -7.40741E-7 L 1.45833E-6 -0.0544 " pathEditMode="relative" rAng="0" ptsTypes="AA">
                                      <p:cBhvr>
                                        <p:cTn id="59" dur="600" spd="-100000" fill="hold"/>
                                        <p:tgtEl>
                                          <p:spTgt spid="17"/>
                                        </p:tgtEl>
                                        <p:attrNameLst>
                                          <p:attrName>ppt_x</p:attrName>
                                          <p:attrName>ppt_y</p:attrName>
                                        </p:attrNameLst>
                                      </p:cBhvr>
                                      <p:rCtr x="0" y="-2731"/>
                                    </p:animMotion>
                                  </p:childTnLst>
                                </p:cTn>
                              </p:par>
                              <p:par>
                                <p:cTn id="60" presetID="10" presetClass="entr" presetSubtype="0" fill="hold" grpId="0" nodeType="withEffect">
                                  <p:stCondLst>
                                    <p:cond delay="45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42" presetClass="path" presetSubtype="0" decel="100000" fill="hold" grpId="1" nodeType="withEffect">
                                  <p:stCondLst>
                                    <p:cond delay="450"/>
                                  </p:stCondLst>
                                  <p:childTnLst>
                                    <p:animMotion origin="layout" path="M 1.45833E-6 -7.40741E-7 L 1.45833E-6 -0.0544 " pathEditMode="relative" rAng="0" ptsTypes="AA">
                                      <p:cBhvr>
                                        <p:cTn id="64" dur="600" spd="-100000" fill="hold"/>
                                        <p:tgtEl>
                                          <p:spTgt spid="19"/>
                                        </p:tgtEl>
                                        <p:attrNameLst>
                                          <p:attrName>ppt_x</p:attrName>
                                          <p:attrName>ppt_y</p:attrName>
                                        </p:attrNameLst>
                                      </p:cBhvr>
                                      <p:rCtr x="0" y="-2731"/>
                                    </p:animMotion>
                                  </p:childTnLst>
                                </p:cTn>
                              </p:par>
                              <p:par>
                                <p:cTn id="65" presetID="10" presetClass="entr" presetSubtype="0" fill="hold" nodeType="withEffect">
                                  <p:stCondLst>
                                    <p:cond delay="6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42" presetClass="path" presetSubtype="0" decel="100000" fill="hold" nodeType="withEffect">
                                  <p:stCondLst>
                                    <p:cond delay="600"/>
                                  </p:stCondLst>
                                  <p:childTnLst>
                                    <p:animMotion origin="layout" path="M 1.45833E-6 -7.40741E-7 L 1.45833E-6 -0.0544 " pathEditMode="relative" rAng="0" ptsTypes="AA">
                                      <p:cBhvr>
                                        <p:cTn id="69" dur="600" spd="-100000" fill="hold"/>
                                        <p:tgtEl>
                                          <p:spTgt spid="22"/>
                                        </p:tgtEl>
                                        <p:attrNameLst>
                                          <p:attrName>ppt_x</p:attrName>
                                          <p:attrName>ppt_y</p:attrName>
                                        </p:attrNameLst>
                                      </p:cBhvr>
                                      <p:rCtr x="0" y="-2731"/>
                                    </p:animMotion>
                                  </p:childTnLst>
                                </p:cTn>
                              </p:par>
                              <p:par>
                                <p:cTn id="70" presetID="10" presetClass="entr" presetSubtype="0" fill="hold" grpId="0" nodeType="withEffect">
                                  <p:stCondLst>
                                    <p:cond delay="60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42" presetClass="path" presetSubtype="0" decel="100000" fill="hold" grpId="1" nodeType="withEffect">
                                  <p:stCondLst>
                                    <p:cond delay="600"/>
                                  </p:stCondLst>
                                  <p:childTnLst>
                                    <p:animMotion origin="layout" path="M 1.45833E-6 -7.40741E-7 L 1.45833E-6 -0.0544 " pathEditMode="relative" rAng="0" ptsTypes="AA">
                                      <p:cBhvr>
                                        <p:cTn id="74" dur="600" spd="-100000" fill="hold"/>
                                        <p:tgtEl>
                                          <p:spTgt spid="21"/>
                                        </p:tgtEl>
                                        <p:attrNameLst>
                                          <p:attrName>ppt_x</p:attrName>
                                          <p:attrName>ppt_y</p:attrName>
                                        </p:attrNameLst>
                                      </p:cBhvr>
                                      <p:rCtr x="0" y="-2731"/>
                                    </p:animMotion>
                                  </p:childTnLst>
                                </p:cTn>
                              </p:par>
                              <p:par>
                                <p:cTn id="75" presetID="10" presetClass="entr" presetSubtype="0" fill="hold" grpId="0" nodeType="withEffect">
                                  <p:stCondLst>
                                    <p:cond delay="6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42" presetClass="path" presetSubtype="0" decel="100000" fill="hold" grpId="1" nodeType="withEffect">
                                  <p:stCondLst>
                                    <p:cond delay="600"/>
                                  </p:stCondLst>
                                  <p:childTnLst>
                                    <p:animMotion origin="layout" path="M 1.45833E-6 -7.40741E-7 L 1.45833E-6 -0.0544 " pathEditMode="relative" rAng="0" ptsTypes="AA">
                                      <p:cBhvr>
                                        <p:cTn id="79" dur="600" spd="-100000" fill="hold"/>
                                        <p:tgtEl>
                                          <p:spTgt spid="23"/>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p:bldP spid="7" grpId="1"/>
      <p:bldP spid="9" grpId="0" animBg="1"/>
      <p:bldP spid="9" grpId="1" animBg="1"/>
      <p:bldP spid="11" grpId="0"/>
      <p:bldP spid="11" grpId="1"/>
      <p:bldP spid="13" grpId="0" animBg="1"/>
      <p:bldP spid="13" grpId="1" animBg="1"/>
      <p:bldP spid="15" grpId="0"/>
      <p:bldP spid="15" grpId="1"/>
      <p:bldP spid="17" grpId="0" animBg="1"/>
      <p:bldP spid="17" grpId="1" animBg="1"/>
      <p:bldP spid="19" grpId="0"/>
      <p:bldP spid="19" grpId="1"/>
      <p:bldP spid="21" grpId="0" animBg="1"/>
      <p:bldP spid="21" grpId="1" animBg="1"/>
      <p:bldP spid="23" grpId="0"/>
      <p:bldP spid="23"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Architecture</a:t>
            </a:r>
          </a:p>
        </p:txBody>
      </p:sp>
      <p:pic>
        <p:nvPicPr>
          <p:cNvPr id="42" name="Graphic 41">
            <a:extLst>
              <a:ext uri="{FF2B5EF4-FFF2-40B4-BE49-F238E27FC236}">
                <a16:creationId xmlns:a16="http://schemas.microsoft.com/office/drawing/2014/main" id="{DE408D62-C3A9-4A4B-AEBE-5201BC29989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8468" y="1435100"/>
            <a:ext cx="8174596" cy="4306716"/>
          </a:xfrm>
          <a:prstGeom prst="rect">
            <a:avLst/>
          </a:prstGeom>
        </p:spPr>
      </p:pic>
      <p:sp>
        <p:nvSpPr>
          <p:cNvPr id="4" name="Rectangle 3">
            <a:extLst>
              <a:ext uri="{FF2B5EF4-FFF2-40B4-BE49-F238E27FC236}">
                <a16:creationId xmlns:a16="http://schemas.microsoft.com/office/drawing/2014/main" id="{39C3BC55-488E-4AA5-9826-110D88EC4040}"/>
              </a:ext>
              <a:ext uri="{C183D7F6-B498-43B3-948B-1728B52AA6E4}">
                <adec:decorative xmlns:adec="http://schemas.microsoft.com/office/drawing/2017/decorative" val="1"/>
              </a:ext>
            </a:extLst>
          </p:cNvPr>
          <p:cNvSpPr/>
          <p:nvPr/>
        </p:nvSpPr>
        <p:spPr bwMode="auto">
          <a:xfrm>
            <a:off x="1591873" y="2834124"/>
            <a:ext cx="3412272" cy="29076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C98B5E6F-227F-4D06-B30E-34B182E3C612}"/>
              </a:ext>
              <a:ext uri="{C183D7F6-B498-43B3-948B-1728B52AA6E4}">
                <adec:decorative xmlns:adec="http://schemas.microsoft.com/office/drawing/2017/decorative" val="1"/>
              </a:ext>
            </a:extLst>
          </p:cNvPr>
          <p:cNvSpPr/>
          <p:nvPr/>
        </p:nvSpPr>
        <p:spPr bwMode="auto">
          <a:xfrm>
            <a:off x="2295660" y="3633788"/>
            <a:ext cx="3690803" cy="12001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F2D013F-E320-44FD-BD5F-6E3A477AA4B8}"/>
              </a:ext>
              <a:ext uri="{C183D7F6-B498-43B3-948B-1728B52AA6E4}">
                <adec:decorative xmlns:adec="http://schemas.microsoft.com/office/drawing/2017/decorative" val="1"/>
              </a:ext>
            </a:extLst>
          </p:cNvPr>
          <p:cNvSpPr/>
          <p:nvPr/>
        </p:nvSpPr>
        <p:spPr bwMode="auto">
          <a:xfrm>
            <a:off x="2514736" y="3976688"/>
            <a:ext cx="3690803" cy="442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270766E8-8FB4-42E3-8D28-A135C8B9D0A7}"/>
              </a:ext>
              <a:ext uri="{C183D7F6-B498-43B3-948B-1728B52AA6E4}">
                <adec:decorative xmlns:adec="http://schemas.microsoft.com/office/drawing/2017/decorative" val="1"/>
              </a:ext>
            </a:extLst>
          </p:cNvPr>
          <p:cNvSpPr/>
          <p:nvPr/>
        </p:nvSpPr>
        <p:spPr bwMode="auto">
          <a:xfrm>
            <a:off x="6560046" y="2417364"/>
            <a:ext cx="3690803" cy="10116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BEB3478B-33FC-4238-86E1-2F2BA338C62A}"/>
              </a:ext>
              <a:ext uri="{C183D7F6-B498-43B3-948B-1728B52AA6E4}">
                <adec:decorative xmlns:adec="http://schemas.microsoft.com/office/drawing/2017/decorative" val="1"/>
              </a:ext>
            </a:extLst>
          </p:cNvPr>
          <p:cNvSpPr/>
          <p:nvPr/>
        </p:nvSpPr>
        <p:spPr bwMode="auto">
          <a:xfrm>
            <a:off x="5393375" y="3011111"/>
            <a:ext cx="3690803" cy="3507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8" name="Graphic 47" descr="Badge Question Mark outline">
            <a:extLst>
              <a:ext uri="{FF2B5EF4-FFF2-40B4-BE49-F238E27FC236}">
                <a16:creationId xmlns:a16="http://schemas.microsoft.com/office/drawing/2014/main" id="{CC51926B-BE09-461D-B6DB-1FA85C5001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6780" y="3049276"/>
            <a:ext cx="266344" cy="266344"/>
          </a:xfrm>
          <a:prstGeom prst="rect">
            <a:avLst/>
          </a:prstGeom>
        </p:spPr>
      </p:pic>
      <p:grpSp>
        <p:nvGrpSpPr>
          <p:cNvPr id="49" name="Group 48">
            <a:extLst>
              <a:ext uri="{FF2B5EF4-FFF2-40B4-BE49-F238E27FC236}">
                <a16:creationId xmlns:a16="http://schemas.microsoft.com/office/drawing/2014/main" id="{4C19CAEB-B5A4-4422-893F-96A37ABA0DB1}"/>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50" name="Straight Arrow Connector 49">
              <a:extLst>
                <a:ext uri="{FF2B5EF4-FFF2-40B4-BE49-F238E27FC236}">
                  <a16:creationId xmlns:a16="http://schemas.microsoft.com/office/drawing/2014/main" id="{E21BEA6B-CB7D-41AA-9A21-7B55BCF8DA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36FF78D6-8885-444B-80B4-A9978F66706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C7ACEB7-AB7B-483B-8A5F-5878B2E8C78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50F37F-02FC-4212-A5F8-D5D3FB859AC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855800B0-C2FE-42AE-8B73-D2AEAF1B8F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4A09A8AE-8529-4241-9C5C-0D5390EE5D4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DE14FF75-7E05-4D6E-8ECF-48BFF460C4E8}"/>
                </a:ext>
              </a:extLst>
            </p:cNvPr>
            <p:cNvSpPr txBox="1"/>
            <p:nvPr/>
          </p:nvSpPr>
          <p:spPr>
            <a:xfrm>
              <a:off x="593156" y="6244646"/>
              <a:ext cx="474489"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Database</a:t>
              </a:r>
            </a:p>
          </p:txBody>
        </p:sp>
        <p:sp>
          <p:nvSpPr>
            <p:cNvPr id="57" name="TextBox 56">
              <a:extLst>
                <a:ext uri="{FF2B5EF4-FFF2-40B4-BE49-F238E27FC236}">
                  <a16:creationId xmlns:a16="http://schemas.microsoft.com/office/drawing/2014/main" id="{C6C1E434-019D-45A8-843B-1166BD4AC452}"/>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58" name="TextBox 57">
              <a:extLst>
                <a:ext uri="{FF2B5EF4-FFF2-40B4-BE49-F238E27FC236}">
                  <a16:creationId xmlns:a16="http://schemas.microsoft.com/office/drawing/2014/main" id="{FAB49AC0-2E82-4BDA-8C8D-9D1BBCFAD0EC}"/>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59" name="TextBox 58">
              <a:extLst>
                <a:ext uri="{FF2B5EF4-FFF2-40B4-BE49-F238E27FC236}">
                  <a16:creationId xmlns:a16="http://schemas.microsoft.com/office/drawing/2014/main" id="{4DD9ED13-FD47-4ADE-B9EE-C7B3F6F2AF87}"/>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60" name="TextBox 59">
              <a:extLst>
                <a:ext uri="{FF2B5EF4-FFF2-40B4-BE49-F238E27FC236}">
                  <a16:creationId xmlns:a16="http://schemas.microsoft.com/office/drawing/2014/main" id="{C1387EFF-48B3-4FE9-B459-288876BF1C94}"/>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dirty="0"/>
              <a:t>60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15194566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2DA390-9DA0-4D55-A980-16F1D980A245}"/>
              </a:ext>
            </a:extLst>
          </p:cNvPr>
          <p:cNvGrpSpPr/>
          <p:nvPr/>
        </p:nvGrpSpPr>
        <p:grpSpPr>
          <a:xfrm>
            <a:off x="2598933" y="1595535"/>
            <a:ext cx="6072703" cy="2551201"/>
            <a:chOff x="5455177" y="2474089"/>
            <a:chExt cx="4554527" cy="1740741"/>
          </a:xfrm>
        </p:grpSpPr>
        <p:sp>
          <p:nvSpPr>
            <p:cNvPr id="11" name="Rectangle 10">
              <a:extLst>
                <a:ext uri="{FF2B5EF4-FFF2-40B4-BE49-F238E27FC236}">
                  <a16:creationId xmlns:a16="http://schemas.microsoft.com/office/drawing/2014/main" id="{2DAAF553-499C-4FB9-BFBB-38C69952374C}"/>
                </a:ext>
              </a:extLst>
            </p:cNvPr>
            <p:cNvSpPr/>
            <p:nvPr/>
          </p:nvSpPr>
          <p:spPr>
            <a:xfrm>
              <a:off x="5455177" y="2474089"/>
              <a:ext cx="4554527" cy="1142620"/>
            </a:xfrm>
            <a:prstGeom prst="rect">
              <a:avLst/>
            </a:prstGeom>
          </p:spPr>
          <p:txBody>
            <a:bodyPr wrap="square" lIns="0" tIns="0" rIns="0" bIns="0" anchor="ctr" anchorCtr="0">
              <a:spAutoFit/>
            </a:bodyPr>
            <a:lstStyle/>
            <a:p>
              <a:pPr algn="ctr" defTabSz="914377">
                <a:lnSpc>
                  <a:spcPct val="90000"/>
                </a:lnSpc>
                <a:defRPr/>
              </a:pPr>
              <a:r>
                <a:rPr lang="en-US" sz="11000" b="1" spc="-451">
                  <a:latin typeface="Segoe UI"/>
                </a:rPr>
                <a:t>90%</a:t>
              </a:r>
              <a:endParaRPr lang="en-US" sz="11000" b="1" spc="-700">
                <a:latin typeface="Segoe UI"/>
              </a:endParaRPr>
            </a:p>
          </p:txBody>
        </p:sp>
        <p:sp>
          <p:nvSpPr>
            <p:cNvPr id="12" name="TextBox 11">
              <a:extLst>
                <a:ext uri="{FF2B5EF4-FFF2-40B4-BE49-F238E27FC236}">
                  <a16:creationId xmlns:a16="http://schemas.microsoft.com/office/drawing/2014/main" id="{73539974-9D44-411D-9D8A-77A703DCBAD6}"/>
                </a:ext>
              </a:extLst>
            </p:cNvPr>
            <p:cNvSpPr txBox="1"/>
            <p:nvPr/>
          </p:nvSpPr>
          <p:spPr>
            <a:xfrm>
              <a:off x="5752322" y="3389519"/>
              <a:ext cx="3876869" cy="825311"/>
            </a:xfrm>
            <a:prstGeom prst="rect">
              <a:avLst/>
            </a:prstGeom>
            <a:noFill/>
          </p:spPr>
          <p:txBody>
            <a:bodyPr wrap="square" lIns="0" tIns="320040" rIns="0" bIns="0" rtlCol="0" anchor="t" anchorCtr="0">
              <a:spAutoFit/>
            </a:bodyPr>
            <a:lstStyle/>
            <a:p>
              <a:pPr algn="ctr" defTabSz="914377">
                <a:lnSpc>
                  <a:spcPct val="90000"/>
                </a:lnSpc>
                <a:defRPr/>
              </a:pPr>
              <a:r>
                <a:rPr lang="en-US" sz="3200">
                  <a:gradFill>
                    <a:gsLst>
                      <a:gs pos="1250">
                        <a:schemeClr val="tx1"/>
                      </a:gs>
                      <a:gs pos="100000">
                        <a:schemeClr val="tx1"/>
                      </a:gs>
                    </a:gsLst>
                    <a:lin ang="5400000" scaled="0"/>
                  </a:gradFill>
                  <a:cs typeface="Segoe UI" panose="020B0502040204020203" pitchFamily="34" charset="0"/>
                </a:rPr>
                <a:t>of all data in the world created in the last two years</a:t>
              </a:r>
            </a:p>
          </p:txBody>
        </p:sp>
      </p:grpSp>
    </p:spTree>
    <p:extLst>
      <p:ext uri="{BB962C8B-B14F-4D97-AF65-F5344CB8AC3E}">
        <p14:creationId xmlns:p14="http://schemas.microsoft.com/office/powerpoint/2010/main" val="3567701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Deploy serverless APIs with Azure Functions, Logic Apps, and Azure SQL Database</a:t>
            </a:r>
          </a:p>
        </p:txBody>
      </p:sp>
      <p:sp>
        <p:nvSpPr>
          <p:cNvPr id="3" name="TextBox 2">
            <a:extLst>
              <a:ext uri="{FF2B5EF4-FFF2-40B4-BE49-F238E27FC236}">
                <a16:creationId xmlns:a16="http://schemas.microsoft.com/office/drawing/2014/main" id="{7D367424-830D-40B3-83BA-FE18FFEC0BEA}"/>
              </a:ext>
            </a:extLst>
          </p:cNvPr>
          <p:cNvSpPr txBox="1"/>
          <p:nvPr/>
        </p:nvSpPr>
        <p:spPr>
          <a:xfrm>
            <a:off x="669073" y="1170878"/>
            <a:ext cx="276550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pitchFamily="34" charset="0"/>
              </a:rPr>
              <a:t>Module 2</a:t>
            </a:r>
          </a:p>
        </p:txBody>
      </p:sp>
    </p:spTree>
    <p:extLst>
      <p:ext uri="{BB962C8B-B14F-4D97-AF65-F5344CB8AC3E}">
        <p14:creationId xmlns:p14="http://schemas.microsoft.com/office/powerpoint/2010/main" val="300245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Select an API service</a:t>
            </a:r>
          </a:p>
        </p:txBody>
      </p:sp>
      <p:grpSp>
        <p:nvGrpSpPr>
          <p:cNvPr id="4" name="Group 3">
            <a:extLst>
              <a:ext uri="{FF2B5EF4-FFF2-40B4-BE49-F238E27FC236}">
                <a16:creationId xmlns:a16="http://schemas.microsoft.com/office/drawing/2014/main" id="{127B7B3F-B28D-4CBC-9FDE-1349E0F0CCEC}"/>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5" name="Straight Arrow Connector 4">
              <a:extLst>
                <a:ext uri="{FF2B5EF4-FFF2-40B4-BE49-F238E27FC236}">
                  <a16:creationId xmlns:a16="http://schemas.microsoft.com/office/drawing/2014/main" id="{03C5A493-FD8C-420F-A5B1-FBFEB3C27EB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03B3C1C0-4C37-4420-95F8-6ABC0FB7C2E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Oval 6">
              <a:extLst>
                <a:ext uri="{FF2B5EF4-FFF2-40B4-BE49-F238E27FC236}">
                  <a16:creationId xmlns:a16="http://schemas.microsoft.com/office/drawing/2014/main" id="{D668BF1F-E5BB-46C5-9B1A-BF5F3CBC568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DC3C41BD-0CE0-4527-9A32-2D4D97DC99F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A78FBB4-C412-4F20-A5DB-C2009BBAEED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B226D130-95F0-4125-B555-BE94B4A15A32}"/>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TextBox 11">
              <a:extLst>
                <a:ext uri="{FF2B5EF4-FFF2-40B4-BE49-F238E27FC236}">
                  <a16:creationId xmlns:a16="http://schemas.microsoft.com/office/drawing/2014/main" id="{50FE4226-3C6B-4F3B-AF95-80DF63BF8FCA}"/>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13" name="TextBox 12">
              <a:extLst>
                <a:ext uri="{FF2B5EF4-FFF2-40B4-BE49-F238E27FC236}">
                  <a16:creationId xmlns:a16="http://schemas.microsoft.com/office/drawing/2014/main" id="{E1F46AE5-30BF-4F44-8548-4BE03E9F9455}"/>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API</a:t>
              </a:r>
            </a:p>
          </p:txBody>
        </p:sp>
        <p:sp>
          <p:nvSpPr>
            <p:cNvPr id="14" name="TextBox 13">
              <a:extLst>
                <a:ext uri="{FF2B5EF4-FFF2-40B4-BE49-F238E27FC236}">
                  <a16:creationId xmlns:a16="http://schemas.microsoft.com/office/drawing/2014/main" id="{00391842-1A13-4E52-A75E-3A95C72FF964}"/>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15" name="TextBox 14">
              <a:extLst>
                <a:ext uri="{FF2B5EF4-FFF2-40B4-BE49-F238E27FC236}">
                  <a16:creationId xmlns:a16="http://schemas.microsoft.com/office/drawing/2014/main" id="{99A5C547-FD5A-462B-912B-89108A329C17}"/>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16" name="TextBox 15">
              <a:extLst>
                <a:ext uri="{FF2B5EF4-FFF2-40B4-BE49-F238E27FC236}">
                  <a16:creationId xmlns:a16="http://schemas.microsoft.com/office/drawing/2014/main" id="{FBF12109-1613-4002-85B2-30A60DBEF1C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
        <p:nvSpPr>
          <p:cNvPr id="21" name="Rectangle 20">
            <a:extLst>
              <a:ext uri="{FF2B5EF4-FFF2-40B4-BE49-F238E27FC236}">
                <a16:creationId xmlns:a16="http://schemas.microsoft.com/office/drawing/2014/main" id="{CD1FF435-D2FD-4B5A-BD9D-0E0D15F073B7}"/>
              </a:ext>
              <a:ext uri="{C183D7F6-B498-43B3-948B-1728B52AA6E4}">
                <adec:decorative xmlns:adec="http://schemas.microsoft.com/office/drawing/2017/decorative" val="1"/>
              </a:ext>
            </a:extLst>
          </p:cNvPr>
          <p:cNvSpPr/>
          <p:nvPr/>
        </p:nvSpPr>
        <p:spPr bwMode="auto">
          <a:xfrm>
            <a:off x="588262" y="1435100"/>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Solution requirements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Website for monitoring real-time bus locations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Notifications when a bus is close by</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Deployment automation</a:t>
            </a:r>
          </a:p>
        </p:txBody>
      </p:sp>
      <p:sp>
        <p:nvSpPr>
          <p:cNvPr id="22" name="Rectangle 21">
            <a:extLst>
              <a:ext uri="{FF2B5EF4-FFF2-40B4-BE49-F238E27FC236}">
                <a16:creationId xmlns:a16="http://schemas.microsoft.com/office/drawing/2014/main" id="{F8572F5C-5C31-40A7-9358-5416697F2A71}"/>
              </a:ext>
              <a:ext uri="{C183D7F6-B498-43B3-948B-1728B52AA6E4}">
                <adec:decorative xmlns:adec="http://schemas.microsoft.com/office/drawing/2017/decorative" val="1"/>
              </a:ext>
            </a:extLst>
          </p:cNvPr>
          <p:cNvSpPr/>
          <p:nvPr/>
        </p:nvSpPr>
        <p:spPr bwMode="auto">
          <a:xfrm>
            <a:off x="588262" y="3570119"/>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API service requirements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Get the latest data and identify buses in monitored routes and geofence activations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Send an email notification for each activated bus</a:t>
            </a:r>
          </a:p>
        </p:txBody>
      </p:sp>
    </p:spTree>
    <p:extLst>
      <p:ext uri="{BB962C8B-B14F-4D97-AF65-F5344CB8AC3E}">
        <p14:creationId xmlns:p14="http://schemas.microsoft.com/office/powerpoint/2010/main" val="93872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150"/>
                                  </p:stCondLst>
                                  <p:childTnLst>
                                    <p:animMotion origin="layout" path="M 1.45833E-6 -7.40741E-7 L 1.45833E-6 -0.0544 " pathEditMode="relative" rAng="0" ptsTypes="AA">
                                      <p:cBhvr>
                                        <p:cTn id="9" dur="600" spd="-100000" fill="hold"/>
                                        <p:tgtEl>
                                          <p:spTgt spid="21"/>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5E-6 2.59259E-6 L 5E-6 -0.0544 " pathEditMode="relative" rAng="0" ptsTypes="AA">
                                      <p:cBhvr>
                                        <p:cTn id="14" dur="600" spd="-100000" fill="hold"/>
                                        <p:tgtEl>
                                          <p:spTgt spid="22"/>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Azure Functions</a:t>
            </a:r>
          </a:p>
        </p:txBody>
      </p:sp>
      <p:sp>
        <p:nvSpPr>
          <p:cNvPr id="3" name="Subtitle"/>
          <p:cNvSpPr>
            <a:spLocks noGrp="1"/>
          </p:cNvSpPr>
          <p:nvPr>
            <p:ph sz="quarter" idx="10"/>
          </p:nvPr>
        </p:nvSpPr>
        <p:spPr>
          <a:xfrm>
            <a:off x="584199" y="1435100"/>
            <a:ext cx="9381733" cy="24991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320040" indent="-320040">
              <a:buFont typeface="Arial" panose="020B0604020202020204" pitchFamily="34" charset="0"/>
              <a:buChar char="•"/>
            </a:pPr>
            <a:r>
              <a:rPr lang="en-US" dirty="0"/>
              <a:t>Accelerate and simplify application development</a:t>
            </a:r>
          </a:p>
          <a:p>
            <a:pPr marL="320040" indent="-320040">
              <a:buFont typeface="Arial" panose="020B0604020202020204" pitchFamily="34" charset="0"/>
              <a:buChar char="•"/>
            </a:pPr>
            <a:r>
              <a:rPr lang="en-US" dirty="0"/>
              <a:t>Triggers supported: Queue, Timer, Event Grid, and HTTP</a:t>
            </a:r>
          </a:p>
          <a:p>
            <a:pPr marL="320040" indent="-320040">
              <a:buFont typeface="Arial" panose="020B0604020202020204" pitchFamily="34" charset="0"/>
              <a:buChar char="•"/>
            </a:pPr>
            <a:r>
              <a:rPr lang="en-US" dirty="0"/>
              <a:t>Serverless and scalable</a:t>
            </a:r>
          </a:p>
          <a:p>
            <a:endParaRPr lang="en-US" dirty="0"/>
          </a:p>
          <a:p>
            <a:endParaRPr dirty="0"/>
          </a:p>
        </p:txBody>
      </p:sp>
      <p:pic>
        <p:nvPicPr>
          <p:cNvPr id="17" name="Graphic 16">
            <a:extLst>
              <a:ext uri="{FF2B5EF4-FFF2-40B4-BE49-F238E27FC236}">
                <a16:creationId xmlns:a16="http://schemas.microsoft.com/office/drawing/2014/main" id="{B4134264-5E2E-41CC-89E6-A3A9034F65D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26603" y="3299821"/>
            <a:ext cx="2180180" cy="2180180"/>
          </a:xfrm>
          <a:prstGeom prst="rect">
            <a:avLst/>
          </a:prstGeom>
        </p:spPr>
      </p:pic>
      <p:grpSp>
        <p:nvGrpSpPr>
          <p:cNvPr id="19" name="Group 18">
            <a:extLst>
              <a:ext uri="{FF2B5EF4-FFF2-40B4-BE49-F238E27FC236}">
                <a16:creationId xmlns:a16="http://schemas.microsoft.com/office/drawing/2014/main" id="{7F6F9A9E-7F97-47D7-9BEF-1837B02318CD}"/>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0" name="Straight Arrow Connector 19">
              <a:extLst>
                <a:ext uri="{FF2B5EF4-FFF2-40B4-BE49-F238E27FC236}">
                  <a16:creationId xmlns:a16="http://schemas.microsoft.com/office/drawing/2014/main" id="{178AB179-9091-4B31-ADCD-7E1D8D68BA1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6383F24-EEB7-4862-8A99-B743681BE831}"/>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Oval 21">
              <a:extLst>
                <a:ext uri="{FF2B5EF4-FFF2-40B4-BE49-F238E27FC236}">
                  <a16:creationId xmlns:a16="http://schemas.microsoft.com/office/drawing/2014/main" id="{92F41E53-1714-4EB4-93D5-25CE750FAB3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1E4DFAA5-61F6-4B9A-ACC2-83F5E58A353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902F95F7-F0FB-4CEE-AD99-23275F9AC89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BB8C9A2-9D14-485B-B6C5-18394B7FDA2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TextBox 25">
              <a:extLst>
                <a:ext uri="{FF2B5EF4-FFF2-40B4-BE49-F238E27FC236}">
                  <a16:creationId xmlns:a16="http://schemas.microsoft.com/office/drawing/2014/main" id="{CB8449AC-E41B-4A7A-ADC4-E54303ED6074}"/>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27" name="TextBox 26">
              <a:extLst>
                <a:ext uri="{FF2B5EF4-FFF2-40B4-BE49-F238E27FC236}">
                  <a16:creationId xmlns:a16="http://schemas.microsoft.com/office/drawing/2014/main" id="{B2B078A8-EC6E-49D5-B0AC-AC37CE8E5ECA}"/>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API</a:t>
              </a:r>
            </a:p>
          </p:txBody>
        </p:sp>
        <p:sp>
          <p:nvSpPr>
            <p:cNvPr id="28" name="TextBox 27">
              <a:extLst>
                <a:ext uri="{FF2B5EF4-FFF2-40B4-BE49-F238E27FC236}">
                  <a16:creationId xmlns:a16="http://schemas.microsoft.com/office/drawing/2014/main" id="{629FFEBB-EB3F-4E53-BA42-28ADA72DC141}"/>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29" name="TextBox 28">
              <a:extLst>
                <a:ext uri="{FF2B5EF4-FFF2-40B4-BE49-F238E27FC236}">
                  <a16:creationId xmlns:a16="http://schemas.microsoft.com/office/drawing/2014/main" id="{D33EEC66-B228-4064-95D6-D99B27343CD0}"/>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30" name="TextBox 29">
              <a:extLst>
                <a:ext uri="{FF2B5EF4-FFF2-40B4-BE49-F238E27FC236}">
                  <a16:creationId xmlns:a16="http://schemas.microsoft.com/office/drawing/2014/main" id="{6028C817-C3DE-4C16-A7B7-463B7EB20AE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extLst>
      <p:ext uri="{BB962C8B-B14F-4D97-AF65-F5344CB8AC3E}">
        <p14:creationId xmlns:p14="http://schemas.microsoft.com/office/powerpoint/2010/main" val="92876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Catching the bus with Azure Functions</a:t>
            </a:r>
          </a:p>
        </p:txBody>
      </p:sp>
      <p:sp>
        <p:nvSpPr>
          <p:cNvPr id="3" name="Subtitle"/>
          <p:cNvSpPr>
            <a:spLocks noGrp="1"/>
          </p:cNvSpPr>
          <p:nvPr>
            <p:ph sz="quarter" idx="10"/>
          </p:nvPr>
        </p:nvSpPr>
        <p:spPr>
          <a:xfrm>
            <a:off x="584200" y="1435100"/>
            <a:ext cx="11018838" cy="27576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Every 15 seconds, accomplish the following tasks:</a:t>
            </a:r>
            <a:endParaRPr dirty="0"/>
          </a:p>
          <a:p>
            <a:pPr marL="1124712" indent="-320040">
              <a:spcBef>
                <a:spcPct val="20000"/>
              </a:spcBef>
              <a:spcAft>
                <a:spcPct val="20000"/>
              </a:spcAft>
              <a:buFont typeface="Arial" panose="020B0604020202020204" pitchFamily="34" charset="0"/>
              <a:buChar char="•"/>
            </a:pPr>
            <a:r>
              <a:rPr dirty="0"/>
              <a:t>Determine what the monitored routes are</a:t>
            </a:r>
          </a:p>
          <a:p>
            <a:pPr marL="1124712" indent="-320040">
              <a:spcBef>
                <a:spcPct val="20000"/>
              </a:spcBef>
              <a:spcAft>
                <a:spcPct val="20000"/>
              </a:spcAft>
              <a:buFont typeface="Arial" panose="020B0604020202020204" pitchFamily="34" charset="0"/>
              <a:buChar char="•"/>
            </a:pPr>
            <a:r>
              <a:rPr dirty="0"/>
              <a:t>Get the latest bus data</a:t>
            </a:r>
          </a:p>
          <a:p>
            <a:pPr marL="1124712" indent="-320040">
              <a:spcBef>
                <a:spcPct val="20000"/>
              </a:spcBef>
              <a:spcAft>
                <a:spcPct val="20000"/>
              </a:spcAft>
              <a:buFont typeface="Arial" panose="020B0604020202020204" pitchFamily="34" charset="0"/>
              <a:buChar char="•"/>
            </a:pPr>
            <a:r>
              <a:rPr dirty="0"/>
              <a:t>Identify buses in monitored routes and activating a geofence</a:t>
            </a:r>
          </a:p>
          <a:p>
            <a:pPr marL="1124712" indent="-320040">
              <a:spcBef>
                <a:spcPct val="20000"/>
              </a:spcBef>
              <a:spcAft>
                <a:spcPct val="20000"/>
              </a:spcAft>
              <a:buFont typeface="Arial" panose="020B0604020202020204" pitchFamily="34" charset="0"/>
              <a:buChar char="•"/>
            </a:pPr>
            <a:r>
              <a:rPr dirty="0"/>
              <a:t>Send an email notification for each activated bus</a:t>
            </a:r>
          </a:p>
        </p:txBody>
      </p:sp>
      <p:pic>
        <p:nvPicPr>
          <p:cNvPr id="4" name="Graphic 3" descr="SQL">
            <a:extLst>
              <a:ext uri="{FF2B5EF4-FFF2-40B4-BE49-F238E27FC236}">
                <a16:creationId xmlns:a16="http://schemas.microsoft.com/office/drawing/2014/main" id="{6A8847BF-7F9B-45E0-B08A-F3ACDDE079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528" y="2502040"/>
            <a:ext cx="551719" cy="548640"/>
          </a:xfrm>
          <a:prstGeom prst="rect">
            <a:avLst/>
          </a:prstGeom>
        </p:spPr>
      </p:pic>
      <p:pic>
        <p:nvPicPr>
          <p:cNvPr id="7" name="Graphic 6" descr="SQL">
            <a:extLst>
              <a:ext uri="{FF2B5EF4-FFF2-40B4-BE49-F238E27FC236}">
                <a16:creationId xmlns:a16="http://schemas.microsoft.com/office/drawing/2014/main" id="{B7F27E3B-A365-4728-9B29-A9D4363C68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528" y="3088888"/>
            <a:ext cx="551719" cy="548640"/>
          </a:xfrm>
          <a:prstGeom prst="rect">
            <a:avLst/>
          </a:prstGeom>
        </p:spPr>
      </p:pic>
      <p:pic>
        <p:nvPicPr>
          <p:cNvPr id="9" name="Graphic 8" descr="Badge Question Mark outline">
            <a:extLst>
              <a:ext uri="{FF2B5EF4-FFF2-40B4-BE49-F238E27FC236}">
                <a16:creationId xmlns:a16="http://schemas.microsoft.com/office/drawing/2014/main" id="{824F93B4-DAD1-40B3-A3B9-DCEA4F3906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7787" y="3693284"/>
            <a:ext cx="457200" cy="457200"/>
          </a:xfrm>
          <a:prstGeom prst="rect">
            <a:avLst/>
          </a:prstGeom>
        </p:spPr>
      </p:pic>
      <p:grpSp>
        <p:nvGrpSpPr>
          <p:cNvPr id="22" name="Group 21">
            <a:extLst>
              <a:ext uri="{FF2B5EF4-FFF2-40B4-BE49-F238E27FC236}">
                <a16:creationId xmlns:a16="http://schemas.microsoft.com/office/drawing/2014/main" id="{C286251B-C86D-4504-A509-BC50E778A7D8}"/>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3" name="Straight Arrow Connector 22">
              <a:extLst>
                <a:ext uri="{FF2B5EF4-FFF2-40B4-BE49-F238E27FC236}">
                  <a16:creationId xmlns:a16="http://schemas.microsoft.com/office/drawing/2014/main" id="{5B17D4D2-27FC-451E-9A58-7EACA3175C2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402CBAB7-F7AE-4719-9982-233531899CC1}"/>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Oval 24">
              <a:extLst>
                <a:ext uri="{FF2B5EF4-FFF2-40B4-BE49-F238E27FC236}">
                  <a16:creationId xmlns:a16="http://schemas.microsoft.com/office/drawing/2014/main" id="{89C80029-41EA-443C-A94B-9F33EC3E5D2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B0D81025-4B66-4A63-9443-F26D0B116B8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D11CBA0-7DAB-43EB-92E8-1BDCD0873A3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7792541-E06F-4DB5-B197-3CC0D7CBE96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01F750AC-41EC-4AD5-BD30-DDEDB57B4764}"/>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30" name="TextBox 29">
              <a:extLst>
                <a:ext uri="{FF2B5EF4-FFF2-40B4-BE49-F238E27FC236}">
                  <a16:creationId xmlns:a16="http://schemas.microsoft.com/office/drawing/2014/main" id="{DA246565-0E32-4230-85C7-D165D0A23E7B}"/>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API</a:t>
              </a:r>
            </a:p>
          </p:txBody>
        </p:sp>
        <p:sp>
          <p:nvSpPr>
            <p:cNvPr id="31" name="TextBox 30">
              <a:extLst>
                <a:ext uri="{FF2B5EF4-FFF2-40B4-BE49-F238E27FC236}">
                  <a16:creationId xmlns:a16="http://schemas.microsoft.com/office/drawing/2014/main" id="{0A2D7C67-0072-4067-8873-D591F2099E4B}"/>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32" name="TextBox 31">
              <a:extLst>
                <a:ext uri="{FF2B5EF4-FFF2-40B4-BE49-F238E27FC236}">
                  <a16:creationId xmlns:a16="http://schemas.microsoft.com/office/drawing/2014/main" id="{5CCAB255-54BF-4DEA-A40B-BA2915859C61}"/>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33" name="TextBox 32">
              <a:extLst>
                <a:ext uri="{FF2B5EF4-FFF2-40B4-BE49-F238E27FC236}">
                  <a16:creationId xmlns:a16="http://schemas.microsoft.com/office/drawing/2014/main" id="{95EA1F79-CC82-42CA-B617-A453C3F69A64}"/>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extLst>
      <p:ext uri="{BB962C8B-B14F-4D97-AF65-F5344CB8AC3E}">
        <p14:creationId xmlns:p14="http://schemas.microsoft.com/office/powerpoint/2010/main" val="17158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Push notifications with Azure Logic Apps</a:t>
            </a:r>
            <a:endParaRPr lang="en-US" dirty="0"/>
          </a:p>
        </p:txBody>
      </p:sp>
      <p:sp>
        <p:nvSpPr>
          <p:cNvPr id="3" name="Subtitle"/>
          <p:cNvSpPr>
            <a:spLocks noGrp="1"/>
          </p:cNvSpPr>
          <p:nvPr>
            <p:ph sz="quarter" idx="10"/>
          </p:nvPr>
        </p:nvSpPr>
        <p:spPr>
          <a:xfrm>
            <a:off x="584200" y="1435100"/>
            <a:ext cx="11018838" cy="286847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320040" indent="-320040">
              <a:buFont typeface="Arial" panose="020B0604020202020204" pitchFamily="34" charset="0"/>
              <a:buChar char="•"/>
            </a:pPr>
            <a:r>
              <a:rPr lang="en-US" dirty="0"/>
              <a:t>Low-code/no-code development platform</a:t>
            </a:r>
          </a:p>
          <a:p>
            <a:pPr marL="320040" indent="-320040">
              <a:buFont typeface="Arial" panose="020B0604020202020204" pitchFamily="34" charset="0"/>
              <a:buChar char="•"/>
            </a:pPr>
            <a:r>
              <a:rPr lang="en-US" dirty="0"/>
              <a:t>Serverless cloud service</a:t>
            </a:r>
          </a:p>
          <a:p>
            <a:pPr marL="320040" indent="-320040">
              <a:buFont typeface="Arial" panose="020B0604020202020204" pitchFamily="34" charset="0"/>
              <a:buChar char="•"/>
            </a:pPr>
            <a:r>
              <a:rPr lang="en-US" dirty="0"/>
              <a:t>Automate and orchestrate tasks and workflows</a:t>
            </a:r>
          </a:p>
          <a:p>
            <a:pPr marL="320040" indent="-320040">
              <a:buFont typeface="Arial" panose="020B0604020202020204" pitchFamily="34" charset="0"/>
              <a:buChar char="•"/>
            </a:pPr>
            <a:r>
              <a:rPr lang="en-US" dirty="0"/>
              <a:t>Integrate apps, data, systems, and services</a:t>
            </a:r>
          </a:p>
          <a:p>
            <a:pPr marL="320040" indent="-320040">
              <a:buFont typeface="Arial" panose="020B0604020202020204" pitchFamily="34" charset="0"/>
              <a:buChar char="•"/>
            </a:pPr>
            <a:r>
              <a:rPr lang="en-US" dirty="0"/>
              <a:t>Hundreds of connectors</a:t>
            </a:r>
          </a:p>
          <a:p>
            <a:pPr marL="548640" lvl="1" indent="-320040">
              <a:buFont typeface="Arial" panose="020B0604020202020204" pitchFamily="34" charset="0"/>
              <a:buChar char="•"/>
            </a:pPr>
            <a:r>
              <a:rPr lang="en-US" dirty="0"/>
              <a:t>SQL Server, Azure SQL, Outlook, SMS, file shares</a:t>
            </a:r>
          </a:p>
        </p:txBody>
      </p:sp>
      <p:grpSp>
        <p:nvGrpSpPr>
          <p:cNvPr id="19" name="Group 18">
            <a:extLst>
              <a:ext uri="{FF2B5EF4-FFF2-40B4-BE49-F238E27FC236}">
                <a16:creationId xmlns:a16="http://schemas.microsoft.com/office/drawing/2014/main" id="{EDC24D6A-7B30-4950-9CE3-71FC9FF60B10}"/>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0" name="Straight Arrow Connector 19">
              <a:extLst>
                <a:ext uri="{FF2B5EF4-FFF2-40B4-BE49-F238E27FC236}">
                  <a16:creationId xmlns:a16="http://schemas.microsoft.com/office/drawing/2014/main" id="{F5CA697A-C369-4599-9090-0D7AA9D7AC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36F48570-DAC0-41A2-BCC2-03C18F259EC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Oval 21">
              <a:extLst>
                <a:ext uri="{FF2B5EF4-FFF2-40B4-BE49-F238E27FC236}">
                  <a16:creationId xmlns:a16="http://schemas.microsoft.com/office/drawing/2014/main" id="{14F40727-8920-4E26-A44D-E3D4E863A3E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821BF95E-9797-4B09-AF1B-39D728D5E9D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AB4BDD76-DC9A-4B9B-8584-7347E28155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7F592F33-70C5-4063-A225-EFFF97BBE362}"/>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TextBox 25">
              <a:extLst>
                <a:ext uri="{FF2B5EF4-FFF2-40B4-BE49-F238E27FC236}">
                  <a16:creationId xmlns:a16="http://schemas.microsoft.com/office/drawing/2014/main" id="{44AFB871-29B2-4660-9FAF-2286755F4282}"/>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27" name="TextBox 26">
              <a:extLst>
                <a:ext uri="{FF2B5EF4-FFF2-40B4-BE49-F238E27FC236}">
                  <a16:creationId xmlns:a16="http://schemas.microsoft.com/office/drawing/2014/main" id="{52F1A7CD-FD06-4589-8A97-22AF14B43B1D}"/>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API</a:t>
              </a:r>
            </a:p>
          </p:txBody>
        </p:sp>
        <p:sp>
          <p:nvSpPr>
            <p:cNvPr id="28" name="TextBox 27">
              <a:extLst>
                <a:ext uri="{FF2B5EF4-FFF2-40B4-BE49-F238E27FC236}">
                  <a16:creationId xmlns:a16="http://schemas.microsoft.com/office/drawing/2014/main" id="{2594CFB8-73EA-44FF-9F36-8D272604B06E}"/>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29" name="TextBox 28">
              <a:extLst>
                <a:ext uri="{FF2B5EF4-FFF2-40B4-BE49-F238E27FC236}">
                  <a16:creationId xmlns:a16="http://schemas.microsoft.com/office/drawing/2014/main" id="{2A0C822E-8CFD-4F51-B1C2-F8FEF694DEB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30" name="TextBox 29">
              <a:extLst>
                <a:ext uri="{FF2B5EF4-FFF2-40B4-BE49-F238E27FC236}">
                  <a16:creationId xmlns:a16="http://schemas.microsoft.com/office/drawing/2014/main" id="{6FF2C58F-B3E5-46FE-860F-13865A661C8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pic>
        <p:nvPicPr>
          <p:cNvPr id="4" name="Graphic 3" descr="Logic Apps">
            <a:extLst>
              <a:ext uri="{FF2B5EF4-FFF2-40B4-BE49-F238E27FC236}">
                <a16:creationId xmlns:a16="http://schemas.microsoft.com/office/drawing/2014/main" id="{2FF8F9D1-7711-4FD5-9B2B-35266B8B2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63961" y="3563793"/>
            <a:ext cx="2180179" cy="2180179"/>
          </a:xfrm>
          <a:prstGeom prst="rect">
            <a:avLst/>
          </a:prstGeom>
        </p:spPr>
      </p:pic>
    </p:spTree>
    <p:extLst>
      <p:ext uri="{BB962C8B-B14F-4D97-AF65-F5344CB8AC3E}">
        <p14:creationId xmlns:p14="http://schemas.microsoft.com/office/powerpoint/2010/main" val="406011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D087A8-A55F-4DA8-A6E1-7CD94F28B517}"/>
              </a:ext>
            </a:extLst>
          </p:cNvPr>
          <p:cNvSpPr>
            <a:spLocks noGrp="1"/>
          </p:cNvSpPr>
          <p:nvPr>
            <p:ph type="title"/>
          </p:nvPr>
        </p:nvSpPr>
        <p:spPr>
          <a:xfrm>
            <a:off x="585216" y="3033223"/>
            <a:ext cx="9144000" cy="498598"/>
          </a:xfrm>
        </p:spPr>
        <p:txBody>
          <a:bodyPr/>
          <a:lstStyle/>
          <a:p>
            <a:r>
              <a:rPr lang="en-US" dirty="0"/>
              <a:t>Demo</a:t>
            </a:r>
          </a:p>
        </p:txBody>
      </p:sp>
      <p:sp>
        <p:nvSpPr>
          <p:cNvPr id="3" name="Subtitle"/>
          <p:cNvSpPr>
            <a:spLocks noGrp="1"/>
          </p:cNvSpPr>
          <p:nvPr>
            <p:ph type="body" sz="quarter" idx="12" hasCustomPrompt="1"/>
          </p:nvPr>
        </p:nvSpPr>
        <p:spPr>
          <a:xfrm>
            <a:off x="585216" y="3977319"/>
            <a:ext cx="9144000" cy="338554"/>
          </a:xfrm>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rPr lang="en-US" dirty="0"/>
              <a:t>Configure and deploy Azure Functions</a:t>
            </a:r>
          </a:p>
        </p:txBody>
      </p:sp>
    </p:spTree>
    <p:extLst>
      <p:ext uri="{BB962C8B-B14F-4D97-AF65-F5344CB8AC3E}">
        <p14:creationId xmlns:p14="http://schemas.microsoft.com/office/powerpoint/2010/main" val="351243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4" y="2598004"/>
            <a:ext cx="4127692" cy="1661993"/>
          </a:xfrm>
        </p:spPr>
        <p:txBody>
          <a:bodyPr/>
          <a:lstStyle>
            <a:lvl1pPr>
              <a:defRPr>
                <a:solidFill>
                  <a:schemeClr val="tx1"/>
                </a:solidFill>
              </a:defRPr>
            </a:lvl1pPr>
          </a:lstStyle>
          <a:p>
            <a:r>
              <a:rPr lang="en-US" dirty="0"/>
              <a:t>Configure </a:t>
            </a:r>
            <a:br>
              <a:rPr lang="en-US" dirty="0"/>
            </a:br>
            <a:r>
              <a:rPr lang="en-US" dirty="0"/>
              <a:t>and deploy </a:t>
            </a:r>
            <a:br>
              <a:rPr lang="en-US" dirty="0"/>
            </a:br>
            <a:r>
              <a:rPr lang="en-US" dirty="0"/>
              <a:t>Azure Functions</a:t>
            </a:r>
          </a:p>
        </p:txBody>
      </p:sp>
      <p:grpSp>
        <p:nvGrpSpPr>
          <p:cNvPr id="16" name="Group 15">
            <a:extLst>
              <a:ext uri="{FF2B5EF4-FFF2-40B4-BE49-F238E27FC236}">
                <a16:creationId xmlns:a16="http://schemas.microsoft.com/office/drawing/2014/main" id="{7AD5243D-0420-4927-B41D-83956E164877}"/>
              </a:ext>
            </a:extLst>
          </p:cNvPr>
          <p:cNvGrpSpPr/>
          <p:nvPr/>
        </p:nvGrpSpPr>
        <p:grpSpPr>
          <a:xfrm>
            <a:off x="5414596" y="2113845"/>
            <a:ext cx="5391620" cy="440343"/>
            <a:chOff x="5414596" y="1758511"/>
            <a:chExt cx="5391620" cy="440343"/>
          </a:xfrm>
        </p:grpSpPr>
        <p:grpSp>
          <p:nvGrpSpPr>
            <p:cNvPr id="3" name="Group 2">
              <a:extLst>
                <a:ext uri="{FF2B5EF4-FFF2-40B4-BE49-F238E27FC236}">
                  <a16:creationId xmlns:a16="http://schemas.microsoft.com/office/drawing/2014/main" id="{EC9547D9-6371-4262-826F-9623B794C398}"/>
                </a:ext>
              </a:extLst>
            </p:cNvPr>
            <p:cNvGrpSpPr/>
            <p:nvPr/>
          </p:nvGrpSpPr>
          <p:grpSpPr>
            <a:xfrm>
              <a:off x="5414596" y="1758511"/>
              <a:ext cx="440343" cy="440343"/>
              <a:chOff x="5414596" y="1758511"/>
              <a:chExt cx="440343" cy="440343"/>
            </a:xfrm>
          </p:grpSpPr>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grpSp>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Run Azure Functions locally</a:t>
              </a:r>
            </a:p>
          </p:txBody>
        </p:sp>
      </p:grpSp>
      <p:grpSp>
        <p:nvGrpSpPr>
          <p:cNvPr id="20" name="Group 19">
            <a:extLst>
              <a:ext uri="{FF2B5EF4-FFF2-40B4-BE49-F238E27FC236}">
                <a16:creationId xmlns:a16="http://schemas.microsoft.com/office/drawing/2014/main" id="{E7F120B5-AD23-4C55-91A0-4428ED080D43}"/>
              </a:ext>
            </a:extLst>
          </p:cNvPr>
          <p:cNvGrpSpPr/>
          <p:nvPr/>
        </p:nvGrpSpPr>
        <p:grpSpPr>
          <a:xfrm>
            <a:off x="5414596" y="2843834"/>
            <a:ext cx="5391620" cy="440343"/>
            <a:chOff x="5414596" y="2488500"/>
            <a:chExt cx="5391620" cy="440343"/>
          </a:xfrm>
        </p:grpSpPr>
        <p:grpSp>
          <p:nvGrpSpPr>
            <p:cNvPr id="4" name="Group 3">
              <a:extLst>
                <a:ext uri="{FF2B5EF4-FFF2-40B4-BE49-F238E27FC236}">
                  <a16:creationId xmlns:a16="http://schemas.microsoft.com/office/drawing/2014/main" id="{00230F5F-C365-4C52-9EA0-58F47E4F20F8}"/>
                </a:ext>
              </a:extLst>
            </p:cNvPr>
            <p:cNvGrpSpPr/>
            <p:nvPr/>
          </p:nvGrpSpPr>
          <p:grpSpPr>
            <a:xfrm>
              <a:off x="5414596" y="2488500"/>
              <a:ext cx="440343" cy="440343"/>
              <a:chOff x="5414596" y="2424479"/>
              <a:chExt cx="440343" cy="440343"/>
            </a:xfrm>
          </p:grpSpPr>
          <p:sp>
            <p:nvSpPr>
              <p:cNvPr id="9" name="Oval 8">
                <a:extLst>
                  <a:ext uri="{FF2B5EF4-FFF2-40B4-BE49-F238E27FC236}">
                    <a16:creationId xmlns:a16="http://schemas.microsoft.com/office/drawing/2014/main" id="{B12F72A0-6EF2-4A8F-B6E3-FCBED1FAFC9C}"/>
                  </a:ext>
                  <a:ext uri="{C183D7F6-B498-43B3-948B-1728B52AA6E4}">
                    <adec:decorative xmlns:adec="http://schemas.microsoft.com/office/drawing/2017/decorative" val="1"/>
                  </a:ext>
                </a:extLst>
              </p:cNvPr>
              <p:cNvSpPr/>
              <p:nvPr/>
            </p:nvSpPr>
            <p:spPr bwMode="auto">
              <a:xfrm>
                <a:off x="5414596" y="2424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0" name="Graphic 9" descr="Checkmark with solid fill">
                <a:extLst>
                  <a:ext uri="{FF2B5EF4-FFF2-40B4-BE49-F238E27FC236}">
                    <a16:creationId xmlns:a16="http://schemas.microsoft.com/office/drawing/2014/main" id="{12A1B629-4A44-46E9-8A26-6AC346E3DF4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2516598"/>
                <a:ext cx="256105" cy="256105"/>
              </a:xfrm>
              <a:prstGeom prst="rect">
                <a:avLst/>
              </a:prstGeom>
            </p:spPr>
          </p:pic>
        </p:grpSp>
        <p:sp>
          <p:nvSpPr>
            <p:cNvPr id="11" name="TextBox 10">
              <a:extLst>
                <a:ext uri="{FF2B5EF4-FFF2-40B4-BE49-F238E27FC236}">
                  <a16:creationId xmlns:a16="http://schemas.microsoft.com/office/drawing/2014/main" id="{3C18A222-1101-4A1D-B753-79F5E9EA3790}"/>
                </a:ext>
              </a:extLst>
            </p:cNvPr>
            <p:cNvSpPr txBox="1"/>
            <p:nvPr/>
          </p:nvSpPr>
          <p:spPr>
            <a:xfrm>
              <a:off x="5989638" y="2504856"/>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Configure for CI/CD with GitHub</a:t>
              </a:r>
            </a:p>
          </p:txBody>
        </p:sp>
      </p:grpSp>
      <p:grpSp>
        <p:nvGrpSpPr>
          <p:cNvPr id="28" name="Group 27">
            <a:extLst>
              <a:ext uri="{FF2B5EF4-FFF2-40B4-BE49-F238E27FC236}">
                <a16:creationId xmlns:a16="http://schemas.microsoft.com/office/drawing/2014/main" id="{06C06202-6BB8-4B5F-8A25-6BD508036BC1}"/>
              </a:ext>
            </a:extLst>
          </p:cNvPr>
          <p:cNvGrpSpPr/>
          <p:nvPr/>
        </p:nvGrpSpPr>
        <p:grpSpPr>
          <a:xfrm>
            <a:off x="5414596" y="3573823"/>
            <a:ext cx="5391620" cy="440343"/>
            <a:chOff x="5414596" y="3218489"/>
            <a:chExt cx="5391620" cy="440343"/>
          </a:xfrm>
        </p:grpSpPr>
        <p:grpSp>
          <p:nvGrpSpPr>
            <p:cNvPr id="8" name="Group 7">
              <a:extLst>
                <a:ext uri="{FF2B5EF4-FFF2-40B4-BE49-F238E27FC236}">
                  <a16:creationId xmlns:a16="http://schemas.microsoft.com/office/drawing/2014/main" id="{079D2D56-78E6-4D27-80B4-1AFF10BA2EEC}"/>
                </a:ext>
              </a:extLst>
            </p:cNvPr>
            <p:cNvGrpSpPr/>
            <p:nvPr/>
          </p:nvGrpSpPr>
          <p:grpSpPr>
            <a:xfrm>
              <a:off x="5414596" y="3218489"/>
              <a:ext cx="440343" cy="440343"/>
              <a:chOff x="5414596" y="3090447"/>
              <a:chExt cx="440343" cy="440343"/>
            </a:xfrm>
          </p:grpSpPr>
          <p:sp>
            <p:nvSpPr>
              <p:cNvPr id="13" name="Oval 12">
                <a:extLst>
                  <a:ext uri="{FF2B5EF4-FFF2-40B4-BE49-F238E27FC236}">
                    <a16:creationId xmlns:a16="http://schemas.microsoft.com/office/drawing/2014/main" id="{208C96CF-C992-433C-87E8-F94A7E0B5A3B}"/>
                  </a:ext>
                  <a:ext uri="{C183D7F6-B498-43B3-948B-1728B52AA6E4}">
                    <adec:decorative xmlns:adec="http://schemas.microsoft.com/office/drawing/2017/decorative" val="1"/>
                  </a:ext>
                </a:extLst>
              </p:cNvPr>
              <p:cNvSpPr/>
              <p:nvPr/>
            </p:nvSpPr>
            <p:spPr bwMode="auto">
              <a:xfrm>
                <a:off x="5414596" y="3090447"/>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4" name="Graphic 13" descr="Checkmark with solid fill">
                <a:extLst>
                  <a:ext uri="{FF2B5EF4-FFF2-40B4-BE49-F238E27FC236}">
                    <a16:creationId xmlns:a16="http://schemas.microsoft.com/office/drawing/2014/main" id="{1163529C-72FE-46A7-83CC-D88984DB1A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3182566"/>
                <a:ext cx="256105" cy="256105"/>
              </a:xfrm>
              <a:prstGeom prst="rect">
                <a:avLst/>
              </a:prstGeom>
            </p:spPr>
          </p:pic>
        </p:grpSp>
        <p:sp>
          <p:nvSpPr>
            <p:cNvPr id="15" name="TextBox 14">
              <a:extLst>
                <a:ext uri="{FF2B5EF4-FFF2-40B4-BE49-F238E27FC236}">
                  <a16:creationId xmlns:a16="http://schemas.microsoft.com/office/drawing/2014/main" id="{450B52ED-EA79-4B0C-A32E-3F9FF9144A60}"/>
                </a:ext>
              </a:extLst>
            </p:cNvPr>
            <p:cNvSpPr txBox="1"/>
            <p:nvPr/>
          </p:nvSpPr>
          <p:spPr>
            <a:xfrm>
              <a:off x="5989638" y="3234845"/>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Push notifications with Azure Logic Apps</a:t>
              </a:r>
            </a:p>
          </p:txBody>
        </p:sp>
      </p:grpSp>
      <p:grpSp>
        <p:nvGrpSpPr>
          <p:cNvPr id="29" name="Group 28">
            <a:extLst>
              <a:ext uri="{FF2B5EF4-FFF2-40B4-BE49-F238E27FC236}">
                <a16:creationId xmlns:a16="http://schemas.microsoft.com/office/drawing/2014/main" id="{816E0033-0E63-4F94-B4E1-BDD89E6E0DCA}"/>
              </a:ext>
            </a:extLst>
          </p:cNvPr>
          <p:cNvGrpSpPr/>
          <p:nvPr/>
        </p:nvGrpSpPr>
        <p:grpSpPr>
          <a:xfrm>
            <a:off x="5414596" y="4303813"/>
            <a:ext cx="5391620" cy="440343"/>
            <a:chOff x="5414596" y="3948479"/>
            <a:chExt cx="5391620" cy="440343"/>
          </a:xfrm>
        </p:grpSpPr>
        <p:grpSp>
          <p:nvGrpSpPr>
            <p:cNvPr id="12" name="Group 11">
              <a:extLst>
                <a:ext uri="{FF2B5EF4-FFF2-40B4-BE49-F238E27FC236}">
                  <a16:creationId xmlns:a16="http://schemas.microsoft.com/office/drawing/2014/main" id="{09C84B0A-9047-48A5-B117-9EF7F25D5378}"/>
                </a:ext>
              </a:extLst>
            </p:cNvPr>
            <p:cNvGrpSpPr/>
            <p:nvPr/>
          </p:nvGrpSpPr>
          <p:grpSpPr>
            <a:xfrm>
              <a:off x="5414596" y="3948479"/>
              <a:ext cx="440343" cy="440343"/>
              <a:chOff x="5414596" y="3948479"/>
              <a:chExt cx="440343" cy="440343"/>
            </a:xfrm>
          </p:grpSpPr>
          <p:sp>
            <p:nvSpPr>
              <p:cNvPr id="17" name="Oval 16">
                <a:extLst>
                  <a:ext uri="{FF2B5EF4-FFF2-40B4-BE49-F238E27FC236}">
                    <a16:creationId xmlns:a16="http://schemas.microsoft.com/office/drawing/2014/main" id="{83E4CB3D-F277-44CA-A895-0596F2012C62}"/>
                  </a:ext>
                  <a:ext uri="{C183D7F6-B498-43B3-948B-1728B52AA6E4}">
                    <adec:decorative xmlns:adec="http://schemas.microsoft.com/office/drawing/2017/decorative" val="1"/>
                  </a:ext>
                </a:extLst>
              </p:cNvPr>
              <p:cNvSpPr/>
              <p:nvPr/>
            </p:nvSpPr>
            <p:spPr bwMode="auto">
              <a:xfrm>
                <a:off x="5414596" y="3948479"/>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18" name="Graphic 17" descr="Checkmark with solid fill">
                <a:extLst>
                  <a:ext uri="{FF2B5EF4-FFF2-40B4-BE49-F238E27FC236}">
                    <a16:creationId xmlns:a16="http://schemas.microsoft.com/office/drawing/2014/main" id="{2BFCDB51-76D9-4BFB-A541-9E17D60F0BA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4040598"/>
                <a:ext cx="256105" cy="256105"/>
              </a:xfrm>
              <a:prstGeom prst="rect">
                <a:avLst/>
              </a:prstGeom>
            </p:spPr>
          </p:pic>
        </p:grpSp>
        <p:sp>
          <p:nvSpPr>
            <p:cNvPr id="19" name="TextBox 18">
              <a:extLst>
                <a:ext uri="{FF2B5EF4-FFF2-40B4-BE49-F238E27FC236}">
                  <a16:creationId xmlns:a16="http://schemas.microsoft.com/office/drawing/2014/main" id="{DB8514D3-8778-4F15-86C1-658EE5527550}"/>
                </a:ext>
              </a:extLst>
            </p:cNvPr>
            <p:cNvSpPr txBox="1"/>
            <p:nvPr/>
          </p:nvSpPr>
          <p:spPr>
            <a:xfrm>
              <a:off x="5989638" y="3964835"/>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Monitor results</a:t>
              </a:r>
            </a:p>
          </p:txBody>
        </p:sp>
      </p:grpSp>
    </p:spTree>
    <p:extLst>
      <p:ext uri="{BB962C8B-B14F-4D97-AF65-F5344CB8AC3E}">
        <p14:creationId xmlns:p14="http://schemas.microsoft.com/office/powerpoint/2010/main" val="298599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16"/>
                                        </p:tgtEl>
                                        <p:attrNameLst>
                                          <p:attrName>ppt_x</p:attrName>
                                          <p:attrName>ppt_y</p:attrName>
                                        </p:attrNameLst>
                                      </p:cBhvr>
                                      <p:rCtr x="0" y="-2731"/>
                                    </p:animMotion>
                                  </p:childTnLst>
                                </p:cTn>
                              </p:par>
                              <p:par>
                                <p:cTn id="10" presetID="10" presetClass="entr" presetSubtype="0" fill="hold"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150"/>
                                  </p:stCondLst>
                                  <p:childTnLst>
                                    <p:animMotion origin="layout" path="M -2.08333E-6 -4.44444E-6 L -2.08333E-6 -0.05439 " pathEditMode="relative" rAng="0" ptsTypes="AA">
                                      <p:cBhvr>
                                        <p:cTn id="14" dur="600" spd="-100000" fill="hold"/>
                                        <p:tgtEl>
                                          <p:spTgt spid="20"/>
                                        </p:tgtEl>
                                        <p:attrNameLst>
                                          <p:attrName>ppt_x</p:attrName>
                                          <p:attrName>ppt_y</p:attrName>
                                        </p:attrNameLst>
                                      </p:cBhvr>
                                      <p:rCtr x="0" y="-2731"/>
                                    </p:animMotion>
                                  </p:childTnLst>
                                </p:cTn>
                              </p:par>
                              <p:par>
                                <p:cTn id="15" presetID="10" presetClass="entr" presetSubtype="0" fill="hold" nodeType="withEffect">
                                  <p:stCondLst>
                                    <p:cond delay="3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nodeType="withEffect">
                                  <p:stCondLst>
                                    <p:cond delay="300"/>
                                  </p:stCondLst>
                                  <p:childTnLst>
                                    <p:animMotion origin="layout" path="M -2.08333E-6 4.07407E-6 L -2.08333E-6 -0.0544 " pathEditMode="relative" rAng="0" ptsTypes="AA">
                                      <p:cBhvr>
                                        <p:cTn id="19" dur="600" spd="-100000" fill="hold"/>
                                        <p:tgtEl>
                                          <p:spTgt spid="28"/>
                                        </p:tgtEl>
                                        <p:attrNameLst>
                                          <p:attrName>ppt_x</p:attrName>
                                          <p:attrName>ppt_y</p:attrName>
                                        </p:attrNameLst>
                                      </p:cBhvr>
                                      <p:rCtr x="0" y="-2731"/>
                                    </p:animMotion>
                                  </p:childTnLst>
                                </p:cTn>
                              </p:par>
                              <p:par>
                                <p:cTn id="20" presetID="10" presetClass="entr" presetSubtype="0" fill="hold" nodeType="withEffect">
                                  <p:stCondLst>
                                    <p:cond delay="45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nodeType="withEffect">
                                  <p:stCondLst>
                                    <p:cond delay="450"/>
                                  </p:stCondLst>
                                  <p:childTnLst>
                                    <p:animMotion origin="layout" path="M -2.08333E-6 2.59259E-6 L -2.08333E-6 -0.0544 " pathEditMode="relative" rAng="0" ptsTypes="AA">
                                      <p:cBhvr>
                                        <p:cTn id="24" dur="600" spd="-100000" fill="hold"/>
                                        <p:tgtEl>
                                          <p:spTgt spid="29"/>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solidFill>
                  <a:schemeClr val="accent3"/>
                </a:solidFill>
              </a:rPr>
              <a:t>Knowledge check</a:t>
            </a:r>
          </a:p>
        </p:txBody>
      </p:sp>
    </p:spTree>
    <p:extLst>
      <p:ext uri="{BB962C8B-B14F-4D97-AF65-F5344CB8AC3E}">
        <p14:creationId xmlns:p14="http://schemas.microsoft.com/office/powerpoint/2010/main" val="76203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1</a:t>
            </a:r>
          </a:p>
        </p:txBody>
      </p:sp>
      <p:sp>
        <p:nvSpPr>
          <p:cNvPr id="3" name="Subtitle"/>
          <p:cNvSpPr>
            <a:spLocks noGrp="1"/>
          </p:cNvSpPr>
          <p:nvPr>
            <p:ph type="body" sz="quarter" idx="11"/>
          </p:nvPr>
        </p:nvSpPr>
        <p:spPr>
          <a:xfrm>
            <a:off x="4353496" y="600302"/>
            <a:ext cx="7253288" cy="1292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Which service(s) will be used to process </a:t>
            </a:r>
            <a:br>
              <a:rPr lang="en-US" dirty="0"/>
            </a:br>
            <a:r>
              <a:rPr lang="en-US" dirty="0"/>
              <a:t>real-time data and identify if a bus is </a:t>
            </a:r>
            <a:br>
              <a:rPr lang="en-US" dirty="0"/>
            </a:br>
            <a:r>
              <a:rPr lang="en-US" dirty="0"/>
              <a:t>within a geofence?</a:t>
            </a:r>
          </a:p>
        </p:txBody>
      </p:sp>
      <p:sp>
        <p:nvSpPr>
          <p:cNvPr id="4" name="New shape"/>
          <p:cNvSpPr/>
          <p:nvPr/>
        </p:nvSpPr>
        <p:spPr>
          <a:xfrm>
            <a:off x="4356100" y="2324326"/>
            <a:ext cx="7253288" cy="395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Azure Functions</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Azure SQL Database</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Azure Static Web Apps and Azure Functions</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Azure Functions and Azure SQL Database</a:t>
            </a:r>
          </a:p>
        </p:txBody>
      </p:sp>
      <p:pic>
        <p:nvPicPr>
          <p:cNvPr id="9" name="chat" descr="chat">
            <a:extLst>
              <a:ext uri="{FF2B5EF4-FFF2-40B4-BE49-F238E27FC236}">
                <a16:creationId xmlns:a16="http://schemas.microsoft.com/office/drawing/2014/main" id="{9987DC17-518C-4A60-A3CF-1EFD9A81E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171277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Question 1</a:t>
            </a:r>
          </a:p>
        </p:txBody>
      </p:sp>
      <p:sp>
        <p:nvSpPr>
          <p:cNvPr id="3" name="Subtitle"/>
          <p:cNvSpPr>
            <a:spLocks noGrp="1"/>
          </p:cNvSpPr>
          <p:nvPr>
            <p:ph type="body" sz="quarter" idx="11"/>
          </p:nvPr>
        </p:nvSpPr>
        <p:spPr>
          <a:xfrm>
            <a:off x="4356100" y="600302"/>
            <a:ext cx="7253288" cy="12926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Which service(s) will be used to process </a:t>
            </a:r>
            <a:br>
              <a:rPr lang="en-US" dirty="0"/>
            </a:br>
            <a:r>
              <a:rPr lang="en-US" dirty="0"/>
              <a:t>real-time data and identify if a bus is </a:t>
            </a:r>
            <a:br>
              <a:rPr lang="en-US" dirty="0"/>
            </a:br>
            <a:r>
              <a:rPr lang="en-US" dirty="0"/>
              <a:t>within a geofence?</a:t>
            </a:r>
          </a:p>
        </p:txBody>
      </p:sp>
      <p:sp>
        <p:nvSpPr>
          <p:cNvPr id="4" name="New shape"/>
          <p:cNvSpPr/>
          <p:nvPr/>
        </p:nvSpPr>
        <p:spPr>
          <a:xfrm>
            <a:off x="4356100" y="2324327"/>
            <a:ext cx="7250684"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737373">
                    <a:lumMod val="60000"/>
                    <a:lumOff val="40000"/>
                  </a:srgbClr>
                </a:solidFill>
                <a:effectLst/>
                <a:uLnTx/>
                <a:uFillTx/>
                <a:latin typeface="Segoe UI"/>
                <a:ea typeface="+mn-ea"/>
                <a:cs typeface="Arial" pitchFamily="34" charset="0"/>
              </a:rPr>
              <a:t>Azure Functions</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737373">
                    <a:lumMod val="60000"/>
                    <a:lumOff val="40000"/>
                  </a:srgbClr>
                </a:solidFill>
                <a:effectLst/>
                <a:uLnTx/>
                <a:uFillTx/>
                <a:latin typeface="Segoe UI"/>
                <a:ea typeface="+mn-ea"/>
                <a:cs typeface="Arial" pitchFamily="34" charset="0"/>
              </a:rPr>
              <a:t>Azure SQL Database</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737373">
                    <a:lumMod val="60000"/>
                    <a:lumOff val="40000"/>
                  </a:srgbClr>
                </a:solidFill>
                <a:effectLst/>
                <a:uLnTx/>
                <a:uFillTx/>
                <a:latin typeface="Segoe UI"/>
                <a:ea typeface="+mn-ea"/>
                <a:cs typeface="Arial" pitchFamily="34" charset="0"/>
              </a:rPr>
              <a:t>Azure Static Web Apps and Azure Functions</a:t>
            </a:r>
          </a:p>
          <a:p>
            <a:pPr marL="457200" marR="0" lvl="1" indent="-457200" algn="l" defTabSz="914400" rtl="0" eaLnBrk="1" fontAlgn="auto" latinLnBrk="0" hangingPunct="1">
              <a:lnSpc>
                <a:spcPct val="100000"/>
              </a:lnSpc>
              <a:spcBef>
                <a:spcPts val="0"/>
              </a:spcBef>
              <a:spcAft>
                <a:spcPct val="150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Azure Functions and Azure SQL Database</a:t>
            </a:r>
          </a:p>
        </p:txBody>
      </p:sp>
      <p:sp>
        <p:nvSpPr>
          <p:cNvPr id="6" name="Rectangle 5" descr="code callout frame">
            <a:extLst>
              <a:ext uri="{FF2B5EF4-FFF2-40B4-BE49-F238E27FC236}">
                <a16:creationId xmlns:a16="http://schemas.microsoft.com/office/drawing/2014/main" id="{A65CF05A-42F9-2B4F-A9D3-878B33B74C59}"/>
              </a:ext>
            </a:extLst>
          </p:cNvPr>
          <p:cNvSpPr/>
          <p:nvPr/>
        </p:nvSpPr>
        <p:spPr bwMode="auto">
          <a:xfrm>
            <a:off x="3662672" y="3588858"/>
            <a:ext cx="8206240" cy="596488"/>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9" name="chat" descr="chat">
            <a:extLst>
              <a:ext uri="{FF2B5EF4-FFF2-40B4-BE49-F238E27FC236}">
                <a16:creationId xmlns:a16="http://schemas.microsoft.com/office/drawing/2014/main" id="{7D6F871A-658B-4F1E-9278-796402B852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284207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FECA-3EB0-47D2-956D-8103770880DD}"/>
              </a:ext>
            </a:extLst>
          </p:cNvPr>
          <p:cNvSpPr>
            <a:spLocks noGrp="1"/>
          </p:cNvSpPr>
          <p:nvPr>
            <p:ph type="title"/>
          </p:nvPr>
        </p:nvSpPr>
        <p:spPr/>
        <p:txBody>
          <a:bodyPr/>
          <a:lstStyle/>
          <a:p>
            <a:r>
              <a:rPr lang="en-US"/>
              <a:t>COVID-19 Vaccine</a:t>
            </a:r>
          </a:p>
        </p:txBody>
      </p:sp>
      <p:sp>
        <p:nvSpPr>
          <p:cNvPr id="3" name="Content Placeholder 2">
            <a:extLst>
              <a:ext uri="{FF2B5EF4-FFF2-40B4-BE49-F238E27FC236}">
                <a16:creationId xmlns:a16="http://schemas.microsoft.com/office/drawing/2014/main" id="{2D9C233C-809F-4D94-90EB-06408915758F}"/>
              </a:ext>
            </a:extLst>
          </p:cNvPr>
          <p:cNvSpPr>
            <a:spLocks noGrp="1"/>
          </p:cNvSpPr>
          <p:nvPr>
            <p:ph sz="quarter" idx="10"/>
          </p:nvPr>
        </p:nvSpPr>
        <p:spPr>
          <a:xfrm>
            <a:off x="586580" y="1537737"/>
            <a:ext cx="11018839" cy="3385542"/>
          </a:xfrm>
        </p:spPr>
        <p:txBody>
          <a:bodyPr/>
          <a:lstStyle/>
          <a:p>
            <a:r>
              <a:rPr lang="en-US" sz="2000"/>
              <a:t>COVID-19 vaccines must be stored in conditions as low as -80°C</a:t>
            </a:r>
          </a:p>
          <a:p>
            <a:r>
              <a:rPr lang="en-US" sz="2000"/>
              <a:t>Vaccines lose potency when stored in less-than-ideal temperatures</a:t>
            </a:r>
          </a:p>
          <a:p>
            <a:r>
              <a:rPr lang="en-US" sz="2000"/>
              <a:t>WHO reports ~50% of vaccines around the world are discarded due to non-compliant vaccine storage and monitoring</a:t>
            </a:r>
          </a:p>
          <a:p>
            <a:r>
              <a:rPr lang="en-US" sz="2000"/>
              <a:t>The risk of administering an ineffective vaccination can be detrimental to public safety and facility credibility</a:t>
            </a:r>
          </a:p>
          <a:p>
            <a:r>
              <a:rPr lang="en-US" sz="2000" b="1"/>
              <a:t>Vaccine temperature monitoring system</a:t>
            </a:r>
            <a:r>
              <a:rPr lang="en-US" sz="2000"/>
              <a:t> (a device, plus an application built on Azure SQL DB) ensures seamless vaccine storage monitoring and send immediate alert notifications the moment readings fall outside range</a:t>
            </a:r>
          </a:p>
          <a:p>
            <a:r>
              <a:rPr lang="en-US" sz="2000"/>
              <a:t>All data is time-stamped and recorded, ensuring vaccine temperature compliance and visibility</a:t>
            </a:r>
          </a:p>
        </p:txBody>
      </p:sp>
    </p:spTree>
    <p:extLst>
      <p:ext uri="{BB962C8B-B14F-4D97-AF65-F5344CB8AC3E}">
        <p14:creationId xmlns:p14="http://schemas.microsoft.com/office/powerpoint/2010/main" val="19265218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Graphic 39" descr="Architecture">
            <a:extLst>
              <a:ext uri="{FF2B5EF4-FFF2-40B4-BE49-F238E27FC236}">
                <a16:creationId xmlns:a16="http://schemas.microsoft.com/office/drawing/2014/main" id="{34F5F290-5FA3-49BE-BA47-770CA647076D}"/>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8468" y="1435100"/>
            <a:ext cx="8174596" cy="4306716"/>
          </a:xfrm>
          <a:prstGeom prst="rect">
            <a:avLst/>
          </a:prstGeom>
        </p:spPr>
      </p:pic>
      <p:sp>
        <p:nvSpPr>
          <p:cNvPr id="42" name="Freeform: Shape 41">
            <a:extLst>
              <a:ext uri="{FF2B5EF4-FFF2-40B4-BE49-F238E27FC236}">
                <a16:creationId xmlns:a16="http://schemas.microsoft.com/office/drawing/2014/main" id="{2A1FBAA9-A7FB-4371-BEAA-A1DB0000C200}"/>
              </a:ext>
              <a:ext uri="{C183D7F6-B498-43B3-948B-1728B52AA6E4}">
                <adec:decorative xmlns:adec="http://schemas.microsoft.com/office/drawing/2017/decorative" val="1"/>
              </a:ext>
            </a:extLst>
          </p:cNvPr>
          <p:cNvSpPr/>
          <p:nvPr/>
        </p:nvSpPr>
        <p:spPr bwMode="auto">
          <a:xfrm>
            <a:off x="1602467" y="2408657"/>
            <a:ext cx="4257313" cy="3257065"/>
          </a:xfrm>
          <a:custGeom>
            <a:avLst/>
            <a:gdLst>
              <a:gd name="connsiteX0" fmla="*/ 0 w 4257313"/>
              <a:gd name="connsiteY0" fmla="*/ 0 h 3257065"/>
              <a:gd name="connsiteX1" fmla="*/ 3791344 w 4257313"/>
              <a:gd name="connsiteY1" fmla="*/ 0 h 3257065"/>
              <a:gd name="connsiteX2" fmla="*/ 3791344 w 4257313"/>
              <a:gd name="connsiteY2" fmla="*/ 1345924 h 3257065"/>
              <a:gd name="connsiteX3" fmla="*/ 4257313 w 4257313"/>
              <a:gd name="connsiteY3" fmla="*/ 1345924 h 3257065"/>
              <a:gd name="connsiteX4" fmla="*/ 4257313 w 4257313"/>
              <a:gd name="connsiteY4" fmla="*/ 1606500 h 3257065"/>
              <a:gd name="connsiteX5" fmla="*/ 3791344 w 4257313"/>
              <a:gd name="connsiteY5" fmla="*/ 1606500 h 3257065"/>
              <a:gd name="connsiteX6" fmla="*/ 3791344 w 4257313"/>
              <a:gd name="connsiteY6" fmla="*/ 2193988 h 3257065"/>
              <a:gd name="connsiteX7" fmla="*/ 4257313 w 4257313"/>
              <a:gd name="connsiteY7" fmla="*/ 2193988 h 3257065"/>
              <a:gd name="connsiteX8" fmla="*/ 4257313 w 4257313"/>
              <a:gd name="connsiteY8" fmla="*/ 2454564 h 3257065"/>
              <a:gd name="connsiteX9" fmla="*/ 3791344 w 4257313"/>
              <a:gd name="connsiteY9" fmla="*/ 2454564 h 3257065"/>
              <a:gd name="connsiteX10" fmla="*/ 3791344 w 4257313"/>
              <a:gd name="connsiteY10" fmla="*/ 3257065 h 3257065"/>
              <a:gd name="connsiteX11" fmla="*/ 0 w 4257313"/>
              <a:gd name="connsiteY11" fmla="*/ 3257065 h 325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7313" h="3257065">
                <a:moveTo>
                  <a:pt x="0" y="0"/>
                </a:moveTo>
                <a:lnTo>
                  <a:pt x="3791344" y="0"/>
                </a:lnTo>
                <a:lnTo>
                  <a:pt x="3791344" y="1345924"/>
                </a:lnTo>
                <a:lnTo>
                  <a:pt x="4257313" y="1345924"/>
                </a:lnTo>
                <a:lnTo>
                  <a:pt x="4257313" y="1606500"/>
                </a:lnTo>
                <a:lnTo>
                  <a:pt x="3791344" y="1606500"/>
                </a:lnTo>
                <a:lnTo>
                  <a:pt x="3791344" y="2193988"/>
                </a:lnTo>
                <a:lnTo>
                  <a:pt x="4257313" y="2193988"/>
                </a:lnTo>
                <a:lnTo>
                  <a:pt x="4257313" y="2454564"/>
                </a:lnTo>
                <a:lnTo>
                  <a:pt x="3791344" y="2454564"/>
                </a:lnTo>
                <a:lnTo>
                  <a:pt x="3791344" y="3257065"/>
                </a:lnTo>
                <a:lnTo>
                  <a:pt x="0" y="325706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Title"/>
          <p:cNvSpPr>
            <a:spLocks noGrp="1"/>
          </p:cNvSpPr>
          <p:nvPr>
            <p:ph type="title"/>
          </p:nvPr>
        </p:nvSpPr>
        <p:spPr/>
        <p:txBody>
          <a:bodyPr/>
          <a:lstStyle>
            <a:lvl1pPr>
              <a:defRPr>
                <a:solidFill>
                  <a:schemeClr val="tx1"/>
                </a:solidFill>
              </a:defRPr>
            </a:lvl1pPr>
          </a:lstStyle>
          <a:p>
            <a:r>
              <a:rPr lang="en-US"/>
              <a:t>Architecture</a:t>
            </a:r>
          </a:p>
        </p:txBody>
      </p:sp>
      <p:grpSp>
        <p:nvGrpSpPr>
          <p:cNvPr id="28" name="Group 27">
            <a:extLst>
              <a:ext uri="{FF2B5EF4-FFF2-40B4-BE49-F238E27FC236}">
                <a16:creationId xmlns:a16="http://schemas.microsoft.com/office/drawing/2014/main" id="{39DAF3B5-99BF-47F8-B99A-874FCE6089FF}"/>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9" name="Straight Arrow Connector 28">
              <a:extLst>
                <a:ext uri="{FF2B5EF4-FFF2-40B4-BE49-F238E27FC236}">
                  <a16:creationId xmlns:a16="http://schemas.microsoft.com/office/drawing/2014/main" id="{83C0DEDA-840A-47B6-A290-200AE004378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237F4AAF-30EF-446D-84F3-C3D769CC690F}"/>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Oval 30">
              <a:extLst>
                <a:ext uri="{FF2B5EF4-FFF2-40B4-BE49-F238E27FC236}">
                  <a16:creationId xmlns:a16="http://schemas.microsoft.com/office/drawing/2014/main" id="{0DF64803-FE1A-46D4-9977-D90ADC26462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8FAD86F-0905-4F81-B72F-55BDD59260A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A2A7E4A-E2BC-4B84-AFBB-45D01AEF005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B99BAF0-BC15-4083-8E99-C479D268C80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18DADDE5-D06F-4630-A76B-138DEE35BEAD}"/>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36" name="TextBox 35">
              <a:extLst>
                <a:ext uri="{FF2B5EF4-FFF2-40B4-BE49-F238E27FC236}">
                  <a16:creationId xmlns:a16="http://schemas.microsoft.com/office/drawing/2014/main" id="{34685FA4-3E7D-4C5A-9280-68F03EA9E001}"/>
                </a:ext>
              </a:extLst>
            </p:cNvPr>
            <p:cNvSpPr txBox="1"/>
            <p:nvPr/>
          </p:nvSpPr>
          <p:spPr>
            <a:xfrm>
              <a:off x="2505768" y="6244646"/>
              <a:ext cx="1384981"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API</a:t>
              </a:r>
            </a:p>
          </p:txBody>
        </p:sp>
        <p:sp>
          <p:nvSpPr>
            <p:cNvPr id="37" name="TextBox 36">
              <a:extLst>
                <a:ext uri="{FF2B5EF4-FFF2-40B4-BE49-F238E27FC236}">
                  <a16:creationId xmlns:a16="http://schemas.microsoft.com/office/drawing/2014/main" id="{3D0068FB-9C6C-4F6F-BF07-51A581CA6946}"/>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Application</a:t>
              </a:r>
            </a:p>
          </p:txBody>
        </p:sp>
        <p:sp>
          <p:nvSpPr>
            <p:cNvPr id="38" name="TextBox 37">
              <a:extLst>
                <a:ext uri="{FF2B5EF4-FFF2-40B4-BE49-F238E27FC236}">
                  <a16:creationId xmlns:a16="http://schemas.microsoft.com/office/drawing/2014/main" id="{EF759A29-E988-4FD4-BD73-F6B544BBAF6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39" name="TextBox 38">
              <a:extLst>
                <a:ext uri="{FF2B5EF4-FFF2-40B4-BE49-F238E27FC236}">
                  <a16:creationId xmlns:a16="http://schemas.microsoft.com/office/drawing/2014/main" id="{079CC197-0440-4576-A64F-0E1284BEDA8D}"/>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pic>
        <p:nvPicPr>
          <p:cNvPr id="3" name="Graphic 2" descr="Badge Question Mark outline">
            <a:extLst>
              <a:ext uri="{FF2B5EF4-FFF2-40B4-BE49-F238E27FC236}">
                <a16:creationId xmlns:a16="http://schemas.microsoft.com/office/drawing/2014/main" id="{9F8B6F5A-4DEF-4D97-B970-053F5A5BD0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04318" y="4015157"/>
            <a:ext cx="457200" cy="457200"/>
          </a:xfrm>
          <a:prstGeom prst="rect">
            <a:avLst/>
          </a:prstGeom>
        </p:spPr>
      </p:pic>
    </p:spTree>
    <p:extLst>
      <p:ext uri="{BB962C8B-B14F-4D97-AF65-F5344CB8AC3E}">
        <p14:creationId xmlns:p14="http://schemas.microsoft.com/office/powerpoint/2010/main" val="125420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Build full stack applications with Azure Static Web Apps and Azure SQL Database</a:t>
            </a:r>
          </a:p>
        </p:txBody>
      </p:sp>
      <p:sp>
        <p:nvSpPr>
          <p:cNvPr id="3" name="TextBox 2">
            <a:extLst>
              <a:ext uri="{FF2B5EF4-FFF2-40B4-BE49-F238E27FC236}">
                <a16:creationId xmlns:a16="http://schemas.microsoft.com/office/drawing/2014/main" id="{7D367424-830D-40B3-83BA-FE18FFEC0BEA}"/>
              </a:ext>
            </a:extLst>
          </p:cNvPr>
          <p:cNvSpPr txBox="1"/>
          <p:nvPr/>
        </p:nvSpPr>
        <p:spPr>
          <a:xfrm>
            <a:off x="669073" y="1170878"/>
            <a:ext cx="276550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pitchFamily="34" charset="0"/>
              </a:rPr>
              <a:t>Module 3</a:t>
            </a:r>
          </a:p>
        </p:txBody>
      </p:sp>
    </p:spTree>
    <p:extLst>
      <p:ext uri="{BB962C8B-B14F-4D97-AF65-F5344CB8AC3E}">
        <p14:creationId xmlns:p14="http://schemas.microsoft.com/office/powerpoint/2010/main" val="51882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Select an application hosting service</a:t>
            </a:r>
          </a:p>
        </p:txBody>
      </p:sp>
      <p:grpSp>
        <p:nvGrpSpPr>
          <p:cNvPr id="17" name="Group 16">
            <a:extLst>
              <a:ext uri="{FF2B5EF4-FFF2-40B4-BE49-F238E27FC236}">
                <a16:creationId xmlns:a16="http://schemas.microsoft.com/office/drawing/2014/main" id="{C9EF9CB3-1799-40A8-9AB8-31287637F37B}"/>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18" name="Straight Arrow Connector 17">
              <a:extLst>
                <a:ext uri="{FF2B5EF4-FFF2-40B4-BE49-F238E27FC236}">
                  <a16:creationId xmlns:a16="http://schemas.microsoft.com/office/drawing/2014/main" id="{F5297261-4A07-4A8E-A53C-88DFE21B39F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3E7ED05-96A0-4437-9317-FEF314C64A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44F6290-2677-4EFB-ACF9-F5425E494E18}"/>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Oval 20">
              <a:extLst>
                <a:ext uri="{FF2B5EF4-FFF2-40B4-BE49-F238E27FC236}">
                  <a16:creationId xmlns:a16="http://schemas.microsoft.com/office/drawing/2014/main" id="{64FAF23F-9132-43F5-AD9A-655549191A7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050A5AE2-6BFE-435B-A394-B0E463E18AD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2CB4EE2-8401-4FEC-AE70-021E271675A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B8374ED0-BC9D-437F-8B42-77CB6982C35E}"/>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25" name="TextBox 24">
              <a:extLst>
                <a:ext uri="{FF2B5EF4-FFF2-40B4-BE49-F238E27FC236}">
                  <a16:creationId xmlns:a16="http://schemas.microsoft.com/office/drawing/2014/main" id="{12A53109-1FF0-4A1F-A35E-6BB752BD4D68}"/>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26" name="TextBox 25">
              <a:extLst>
                <a:ext uri="{FF2B5EF4-FFF2-40B4-BE49-F238E27FC236}">
                  <a16:creationId xmlns:a16="http://schemas.microsoft.com/office/drawing/2014/main" id="{49741779-C74B-4381-B2D3-B51F68F4DC51}"/>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Application</a:t>
              </a:r>
            </a:p>
          </p:txBody>
        </p:sp>
        <p:sp>
          <p:nvSpPr>
            <p:cNvPr id="27" name="TextBox 26">
              <a:extLst>
                <a:ext uri="{FF2B5EF4-FFF2-40B4-BE49-F238E27FC236}">
                  <a16:creationId xmlns:a16="http://schemas.microsoft.com/office/drawing/2014/main" id="{0147EFFF-7313-49EB-82FA-A36ECE6A880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28" name="TextBox 27">
              <a:extLst>
                <a:ext uri="{FF2B5EF4-FFF2-40B4-BE49-F238E27FC236}">
                  <a16:creationId xmlns:a16="http://schemas.microsoft.com/office/drawing/2014/main" id="{C3BDD3DF-5C53-47FA-ADD2-87D52D74C9E1}"/>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
        <p:nvSpPr>
          <p:cNvPr id="32" name="Rectangle 31">
            <a:extLst>
              <a:ext uri="{FF2B5EF4-FFF2-40B4-BE49-F238E27FC236}">
                <a16:creationId xmlns:a16="http://schemas.microsoft.com/office/drawing/2014/main" id="{65AFE176-EED8-40D5-AB09-8DEE8FF7B41C}"/>
              </a:ext>
              <a:ext uri="{C183D7F6-B498-43B3-948B-1728B52AA6E4}">
                <adec:decorative xmlns:adec="http://schemas.microsoft.com/office/drawing/2017/decorative" val="1"/>
              </a:ext>
            </a:extLst>
          </p:cNvPr>
          <p:cNvSpPr/>
          <p:nvPr/>
        </p:nvSpPr>
        <p:spPr bwMode="auto">
          <a:xfrm>
            <a:off x="588262" y="1435100"/>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Solution requirements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Website for monitoring real-time bus locations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Notifications when a bus is close by</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Deployment automation</a:t>
            </a:r>
          </a:p>
        </p:txBody>
      </p:sp>
      <p:sp>
        <p:nvSpPr>
          <p:cNvPr id="33" name="Rectangle 32">
            <a:extLst>
              <a:ext uri="{FF2B5EF4-FFF2-40B4-BE49-F238E27FC236}">
                <a16:creationId xmlns:a16="http://schemas.microsoft.com/office/drawing/2014/main" id="{9CF58540-E654-49F8-9EC5-53720259443D}"/>
              </a:ext>
              <a:ext uri="{C183D7F6-B498-43B3-948B-1728B52AA6E4}">
                <adec:decorative xmlns:adec="http://schemas.microsoft.com/office/drawing/2017/decorative" val="1"/>
              </a:ext>
            </a:extLst>
          </p:cNvPr>
          <p:cNvSpPr/>
          <p:nvPr/>
        </p:nvSpPr>
        <p:spPr bwMode="auto">
          <a:xfrm>
            <a:off x="588262" y="3570119"/>
            <a:ext cx="11021126" cy="1899772"/>
          </a:xfrm>
          <a:prstGeom prst="rect">
            <a:avLst/>
          </a:prstGeom>
          <a:solidFill>
            <a:schemeClr val="bg1"/>
          </a:solidFill>
          <a:ln>
            <a:noFill/>
            <a:headEnd type="none" w="med" len="med"/>
            <a:tailEnd type="none" w="med" len="med"/>
          </a:ln>
          <a:effectLst>
            <a:outerShdw blurRad="2540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rtlCol="0" anchor="t">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Web application requirements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Website displaying a map with real-time buses and geofences</a:t>
            </a:r>
          </a:p>
          <a:p>
            <a:pPr marL="283464" marR="0" lvl="0" indent="-283464"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Filter based on bus route(s) and geofence(s)</a:t>
            </a:r>
          </a:p>
        </p:txBody>
      </p:sp>
    </p:spTree>
    <p:extLst>
      <p:ext uri="{BB962C8B-B14F-4D97-AF65-F5344CB8AC3E}">
        <p14:creationId xmlns:p14="http://schemas.microsoft.com/office/powerpoint/2010/main" val="343710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grpId="1" nodeType="withEffect">
                                  <p:stCondLst>
                                    <p:cond delay="150"/>
                                  </p:stCondLst>
                                  <p:childTnLst>
                                    <p:animMotion origin="layout" path="M 1.45833E-6 -7.40741E-7 L 1.45833E-6 -0.0544 " pathEditMode="relative" rAng="0" ptsTypes="AA">
                                      <p:cBhvr>
                                        <p:cTn id="9" dur="600" spd="-100000" fill="hold"/>
                                        <p:tgtEl>
                                          <p:spTgt spid="32"/>
                                        </p:tgtEl>
                                        <p:attrNameLst>
                                          <p:attrName>ppt_x</p:attrName>
                                          <p:attrName>ppt_y</p:attrName>
                                        </p:attrNameLst>
                                      </p:cBhvr>
                                      <p:rCtr x="0" y="-2731"/>
                                    </p:animMotion>
                                  </p:childTnLst>
                                </p:cTn>
                              </p:par>
                              <p:par>
                                <p:cTn id="10" presetID="10"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42" presetClass="path" presetSubtype="0" decel="100000" fill="hold" grpId="1" nodeType="withEffect">
                                  <p:stCondLst>
                                    <p:cond delay="0"/>
                                  </p:stCondLst>
                                  <p:childTnLst>
                                    <p:animMotion origin="layout" path="M 5E-6 2.59259E-6 L 5E-6 -0.0544 " pathEditMode="relative" rAng="0" ptsTypes="AA">
                                      <p:cBhvr>
                                        <p:cTn id="14" dur="600" spd="-100000" fill="hold"/>
                                        <p:tgtEl>
                                          <p:spTgt spid="33"/>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animBg="1"/>
      <p:bldP spid="33" grpId="1"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E869459-8C3B-4F6F-8130-4722765236F5}"/>
              </a:ext>
            </a:extLst>
          </p:cNvPr>
          <p:cNvSpPr>
            <a:spLocks noGrp="1"/>
          </p:cNvSpPr>
          <p:nvPr>
            <p:ph type="title"/>
          </p:nvPr>
        </p:nvSpPr>
        <p:spPr>
          <a:xfrm>
            <a:off x="585216" y="2309812"/>
            <a:ext cx="3182027" cy="1969770"/>
          </a:xfrm>
        </p:spPr>
        <p:txBody>
          <a:bodyPr/>
          <a:lstStyle/>
          <a:p>
            <a:r>
              <a:rPr lang="en-US" sz="3200" dirty="0"/>
              <a:t>Accelerate app development with Azure Static Web Apps</a:t>
            </a:r>
          </a:p>
        </p:txBody>
      </p:sp>
      <p:sp>
        <p:nvSpPr>
          <p:cNvPr id="3" name="Subtitle"/>
          <p:cNvSpPr>
            <a:spLocks noGrp="1"/>
          </p:cNvSpPr>
          <p:nvPr>
            <p:ph type="body" sz="quarter" idx="11"/>
          </p:nvPr>
        </p:nvSpPr>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Azure Static Web Apps is a modern web app service that offers streamlined full-stack development from source code to global </a:t>
            </a:r>
            <a:br>
              <a:rPr lang="en-US" dirty="0"/>
            </a:br>
            <a:r>
              <a:rPr lang="en-US" dirty="0"/>
              <a:t>high availability</a:t>
            </a:r>
          </a:p>
        </p:txBody>
      </p:sp>
      <p:pic>
        <p:nvPicPr>
          <p:cNvPr id="5" name="Picture 4" descr="Graphical user interface, application, icon&#10;&#10;Description automatically generated">
            <a:extLst>
              <a:ext uri="{FF2B5EF4-FFF2-40B4-BE49-F238E27FC236}">
                <a16:creationId xmlns:a16="http://schemas.microsoft.com/office/drawing/2014/main" id="{362763FF-E7B5-4591-BB6D-D843F386E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299" y="227029"/>
            <a:ext cx="2109417" cy="2082784"/>
          </a:xfrm>
          <a:prstGeom prst="rect">
            <a:avLst/>
          </a:prstGeom>
          <a:noFill/>
        </p:spPr>
      </p:pic>
      <p:grpSp>
        <p:nvGrpSpPr>
          <p:cNvPr id="34" name="Group 33">
            <a:extLst>
              <a:ext uri="{FF2B5EF4-FFF2-40B4-BE49-F238E27FC236}">
                <a16:creationId xmlns:a16="http://schemas.microsoft.com/office/drawing/2014/main" id="{B41DAF19-2CCC-4C30-8B6D-F62DE892E082}"/>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35" name="Straight Arrow Connector 34">
              <a:extLst>
                <a:ext uri="{FF2B5EF4-FFF2-40B4-BE49-F238E27FC236}">
                  <a16:creationId xmlns:a16="http://schemas.microsoft.com/office/drawing/2014/main" id="{06DDE59F-D2DA-4285-A83F-D2FDEFCAE0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F799F9D-E278-4DB2-893A-4DFC734A32B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 name="Oval 36">
              <a:extLst>
                <a:ext uri="{FF2B5EF4-FFF2-40B4-BE49-F238E27FC236}">
                  <a16:creationId xmlns:a16="http://schemas.microsoft.com/office/drawing/2014/main" id="{9F7602EF-EE6A-4EBD-B825-67611C55863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5E033837-2FE4-4118-86F2-2A0B1ADFD1D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509CD916-0393-45BD-BD5D-A744E95936A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4D03A546-69E5-4039-80A6-3D66DE5E51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05BB4A3E-BE14-4897-A387-4E0AD2AE7CD3}"/>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42" name="TextBox 41">
              <a:extLst>
                <a:ext uri="{FF2B5EF4-FFF2-40B4-BE49-F238E27FC236}">
                  <a16:creationId xmlns:a16="http://schemas.microsoft.com/office/drawing/2014/main" id="{56D87633-B479-44A7-B302-A7661593AE40}"/>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43" name="TextBox 42">
              <a:extLst>
                <a:ext uri="{FF2B5EF4-FFF2-40B4-BE49-F238E27FC236}">
                  <a16:creationId xmlns:a16="http://schemas.microsoft.com/office/drawing/2014/main" id="{13447998-A2B0-4FBA-8B40-7D824317C560}"/>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Application</a:t>
              </a:r>
            </a:p>
          </p:txBody>
        </p:sp>
        <p:sp>
          <p:nvSpPr>
            <p:cNvPr id="44" name="TextBox 43">
              <a:extLst>
                <a:ext uri="{FF2B5EF4-FFF2-40B4-BE49-F238E27FC236}">
                  <a16:creationId xmlns:a16="http://schemas.microsoft.com/office/drawing/2014/main" id="{4FEB64B9-F016-42C3-9B7E-BC1BB6C0BD15}"/>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45" name="TextBox 44">
              <a:extLst>
                <a:ext uri="{FF2B5EF4-FFF2-40B4-BE49-F238E27FC236}">
                  <a16:creationId xmlns:a16="http://schemas.microsoft.com/office/drawing/2014/main" id="{3CE10EF2-C5FC-4AC5-9E73-A3FC56AD443C}"/>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Static web apps</a:t>
            </a:r>
          </a:p>
        </p:txBody>
      </p:sp>
      <p:pic>
        <p:nvPicPr>
          <p:cNvPr id="6" name="Graphic 5" descr="logo, icon">
            <a:extLst>
              <a:ext uri="{FF2B5EF4-FFF2-40B4-BE49-F238E27FC236}">
                <a16:creationId xmlns:a16="http://schemas.microsoft.com/office/drawing/2014/main" id="{814195B5-449E-4E2C-B6D6-C96BC929C3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6041" y="3339464"/>
            <a:ext cx="1924050" cy="1924050"/>
          </a:xfrm>
          <a:prstGeom prst="rect">
            <a:avLst/>
          </a:prstGeom>
        </p:spPr>
      </p:pic>
      <p:pic>
        <p:nvPicPr>
          <p:cNvPr id="8" name="Graphic 7" descr="logo, icon">
            <a:extLst>
              <a:ext uri="{FF2B5EF4-FFF2-40B4-BE49-F238E27FC236}">
                <a16:creationId xmlns:a16="http://schemas.microsoft.com/office/drawing/2014/main" id="{D9AB9CDB-A4E5-41F0-A61E-4FFED31E5ED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93089" y="3302311"/>
            <a:ext cx="2827924" cy="1998355"/>
          </a:xfrm>
          <a:prstGeom prst="rect">
            <a:avLst/>
          </a:prstGeom>
        </p:spPr>
      </p:pic>
      <p:pic>
        <p:nvPicPr>
          <p:cNvPr id="10" name="Graphic 9" descr="logo, icon">
            <a:extLst>
              <a:ext uri="{FF2B5EF4-FFF2-40B4-BE49-F238E27FC236}">
                <a16:creationId xmlns:a16="http://schemas.microsoft.com/office/drawing/2014/main" id="{6B3109A4-88D6-4CE5-A7DD-2703112BE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0444" y="3467056"/>
            <a:ext cx="1386006" cy="1668864"/>
          </a:xfrm>
          <a:prstGeom prst="rect">
            <a:avLst/>
          </a:prstGeom>
        </p:spPr>
      </p:pic>
      <p:pic>
        <p:nvPicPr>
          <p:cNvPr id="14" name="Picture 13" descr="Logo, icon&#10;&#10;Description automatically generated">
            <a:extLst>
              <a:ext uri="{FF2B5EF4-FFF2-40B4-BE49-F238E27FC236}">
                <a16:creationId xmlns:a16="http://schemas.microsoft.com/office/drawing/2014/main" id="{22C65208-FBEA-41C0-B723-03B7CDBEB7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59503" y="3403259"/>
            <a:ext cx="1796456" cy="1796456"/>
          </a:xfrm>
          <a:prstGeom prst="rect">
            <a:avLst/>
          </a:prstGeom>
        </p:spPr>
      </p:pic>
      <p:grpSp>
        <p:nvGrpSpPr>
          <p:cNvPr id="26" name="Group 25">
            <a:extLst>
              <a:ext uri="{FF2B5EF4-FFF2-40B4-BE49-F238E27FC236}">
                <a16:creationId xmlns:a16="http://schemas.microsoft.com/office/drawing/2014/main" id="{B15D96DB-A119-4E28-B3E8-230F35C4A9A0}"/>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7" name="Straight Arrow Connector 26">
              <a:extLst>
                <a:ext uri="{FF2B5EF4-FFF2-40B4-BE49-F238E27FC236}">
                  <a16:creationId xmlns:a16="http://schemas.microsoft.com/office/drawing/2014/main" id="{57B09FE8-F696-4BFE-BD29-A91C5CBC9A0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17E826A-44EF-48A7-9382-B449712D42E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3600E2A8-DCB0-4F2A-8588-64D36EDABE6A}"/>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Oval 29">
              <a:extLst>
                <a:ext uri="{FF2B5EF4-FFF2-40B4-BE49-F238E27FC236}">
                  <a16:creationId xmlns:a16="http://schemas.microsoft.com/office/drawing/2014/main" id="{B0688CAC-F24E-4F48-A402-87B375095A5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FDA650C0-4B1E-4AA3-8CC5-3D48FCD6AC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AEF2D76-933E-4C2C-B737-6646E739022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902065DC-0A8D-4102-931F-A2614657C4BE}"/>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34" name="TextBox 33">
              <a:extLst>
                <a:ext uri="{FF2B5EF4-FFF2-40B4-BE49-F238E27FC236}">
                  <a16:creationId xmlns:a16="http://schemas.microsoft.com/office/drawing/2014/main" id="{E4F66D3C-ADD0-4CC7-9CA4-73F0E98383BA}"/>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5" name="TextBox 34">
              <a:extLst>
                <a:ext uri="{FF2B5EF4-FFF2-40B4-BE49-F238E27FC236}">
                  <a16:creationId xmlns:a16="http://schemas.microsoft.com/office/drawing/2014/main" id="{AAD17EC4-0CB8-4520-BC7B-FC563116971B}"/>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Application</a:t>
              </a:r>
            </a:p>
          </p:txBody>
        </p:sp>
        <p:sp>
          <p:nvSpPr>
            <p:cNvPr id="36" name="TextBox 35">
              <a:extLst>
                <a:ext uri="{FF2B5EF4-FFF2-40B4-BE49-F238E27FC236}">
                  <a16:creationId xmlns:a16="http://schemas.microsoft.com/office/drawing/2014/main" id="{F702F00C-6A52-4347-886F-0BE83C54811A}"/>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37" name="TextBox 36">
              <a:extLst>
                <a:ext uri="{FF2B5EF4-FFF2-40B4-BE49-F238E27FC236}">
                  <a16:creationId xmlns:a16="http://schemas.microsoft.com/office/drawing/2014/main" id="{8B5162D6-F46F-4739-964D-72BC2E11E8D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
        <p:nvSpPr>
          <p:cNvPr id="5" name="Rectangle 4">
            <a:extLst>
              <a:ext uri="{FF2B5EF4-FFF2-40B4-BE49-F238E27FC236}">
                <a16:creationId xmlns:a16="http://schemas.microsoft.com/office/drawing/2014/main" id="{57CEAB62-0A6A-4BB3-B818-543B7B45D6D0}"/>
              </a:ext>
              <a:ext uri="{C183D7F6-B498-43B3-948B-1728B52AA6E4}">
                <adec:decorative xmlns:adec="http://schemas.microsoft.com/office/drawing/2017/decorative" val="1"/>
              </a:ext>
            </a:extLst>
          </p:cNvPr>
          <p:cNvSpPr/>
          <p:nvPr/>
        </p:nvSpPr>
        <p:spPr bwMode="auto">
          <a:xfrm>
            <a:off x="1067645" y="1423984"/>
            <a:ext cx="10133755" cy="1796456"/>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Subtitle"/>
          <p:cNvSpPr>
            <a:spLocks noGrp="1"/>
          </p:cNvSpPr>
          <p:nvPr>
            <p:ph sz="quarter" idx="10"/>
          </p:nvPr>
        </p:nvSpPr>
        <p:spPr>
          <a:xfrm>
            <a:off x="584200" y="1435100"/>
            <a:ext cx="11018838" cy="15088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Static web apps are commonly built using libraries and frameworks like Angular, React, Svelte, Vue, or </a:t>
            </a:r>
            <a:r>
              <a:rPr dirty="0" err="1"/>
              <a:t>Blazor</a:t>
            </a:r>
            <a:r>
              <a:rPr dirty="0"/>
              <a:t> where server side rendering is not required.</a:t>
            </a:r>
          </a:p>
        </p:txBody>
      </p:sp>
      <p:pic>
        <p:nvPicPr>
          <p:cNvPr id="12" name="Graphic 11" descr="logo, icon">
            <a:extLst>
              <a:ext uri="{FF2B5EF4-FFF2-40B4-BE49-F238E27FC236}">
                <a16:creationId xmlns:a16="http://schemas.microsoft.com/office/drawing/2014/main" id="{95B15F9A-A5EC-4E65-B3F9-D771566150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47218" y="3529962"/>
            <a:ext cx="1780966" cy="15430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E-6 2.59259E-6 L 0.00625 0.29143 " pathEditMode="relative" rAng="0" ptsTypes="AA">
                                      <p:cBhvr>
                                        <p:cTn id="6" dur="20" fill="hold"/>
                                        <p:tgtEl>
                                          <p:spTgt spid="5"/>
                                        </p:tgtEl>
                                        <p:attrNameLst>
                                          <p:attrName>ppt_x</p:attrName>
                                          <p:attrName>ppt_y</p:attrName>
                                        </p:attrNameLst>
                                      </p:cBhvr>
                                      <p:rCtr x="313" y="14560"/>
                                    </p:animMotion>
                                  </p:childTnLst>
                                </p:cTn>
                              </p:par>
                              <p:par>
                                <p:cTn id="7" presetID="10"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Azure Static Web Apps</a:t>
            </a:r>
          </a:p>
        </p:txBody>
      </p:sp>
      <p:sp>
        <p:nvSpPr>
          <p:cNvPr id="3" name="Subtitle"/>
          <p:cNvSpPr>
            <a:spLocks noGrp="1"/>
          </p:cNvSpPr>
          <p:nvPr>
            <p:ph sz="quarter" idx="10"/>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Combine the power of static web apps with Azure Functions</a:t>
            </a:r>
          </a:p>
        </p:txBody>
      </p:sp>
      <p:grpSp>
        <p:nvGrpSpPr>
          <p:cNvPr id="24" name="Group 23">
            <a:extLst>
              <a:ext uri="{FF2B5EF4-FFF2-40B4-BE49-F238E27FC236}">
                <a16:creationId xmlns:a16="http://schemas.microsoft.com/office/drawing/2014/main" id="{AE5181BD-932C-4D49-9A54-83CE26695AA5}"/>
              </a:ext>
              <a:ext uri="{C183D7F6-B498-43B3-948B-1728B52AA6E4}">
                <adec:decorative xmlns:adec="http://schemas.microsoft.com/office/drawing/2017/decorative" val="1"/>
              </a:ext>
            </a:extLst>
          </p:cNvPr>
          <p:cNvGrpSpPr/>
          <p:nvPr/>
        </p:nvGrpSpPr>
        <p:grpSpPr>
          <a:xfrm>
            <a:off x="5722070" y="313330"/>
            <a:ext cx="1998095" cy="836380"/>
            <a:chOff x="8886966" y="3081750"/>
            <a:chExt cx="1998095" cy="836380"/>
          </a:xfrm>
        </p:grpSpPr>
        <p:grpSp>
          <p:nvGrpSpPr>
            <p:cNvPr id="25" name="Group 24">
              <a:extLst>
                <a:ext uri="{FF2B5EF4-FFF2-40B4-BE49-F238E27FC236}">
                  <a16:creationId xmlns:a16="http://schemas.microsoft.com/office/drawing/2014/main" id="{009EF1BE-C7E1-4430-A4A1-496991A70FF0}"/>
                </a:ext>
              </a:extLst>
            </p:cNvPr>
            <p:cNvGrpSpPr/>
            <p:nvPr/>
          </p:nvGrpSpPr>
          <p:grpSpPr>
            <a:xfrm>
              <a:off x="9740837" y="3084768"/>
              <a:ext cx="1144224" cy="833362"/>
              <a:chOff x="9026065" y="3084768"/>
              <a:chExt cx="1144224" cy="833362"/>
            </a:xfrm>
          </p:grpSpPr>
          <p:pic>
            <p:nvPicPr>
              <p:cNvPr id="27" name="Graphic 26">
                <a:extLst>
                  <a:ext uri="{FF2B5EF4-FFF2-40B4-BE49-F238E27FC236}">
                    <a16:creationId xmlns:a16="http://schemas.microsoft.com/office/drawing/2014/main" id="{C76445FD-BCD4-44C8-97C4-59139D98D5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6927" y="3084768"/>
                <a:ext cx="833362" cy="833362"/>
              </a:xfrm>
              <a:prstGeom prst="rect">
                <a:avLst/>
              </a:prstGeom>
            </p:spPr>
          </p:pic>
          <p:sp>
            <p:nvSpPr>
              <p:cNvPr id="28" name="TextBox 27">
                <a:extLst>
                  <a:ext uri="{FF2B5EF4-FFF2-40B4-BE49-F238E27FC236}">
                    <a16:creationId xmlns:a16="http://schemas.microsoft.com/office/drawing/2014/main" id="{EF3B4D73-3BA1-40A6-B4B7-F20BDB99E519}"/>
                  </a:ext>
                </a:extLst>
              </p:cNvPr>
              <p:cNvSpPr txBox="1"/>
              <p:nvPr/>
            </p:nvSpPr>
            <p:spPr>
              <a:xfrm>
                <a:off x="9026065" y="3159472"/>
                <a:ext cx="285352"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a:ea typeface="+mn-ea"/>
                    <a:cs typeface="Arial" pitchFamily="34" charset="0"/>
                  </a:rPr>
                  <a:t>+</a:t>
                </a:r>
              </a:p>
            </p:txBody>
          </p:sp>
        </p:grpSp>
        <p:pic>
          <p:nvPicPr>
            <p:cNvPr id="26" name="Graphic 25">
              <a:extLst>
                <a:ext uri="{FF2B5EF4-FFF2-40B4-BE49-F238E27FC236}">
                  <a16:creationId xmlns:a16="http://schemas.microsoft.com/office/drawing/2014/main" id="{7CC07A96-0059-4CCB-A60E-7F127533C5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6966" y="3081750"/>
              <a:ext cx="833361" cy="833361"/>
            </a:xfrm>
            <a:prstGeom prst="rect">
              <a:avLst/>
            </a:prstGeom>
          </p:spPr>
        </p:pic>
      </p:grpSp>
      <p:grpSp>
        <p:nvGrpSpPr>
          <p:cNvPr id="23" name="Group 22">
            <a:extLst>
              <a:ext uri="{FF2B5EF4-FFF2-40B4-BE49-F238E27FC236}">
                <a16:creationId xmlns:a16="http://schemas.microsoft.com/office/drawing/2014/main" id="{2442E6A7-7055-4226-88C8-03A9133BCF11}"/>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9" name="Straight Arrow Connector 28">
              <a:extLst>
                <a:ext uri="{FF2B5EF4-FFF2-40B4-BE49-F238E27FC236}">
                  <a16:creationId xmlns:a16="http://schemas.microsoft.com/office/drawing/2014/main" id="{830F1F30-E695-46E4-BC39-383A776449D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22DADF2-544D-4F2F-8C7C-96CAFAC1725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Oval 30">
              <a:extLst>
                <a:ext uri="{FF2B5EF4-FFF2-40B4-BE49-F238E27FC236}">
                  <a16:creationId xmlns:a16="http://schemas.microsoft.com/office/drawing/2014/main" id="{E3198E6E-9DB8-4911-8618-569EF02F81A6}"/>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0A5EA07B-B641-44F9-8999-D6D9660A21E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FE57C6C-2D8E-460C-A8E9-1BEC23D89A3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5A6322E1-281F-49F0-82A8-C7955B829D68}"/>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4DE578D8-B6AD-4FE6-8FAA-98C2FC2FF1B0}"/>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36" name="TextBox 35">
              <a:extLst>
                <a:ext uri="{FF2B5EF4-FFF2-40B4-BE49-F238E27FC236}">
                  <a16:creationId xmlns:a16="http://schemas.microsoft.com/office/drawing/2014/main" id="{3ADC7981-E216-4D54-BC76-8113E5D0A99F}"/>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7" name="TextBox 36">
              <a:extLst>
                <a:ext uri="{FF2B5EF4-FFF2-40B4-BE49-F238E27FC236}">
                  <a16:creationId xmlns:a16="http://schemas.microsoft.com/office/drawing/2014/main" id="{FCD78786-C573-40D1-BD10-A32B2AC1629A}"/>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Application</a:t>
              </a:r>
            </a:p>
          </p:txBody>
        </p:sp>
        <p:sp>
          <p:nvSpPr>
            <p:cNvPr id="38" name="TextBox 37">
              <a:extLst>
                <a:ext uri="{FF2B5EF4-FFF2-40B4-BE49-F238E27FC236}">
                  <a16:creationId xmlns:a16="http://schemas.microsoft.com/office/drawing/2014/main" id="{0AFB8992-D797-493C-9B05-2B17BE6C4C88}"/>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39" name="TextBox 38">
              <a:extLst>
                <a:ext uri="{FF2B5EF4-FFF2-40B4-BE49-F238E27FC236}">
                  <a16:creationId xmlns:a16="http://schemas.microsoft.com/office/drawing/2014/main" id="{01C70E38-FF86-4939-B988-5DF4894AFC74}"/>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pic>
        <p:nvPicPr>
          <p:cNvPr id="2050" name="Picture 2" descr="Graphical user interface, application, Teams&#10;&#10;Description automatically generated">
            <a:extLst>
              <a:ext uri="{FF2B5EF4-FFF2-40B4-BE49-F238E27FC236}">
                <a16:creationId xmlns:a16="http://schemas.microsoft.com/office/drawing/2014/main" id="{A49289C5-2BAE-43BF-97FD-4394CD2798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5408" y="2264065"/>
            <a:ext cx="7881184" cy="3292584"/>
          </a:xfrm>
          <a:prstGeom prst="rect">
            <a:avLst/>
          </a:prstGeom>
          <a:noFill/>
          <a:ln w="12700">
            <a:noFill/>
          </a:ln>
          <a:effectLst>
            <a:outerShdw blurRad="317500" dist="76200" sx="102000" sy="102000" algn="ctr" rotWithShape="0">
              <a:prstClr val="black">
                <a:alpha val="20000"/>
              </a:prstClr>
            </a:outerShdw>
          </a:effectLst>
        </p:spPr>
      </p:pic>
    </p:spTree>
    <p:extLst>
      <p:ext uri="{BB962C8B-B14F-4D97-AF65-F5344CB8AC3E}">
        <p14:creationId xmlns:p14="http://schemas.microsoft.com/office/powerpoint/2010/main" val="337600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GitHub Actions and Azure Static Web Apps</a:t>
            </a:r>
          </a:p>
        </p:txBody>
      </p:sp>
      <p:sp>
        <p:nvSpPr>
          <p:cNvPr id="11" name="Text Placeholder 10">
            <a:extLst>
              <a:ext uri="{FF2B5EF4-FFF2-40B4-BE49-F238E27FC236}">
                <a16:creationId xmlns:a16="http://schemas.microsoft.com/office/drawing/2014/main" id="{8DBC0EAB-DEDA-4016-BB23-44442E656DCE}"/>
              </a:ext>
            </a:extLst>
          </p:cNvPr>
          <p:cNvSpPr>
            <a:spLocks noGrp="1"/>
          </p:cNvSpPr>
          <p:nvPr>
            <p:ph type="body" sz="quarter" idx="13"/>
          </p:nvPr>
        </p:nvSpPr>
        <p:spPr/>
        <p:txBody>
          <a:bodyPr/>
          <a:lstStyle/>
          <a:p>
            <a:r>
              <a:rPr lang="en-US" err="1"/>
              <a:t>yaml</a:t>
            </a:r>
            <a:endParaRPr lang="en-US"/>
          </a:p>
        </p:txBody>
      </p:sp>
      <p:sp>
        <p:nvSpPr>
          <p:cNvPr id="3" name="Subtitle"/>
          <p:cNvSpPr>
            <a:spLocks noGrp="1"/>
          </p:cNvSpPr>
          <p:nvPr>
            <p:ph type="body" sz="quarter" idx="10"/>
          </p:nvPr>
        </p:nvSpPr>
        <p:spPr/>
        <p:txBody>
          <a:bodyPr vert="horz" wrap="square" lIns="0" tIns="0" rIns="0" bIns="0" rtlCol="0" anchor="t">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sz="1800" b="0" dirty="0">
                <a:solidFill>
                  <a:srgbClr val="000000"/>
                </a:solidFill>
                <a:effectLst/>
                <a:latin typeface="Cascadia Code"/>
              </a:rPr>
              <a:t> - </a:t>
            </a:r>
            <a:r>
              <a:rPr lang="en-US" sz="1800" b="0" dirty="0">
                <a:solidFill>
                  <a:srgbClr val="800000"/>
                </a:solidFill>
                <a:effectLst/>
                <a:latin typeface="Cascadia Code"/>
              </a:rPr>
              <a:t>name</a:t>
            </a:r>
            <a:r>
              <a:rPr lang="en-US" sz="1800" b="0" dirty="0">
                <a:solidFill>
                  <a:srgbClr val="000000"/>
                </a:solidFill>
                <a:effectLst/>
                <a:latin typeface="Cascadia Code"/>
              </a:rPr>
              <a:t>: </a:t>
            </a:r>
            <a:r>
              <a:rPr lang="en-US" sz="1800" b="0" dirty="0">
                <a:solidFill>
                  <a:srgbClr val="0000FF"/>
                </a:solidFill>
                <a:effectLst/>
                <a:latin typeface="Cascadia Code"/>
              </a:rPr>
              <a:t>Build And Deploy</a:t>
            </a:r>
            <a:endParaRPr lang="en-US" sz="1800" b="0" dirty="0">
              <a:solidFill>
                <a:srgbClr val="000000"/>
              </a:solidFill>
              <a:effectLst/>
              <a:latin typeface="Cascadia Code"/>
            </a:endParaRPr>
          </a:p>
          <a:p>
            <a:r>
              <a:rPr lang="en-US" sz="1800" b="0" dirty="0">
                <a:solidFill>
                  <a:srgbClr val="000000"/>
                </a:solidFill>
                <a:effectLst/>
                <a:latin typeface="Cascadia Code"/>
              </a:rPr>
              <a:t> </a:t>
            </a:r>
            <a:r>
              <a:rPr lang="en-US" sz="1800" dirty="0">
                <a:solidFill>
                  <a:srgbClr val="000000"/>
                </a:solidFill>
                <a:latin typeface="Cascadia Code"/>
              </a:rPr>
              <a:t>    </a:t>
            </a:r>
            <a:r>
              <a:rPr lang="en-US" sz="1800" b="0" dirty="0">
                <a:solidFill>
                  <a:srgbClr val="800000"/>
                </a:solidFill>
                <a:effectLst/>
                <a:latin typeface="Cascadia Code"/>
              </a:rPr>
              <a:t>id</a:t>
            </a:r>
            <a:r>
              <a:rPr lang="en-US" sz="1800" b="0" dirty="0">
                <a:solidFill>
                  <a:srgbClr val="000000"/>
                </a:solidFill>
                <a:effectLst/>
                <a:latin typeface="Cascadia Code"/>
              </a:rPr>
              <a:t>: </a:t>
            </a:r>
            <a:r>
              <a:rPr lang="en-US" sz="1800" b="0" dirty="0" err="1">
                <a:solidFill>
                  <a:srgbClr val="0000FF"/>
                </a:solidFill>
                <a:effectLst/>
                <a:latin typeface="Cascadia Code"/>
              </a:rPr>
              <a:t>builddeploy</a:t>
            </a:r>
            <a:endParaRPr lang="en-US" sz="1800" b="0" dirty="0">
              <a:solidFill>
                <a:srgbClr val="000000"/>
              </a:solidFill>
              <a:effectLst/>
              <a:latin typeface="Cascadia Code"/>
            </a:endParaRPr>
          </a:p>
          <a:p>
            <a:r>
              <a:rPr lang="en-US" sz="1800" b="0" dirty="0">
                <a:solidFill>
                  <a:srgbClr val="000000"/>
                </a:solidFill>
                <a:effectLst/>
                <a:latin typeface="Cascadia Code"/>
              </a:rPr>
              <a:t> </a:t>
            </a:r>
            <a:r>
              <a:rPr lang="en-US" sz="1800" dirty="0">
                <a:solidFill>
                  <a:srgbClr val="000000"/>
                </a:solidFill>
                <a:latin typeface="Cascadia Code"/>
              </a:rPr>
              <a:t>      </a:t>
            </a:r>
            <a:r>
              <a:rPr lang="en-US" sz="1800" b="0" dirty="0">
                <a:solidFill>
                  <a:srgbClr val="800000"/>
                </a:solidFill>
                <a:effectLst/>
                <a:latin typeface="Cascadia Code"/>
              </a:rPr>
              <a:t>uses</a:t>
            </a:r>
            <a:r>
              <a:rPr lang="en-US" sz="1800" b="0" dirty="0">
                <a:solidFill>
                  <a:srgbClr val="000000"/>
                </a:solidFill>
                <a:effectLst/>
                <a:latin typeface="Cascadia Code"/>
              </a:rPr>
              <a:t>: </a:t>
            </a:r>
            <a:r>
              <a:rPr lang="en-US" sz="1800" b="0" dirty="0">
                <a:solidFill>
                  <a:srgbClr val="0000FF"/>
                </a:solidFill>
                <a:effectLst/>
                <a:latin typeface="Cascadia Code"/>
              </a:rPr>
              <a:t>Azure/static-web-apps-deploy@v0.0.1-preview</a:t>
            </a:r>
            <a:endParaRPr lang="en-US" sz="1800" b="0" dirty="0">
              <a:solidFill>
                <a:srgbClr val="000000"/>
              </a:solidFill>
              <a:effectLst/>
              <a:latin typeface="Cascadia Code"/>
            </a:endParaRPr>
          </a:p>
          <a:p>
            <a:r>
              <a:rPr lang="en-US" sz="1800" b="0" dirty="0">
                <a:solidFill>
                  <a:srgbClr val="000000"/>
                </a:solidFill>
                <a:effectLst/>
                <a:latin typeface="Cascadia Code"/>
              </a:rPr>
              <a:t> </a:t>
            </a:r>
            <a:r>
              <a:rPr lang="en-US" sz="1800" dirty="0">
                <a:solidFill>
                  <a:srgbClr val="000000"/>
                </a:solidFill>
                <a:latin typeface="Cascadia Code"/>
              </a:rPr>
              <a:t>      </a:t>
            </a:r>
            <a:r>
              <a:rPr lang="en-US" sz="1800" b="0" dirty="0">
                <a:solidFill>
                  <a:srgbClr val="800000"/>
                </a:solidFill>
                <a:effectLst/>
                <a:latin typeface="Cascadia Code"/>
              </a:rPr>
              <a:t>with</a:t>
            </a:r>
            <a:r>
              <a:rPr lang="en-US" sz="1800" b="0" dirty="0">
                <a:solidFill>
                  <a:srgbClr val="000000"/>
                </a:solidFill>
                <a:effectLst/>
                <a:latin typeface="Cascadia Code"/>
              </a:rPr>
              <a:t>:</a:t>
            </a:r>
          </a:p>
          <a:p>
            <a:r>
              <a:rPr lang="en-US" sz="1800" b="0" dirty="0">
                <a:solidFill>
                  <a:srgbClr val="800000"/>
                </a:solidFill>
                <a:effectLst/>
                <a:latin typeface="Cascadia Code"/>
              </a:rPr>
              <a:t>      </a:t>
            </a:r>
            <a:r>
              <a:rPr lang="en-US" sz="1800" b="0" dirty="0" err="1">
                <a:solidFill>
                  <a:srgbClr val="800000"/>
                </a:solidFill>
                <a:effectLst/>
                <a:latin typeface="Cascadia Code"/>
              </a:rPr>
              <a:t>azure_static_web_apps_api_token</a:t>
            </a:r>
            <a:r>
              <a:rPr lang="en-US" sz="1800" b="0" dirty="0">
                <a:solidFill>
                  <a:srgbClr val="000000"/>
                </a:solidFill>
                <a:effectLst/>
                <a:latin typeface="Cascadia Code"/>
              </a:rPr>
              <a:t>: </a:t>
            </a:r>
            <a:r>
              <a:rPr lang="en-US" sz="1800" b="0" dirty="0">
                <a:solidFill>
                  <a:srgbClr val="0000FF"/>
                </a:solidFill>
                <a:effectLst/>
                <a:latin typeface="Cascadia Code"/>
              </a:rPr>
              <a:t>${{ </a:t>
            </a:r>
            <a:r>
              <a:rPr lang="en-US" sz="1800" b="0" dirty="0" err="1">
                <a:solidFill>
                  <a:srgbClr val="0000FF"/>
                </a:solidFill>
                <a:effectLst/>
                <a:latin typeface="Cascadia Code"/>
              </a:rPr>
              <a:t>secrets.AZURE_STATIC_WEB_APPS_API_TOKEN</a:t>
            </a:r>
            <a:r>
              <a:rPr lang="en-US" sz="1800" b="0" dirty="0">
                <a:solidFill>
                  <a:srgbClr val="0000FF"/>
                </a:solidFill>
                <a:effectLst/>
                <a:latin typeface="Cascadia Code"/>
              </a:rPr>
              <a:t> }}</a:t>
            </a:r>
            <a:endParaRPr lang="en-US" sz="1800" b="0" dirty="0">
              <a:solidFill>
                <a:srgbClr val="000000"/>
              </a:solidFill>
              <a:effectLst/>
              <a:latin typeface="Cascadia Code" panose="020B0509020204030204" pitchFamily="49" charset="0"/>
            </a:endParaRPr>
          </a:p>
          <a:p>
            <a:r>
              <a:rPr lang="en-US" sz="1800" dirty="0">
                <a:solidFill>
                  <a:srgbClr val="800000"/>
                </a:solidFill>
                <a:latin typeface="Cascadia Code"/>
              </a:rPr>
              <a:t>      </a:t>
            </a:r>
            <a:r>
              <a:rPr lang="en-US" sz="1800" b="0" dirty="0" err="1">
                <a:solidFill>
                  <a:srgbClr val="800000"/>
                </a:solidFill>
                <a:effectLst/>
                <a:latin typeface="Cascadia Code"/>
              </a:rPr>
              <a:t>repo_token</a:t>
            </a:r>
            <a:r>
              <a:rPr lang="en-US" sz="1800" b="0" dirty="0">
                <a:solidFill>
                  <a:srgbClr val="000000"/>
                </a:solidFill>
                <a:effectLst/>
                <a:latin typeface="Cascadia Code"/>
              </a:rPr>
              <a:t>: </a:t>
            </a:r>
            <a:r>
              <a:rPr lang="en-US" sz="1800" b="0" dirty="0">
                <a:solidFill>
                  <a:srgbClr val="0000FF"/>
                </a:solidFill>
                <a:effectLst/>
                <a:latin typeface="Cascadia Code"/>
              </a:rPr>
              <a:t>${{ </a:t>
            </a:r>
            <a:r>
              <a:rPr lang="en-US" sz="1800" b="0" dirty="0" err="1">
                <a:solidFill>
                  <a:srgbClr val="0000FF"/>
                </a:solidFill>
                <a:effectLst/>
                <a:latin typeface="Cascadia Code"/>
              </a:rPr>
              <a:t>secrets.GITHUB_TOKEN</a:t>
            </a:r>
            <a:r>
              <a:rPr lang="en-US" sz="1800" b="0" dirty="0">
                <a:solidFill>
                  <a:srgbClr val="0000FF"/>
                </a:solidFill>
                <a:effectLst/>
                <a:latin typeface="Cascadia Code"/>
              </a:rPr>
              <a:t> }}</a:t>
            </a:r>
            <a:endParaRPr lang="en-US" sz="1800" b="0" dirty="0">
              <a:solidFill>
                <a:srgbClr val="000000"/>
              </a:solidFill>
              <a:effectLst/>
              <a:latin typeface="Cascadia Code"/>
            </a:endParaRPr>
          </a:p>
          <a:p>
            <a:r>
              <a:rPr lang="en-US" sz="1800" dirty="0">
                <a:solidFill>
                  <a:srgbClr val="800000"/>
                </a:solidFill>
                <a:latin typeface="Cascadia Code"/>
              </a:rPr>
              <a:t>      </a:t>
            </a:r>
            <a:r>
              <a:rPr lang="en-US" sz="1800" b="0" dirty="0">
                <a:solidFill>
                  <a:srgbClr val="800000"/>
                </a:solidFill>
                <a:effectLst/>
                <a:latin typeface="Cascadia Code"/>
              </a:rPr>
              <a:t>action</a:t>
            </a:r>
            <a:r>
              <a:rPr lang="en-US" sz="1800" b="0" dirty="0">
                <a:solidFill>
                  <a:srgbClr val="000000"/>
                </a:solidFill>
                <a:effectLst/>
                <a:latin typeface="Cascadia Code"/>
              </a:rPr>
              <a:t>: </a:t>
            </a:r>
            <a:r>
              <a:rPr lang="en-US" sz="1800" b="0" dirty="0">
                <a:solidFill>
                  <a:srgbClr val="A31515"/>
                </a:solidFill>
                <a:effectLst/>
                <a:latin typeface="Cascadia Code"/>
              </a:rPr>
              <a:t>"upload"</a:t>
            </a:r>
            <a:endParaRPr lang="en-US" sz="1800" b="0" dirty="0">
              <a:solidFill>
                <a:srgbClr val="000000"/>
              </a:solidFill>
              <a:effectLst/>
              <a:latin typeface="Cascadia Code"/>
            </a:endParaRPr>
          </a:p>
          <a:p>
            <a:r>
              <a:rPr lang="en-US" sz="1800" b="0" dirty="0">
                <a:solidFill>
                  <a:srgbClr val="800000"/>
                </a:solidFill>
                <a:effectLst/>
                <a:latin typeface="Cascadia Code"/>
              </a:rPr>
              <a:t>        </a:t>
            </a:r>
            <a:r>
              <a:rPr lang="en-US" sz="1800" b="0" dirty="0" err="1">
                <a:solidFill>
                  <a:srgbClr val="800000"/>
                </a:solidFill>
                <a:effectLst/>
                <a:latin typeface="Cascadia Code"/>
              </a:rPr>
              <a:t>app_location</a:t>
            </a:r>
            <a:r>
              <a:rPr lang="en-US" sz="1800" b="0" dirty="0">
                <a:solidFill>
                  <a:srgbClr val="000000"/>
                </a:solidFill>
                <a:effectLst/>
                <a:latin typeface="Cascadia Code"/>
              </a:rPr>
              <a:t>: </a:t>
            </a:r>
            <a:r>
              <a:rPr lang="en-US" sz="1800" b="0" dirty="0">
                <a:solidFill>
                  <a:srgbClr val="A31515"/>
                </a:solidFill>
                <a:effectLst/>
                <a:latin typeface="Cascadia Code"/>
              </a:rPr>
              <a:t>"azure-static-web-app/client"</a:t>
            </a:r>
            <a:endParaRPr lang="en-US" sz="1800" b="0" dirty="0">
              <a:solidFill>
                <a:srgbClr val="000000"/>
              </a:solidFill>
              <a:effectLst/>
              <a:latin typeface="Cascadia Code"/>
            </a:endParaRPr>
          </a:p>
          <a:p>
            <a:r>
              <a:rPr lang="en-US" sz="1800" b="0" dirty="0">
                <a:solidFill>
                  <a:srgbClr val="800000"/>
                </a:solidFill>
                <a:effectLst/>
                <a:latin typeface="Cascadia Code"/>
              </a:rPr>
              <a:t>        </a:t>
            </a:r>
            <a:r>
              <a:rPr lang="en-US" sz="1800" b="0" dirty="0" err="1">
                <a:solidFill>
                  <a:srgbClr val="800000"/>
                </a:solidFill>
                <a:effectLst/>
                <a:latin typeface="Cascadia Code"/>
              </a:rPr>
              <a:t>api_location</a:t>
            </a:r>
            <a:r>
              <a:rPr lang="en-US" sz="1800" b="0" dirty="0">
                <a:solidFill>
                  <a:srgbClr val="000000"/>
                </a:solidFill>
                <a:effectLst/>
                <a:latin typeface="Cascadia Code"/>
              </a:rPr>
              <a:t>: </a:t>
            </a:r>
            <a:r>
              <a:rPr lang="en-US" sz="1800" b="0" dirty="0">
                <a:solidFill>
                  <a:srgbClr val="A31515"/>
                </a:solidFill>
                <a:effectLst/>
                <a:latin typeface="Cascadia Code"/>
              </a:rPr>
              <a:t>"azure-static-web-app/</a:t>
            </a:r>
            <a:r>
              <a:rPr lang="en-US" sz="1800" b="0" dirty="0" err="1">
                <a:solidFill>
                  <a:srgbClr val="A31515"/>
                </a:solidFill>
                <a:effectLst/>
                <a:latin typeface="Cascadia Code"/>
              </a:rPr>
              <a:t>api</a:t>
            </a:r>
            <a:r>
              <a:rPr lang="en-US" sz="1800" b="0" dirty="0">
                <a:solidFill>
                  <a:srgbClr val="A31515"/>
                </a:solidFill>
                <a:effectLst/>
                <a:latin typeface="Cascadia Code"/>
              </a:rPr>
              <a:t>"</a:t>
            </a:r>
            <a:endParaRPr lang="en-US" sz="1800" b="0" dirty="0">
              <a:solidFill>
                <a:srgbClr val="000000"/>
              </a:solidFill>
              <a:effectLst/>
              <a:latin typeface="Cascadia Code"/>
            </a:endParaRPr>
          </a:p>
          <a:p>
            <a:r>
              <a:rPr lang="en-US" sz="1800" b="0" dirty="0">
                <a:solidFill>
                  <a:srgbClr val="800000"/>
                </a:solidFill>
                <a:effectLst/>
                <a:latin typeface="Cascadia Code"/>
              </a:rPr>
              <a:t>        </a:t>
            </a:r>
            <a:r>
              <a:rPr lang="en-US" sz="1800" b="0" dirty="0" err="1">
                <a:solidFill>
                  <a:srgbClr val="800000"/>
                </a:solidFill>
                <a:effectLst/>
                <a:latin typeface="Cascadia Code"/>
              </a:rPr>
              <a:t>output_location</a:t>
            </a:r>
            <a:r>
              <a:rPr lang="en-US" sz="1800" b="0" dirty="0">
                <a:solidFill>
                  <a:srgbClr val="000000"/>
                </a:solidFill>
                <a:effectLst/>
                <a:latin typeface="Cascadia Code"/>
              </a:rPr>
              <a:t>: </a:t>
            </a:r>
            <a:r>
              <a:rPr lang="en-US" sz="1800" b="0" dirty="0">
                <a:solidFill>
                  <a:srgbClr val="A31515"/>
                </a:solidFill>
                <a:effectLst/>
                <a:latin typeface="Cascadia Code"/>
              </a:rPr>
              <a:t>".</a:t>
            </a:r>
            <a:r>
              <a:rPr lang="en-US" sz="1800" b="0" dirty="0" err="1">
                <a:solidFill>
                  <a:srgbClr val="A31515"/>
                </a:solidFill>
                <a:effectLst/>
                <a:latin typeface="Cascadia Code"/>
              </a:rPr>
              <a:t>github</a:t>
            </a:r>
            <a:r>
              <a:rPr lang="en-US" sz="1800" b="0" dirty="0">
                <a:solidFill>
                  <a:srgbClr val="A31515"/>
                </a:solidFill>
                <a:effectLst/>
                <a:latin typeface="Cascadia Code"/>
              </a:rPr>
              <a:t>/workflows"</a:t>
            </a:r>
            <a:endParaRPr lang="en-US" sz="1800" b="0" dirty="0">
              <a:solidFill>
                <a:srgbClr val="000000"/>
              </a:solidFill>
              <a:effectLst/>
              <a:latin typeface="Cascadia Code"/>
            </a:endParaRPr>
          </a:p>
        </p:txBody>
      </p:sp>
      <p:sp>
        <p:nvSpPr>
          <p:cNvPr id="17" name="Rectangle 16" descr="code callout frame">
            <a:extLst>
              <a:ext uri="{FF2B5EF4-FFF2-40B4-BE49-F238E27FC236}">
                <a16:creationId xmlns:a16="http://schemas.microsoft.com/office/drawing/2014/main" id="{60EF40B3-8BC1-4023-8292-A6AFCFE0F7EF}"/>
              </a:ext>
            </a:extLst>
          </p:cNvPr>
          <p:cNvSpPr/>
          <p:nvPr/>
        </p:nvSpPr>
        <p:spPr bwMode="auto">
          <a:xfrm>
            <a:off x="1602769" y="4607197"/>
            <a:ext cx="5876818" cy="742038"/>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 name="Picture 4" descr="Icon&#10;&#10;Description automatically generated">
            <a:extLst>
              <a:ext uri="{FF2B5EF4-FFF2-40B4-BE49-F238E27FC236}">
                <a16:creationId xmlns:a16="http://schemas.microsoft.com/office/drawing/2014/main" id="{9758803F-8034-4A98-A2FF-7AB0105B52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3643" y="1537287"/>
            <a:ext cx="2275745" cy="1891713"/>
          </a:xfrm>
          <a:prstGeom prst="rect">
            <a:avLst/>
          </a:prstGeom>
        </p:spPr>
      </p:pic>
      <p:grpSp>
        <p:nvGrpSpPr>
          <p:cNvPr id="23" name="Group 22">
            <a:extLst>
              <a:ext uri="{FF2B5EF4-FFF2-40B4-BE49-F238E27FC236}">
                <a16:creationId xmlns:a16="http://schemas.microsoft.com/office/drawing/2014/main" id="{DE44A102-F19A-4484-B232-03E12962C229}"/>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4" name="Straight Arrow Connector 23">
              <a:extLst>
                <a:ext uri="{FF2B5EF4-FFF2-40B4-BE49-F238E27FC236}">
                  <a16:creationId xmlns:a16="http://schemas.microsoft.com/office/drawing/2014/main" id="{986F04FD-047D-4A9C-9EDF-FF76D7923D6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5E2BCCF-085C-47F1-9A15-9C28987C1D5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Oval 25">
              <a:extLst>
                <a:ext uri="{FF2B5EF4-FFF2-40B4-BE49-F238E27FC236}">
                  <a16:creationId xmlns:a16="http://schemas.microsoft.com/office/drawing/2014/main" id="{E3C12011-F2E7-4A92-95B4-31A1E4291319}"/>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232B8D1-EC9D-4186-9DE5-75BDCC96E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978884F2-FFAC-4FF1-8D8A-0F153B481D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9B940A7-0E11-40BA-8754-4C8620596E1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TextBox 29">
              <a:extLst>
                <a:ext uri="{FF2B5EF4-FFF2-40B4-BE49-F238E27FC236}">
                  <a16:creationId xmlns:a16="http://schemas.microsoft.com/office/drawing/2014/main" id="{FAA4229E-4D08-4BB3-9965-55B4BAD49178}"/>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31" name="TextBox 30">
              <a:extLst>
                <a:ext uri="{FF2B5EF4-FFF2-40B4-BE49-F238E27FC236}">
                  <a16:creationId xmlns:a16="http://schemas.microsoft.com/office/drawing/2014/main" id="{22E01597-C4D2-4917-975F-2DFB9C7DB4A9}"/>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2" name="TextBox 31">
              <a:extLst>
                <a:ext uri="{FF2B5EF4-FFF2-40B4-BE49-F238E27FC236}">
                  <a16:creationId xmlns:a16="http://schemas.microsoft.com/office/drawing/2014/main" id="{ADC08B2B-A34B-4F70-8CDA-91E079997240}"/>
                </a:ext>
              </a:extLst>
            </p:cNvPr>
            <p:cNvSpPr txBox="1"/>
            <p:nvPr/>
          </p:nvSpPr>
          <p:spPr>
            <a:xfrm>
              <a:off x="5074260" y="6244645"/>
              <a:ext cx="983716"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Arial" pitchFamily="34" charset="0"/>
                </a:rPr>
                <a:t>Application</a:t>
              </a:r>
            </a:p>
          </p:txBody>
        </p:sp>
        <p:sp>
          <p:nvSpPr>
            <p:cNvPr id="33" name="TextBox 32">
              <a:extLst>
                <a:ext uri="{FF2B5EF4-FFF2-40B4-BE49-F238E27FC236}">
                  <a16:creationId xmlns:a16="http://schemas.microsoft.com/office/drawing/2014/main" id="{CF158006-0E41-4566-AB89-798B5CC18230}"/>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Solution</a:t>
              </a:r>
            </a:p>
          </p:txBody>
        </p:sp>
        <p:sp>
          <p:nvSpPr>
            <p:cNvPr id="34" name="TextBox 33">
              <a:extLst>
                <a:ext uri="{FF2B5EF4-FFF2-40B4-BE49-F238E27FC236}">
                  <a16:creationId xmlns:a16="http://schemas.microsoft.com/office/drawing/2014/main" id="{F5B14D88-72B6-4178-81C5-B99D026496CD}"/>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C8C0037-6C52-4CA7-BBAB-736A9E3F1058}"/>
              </a:ext>
            </a:extLst>
          </p:cNvPr>
          <p:cNvSpPr>
            <a:spLocks noGrp="1"/>
          </p:cNvSpPr>
          <p:nvPr>
            <p:ph type="title"/>
          </p:nvPr>
        </p:nvSpPr>
        <p:spPr/>
        <p:txBody>
          <a:bodyPr/>
          <a:lstStyle/>
          <a:p>
            <a:r>
              <a:rPr lang="en-US" dirty="0"/>
              <a:t>Knowledge check</a:t>
            </a:r>
          </a:p>
        </p:txBody>
      </p:sp>
    </p:spTree>
    <p:extLst>
      <p:ext uri="{BB962C8B-B14F-4D97-AF65-F5344CB8AC3E}">
        <p14:creationId xmlns:p14="http://schemas.microsoft.com/office/powerpoint/2010/main" val="272457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2</a:t>
            </a:r>
          </a:p>
        </p:txBody>
      </p:sp>
      <p:sp>
        <p:nvSpPr>
          <p:cNvPr id="3" name="Subtitle"/>
          <p:cNvSpPr>
            <a:spLocks noGrp="1"/>
          </p:cNvSpPr>
          <p:nvPr>
            <p:ph type="body" sz="quarter" idx="11"/>
          </p:nvPr>
        </p:nvSpPr>
        <p:spPr>
          <a:xfrm>
            <a:off x="4356100" y="600303"/>
            <a:ext cx="7253288" cy="14335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What is the main value proposition of Azure Static Web Apps?</a:t>
            </a:r>
          </a:p>
        </p:txBody>
      </p:sp>
      <p:sp>
        <p:nvSpPr>
          <p:cNvPr id="4" name="New shape"/>
          <p:cNvSpPr/>
          <p:nvPr/>
        </p:nvSpPr>
        <p:spPr>
          <a:xfrm>
            <a:off x="4356100" y="2324327"/>
            <a:ext cx="7250684"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Scalable cloud service for web apps that require server-side rendering</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Variation of Azure Functions, which supports Angular and React</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Combination of Azure Functions and Azure SQL Database</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Combination of static web apps and </a:t>
            </a:r>
            <a:b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b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serverless APIs</a:t>
            </a:r>
          </a:p>
        </p:txBody>
      </p:sp>
      <p:pic>
        <p:nvPicPr>
          <p:cNvPr id="8" name="chat" descr="chat">
            <a:extLst>
              <a:ext uri="{FF2B5EF4-FFF2-40B4-BE49-F238E27FC236}">
                <a16:creationId xmlns:a16="http://schemas.microsoft.com/office/drawing/2014/main" id="{609041E2-D0F5-459A-B141-A3C2090598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279174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code callout frame">
            <a:extLst>
              <a:ext uri="{FF2B5EF4-FFF2-40B4-BE49-F238E27FC236}">
                <a16:creationId xmlns:a16="http://schemas.microsoft.com/office/drawing/2014/main" id="{A65CF05A-42F9-2B4F-A9D3-878B33B74C59}"/>
              </a:ext>
            </a:extLst>
          </p:cNvPr>
          <p:cNvSpPr/>
          <p:nvPr/>
        </p:nvSpPr>
        <p:spPr bwMode="auto">
          <a:xfrm>
            <a:off x="4321639" y="4795158"/>
            <a:ext cx="7287749" cy="838200"/>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2" name="Title"/>
          <p:cNvSpPr>
            <a:spLocks noGrp="1"/>
          </p:cNvSpPr>
          <p:nvPr>
            <p:ph type="title"/>
          </p:nvPr>
        </p:nvSpPr>
        <p:spPr/>
        <p:txBody>
          <a:bodyPr/>
          <a:lstStyle>
            <a:lvl1pPr>
              <a:defRPr>
                <a:solidFill>
                  <a:schemeClr val="tx1"/>
                </a:solidFill>
              </a:defRPr>
            </a:lvl1pPr>
          </a:lstStyle>
          <a:p>
            <a:r>
              <a:rPr lang="en-US"/>
              <a:t>Question 2</a:t>
            </a:r>
          </a:p>
        </p:txBody>
      </p:sp>
      <p:sp>
        <p:nvSpPr>
          <p:cNvPr id="3" name="Subtitle"/>
          <p:cNvSpPr>
            <a:spLocks noGrp="1"/>
          </p:cNvSpPr>
          <p:nvPr>
            <p:ph type="body" sz="quarter" idx="11"/>
          </p:nvPr>
        </p:nvSpPr>
        <p:spPr>
          <a:xfrm>
            <a:off x="4356100" y="600303"/>
            <a:ext cx="7253288" cy="14335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What is the main value proposition of Azure Static Web Apps?</a:t>
            </a:r>
          </a:p>
        </p:txBody>
      </p:sp>
      <p:sp>
        <p:nvSpPr>
          <p:cNvPr id="4" name="New shape"/>
          <p:cNvSpPr/>
          <p:nvPr/>
        </p:nvSpPr>
        <p:spPr>
          <a:xfrm>
            <a:off x="4356100" y="2330822"/>
            <a:ext cx="7253288"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ea typeface="+mn-ea"/>
                <a:cs typeface="Arial" pitchFamily="34" charset="0"/>
              </a:rPr>
              <a:t>Scalable cloud service for web apps that require server-side rendering</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ea typeface="+mn-ea"/>
                <a:cs typeface="Arial" pitchFamily="34" charset="0"/>
              </a:rPr>
              <a:t>Variation of Azure Functions, which supports Angular and React</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ea typeface="+mn-ea"/>
                <a:cs typeface="Arial" pitchFamily="34" charset="0"/>
              </a:rPr>
              <a:t>Combination of Azure Functions and Azure SQL Database</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Combination of static web apps and </a:t>
            </a:r>
            <a:b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b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serverless APIs</a:t>
            </a:r>
          </a:p>
        </p:txBody>
      </p:sp>
      <p:pic>
        <p:nvPicPr>
          <p:cNvPr id="9" name="chat" descr="chat">
            <a:extLst>
              <a:ext uri="{FF2B5EF4-FFF2-40B4-BE49-F238E27FC236}">
                <a16:creationId xmlns:a16="http://schemas.microsoft.com/office/drawing/2014/main" id="{37D1098A-14DB-490A-8A23-E1C8CB9275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13636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37FF83-4FA0-4A15-803F-C6B0BF3DC9BC}"/>
              </a:ext>
            </a:extLst>
          </p:cNvPr>
          <p:cNvSpPr>
            <a:spLocks noGrp="1"/>
          </p:cNvSpPr>
          <p:nvPr>
            <p:ph type="title"/>
          </p:nvPr>
        </p:nvSpPr>
        <p:spPr>
          <a:xfrm>
            <a:off x="1136428" y="627564"/>
            <a:ext cx="7474172" cy="1325563"/>
          </a:xfrm>
        </p:spPr>
        <p:txBody>
          <a:bodyPr>
            <a:normAutofit/>
          </a:bodyPr>
          <a:lstStyle/>
          <a:p>
            <a:r>
              <a:rPr lang="en-US" err="1"/>
              <a:t>CryptoBLK</a:t>
            </a:r>
            <a:endParaRPr lang="en-US"/>
          </a:p>
        </p:txBody>
      </p:sp>
      <p:sp>
        <p:nvSpPr>
          <p:cNvPr id="5" name="Content Placeholder 4">
            <a:extLst>
              <a:ext uri="{FF2B5EF4-FFF2-40B4-BE49-F238E27FC236}">
                <a16:creationId xmlns:a16="http://schemas.microsoft.com/office/drawing/2014/main" id="{CD763DD4-23E7-4E92-A7FB-A93260E9BE57}"/>
              </a:ext>
            </a:extLst>
          </p:cNvPr>
          <p:cNvSpPr>
            <a:spLocks noGrp="1"/>
          </p:cNvSpPr>
          <p:nvPr>
            <p:ph idx="1"/>
          </p:nvPr>
        </p:nvSpPr>
        <p:spPr>
          <a:xfrm>
            <a:off x="1136429" y="2278173"/>
            <a:ext cx="6467867" cy="3450613"/>
          </a:xfrm>
        </p:spPr>
        <p:txBody>
          <a:bodyPr anchor="ctr">
            <a:normAutofit/>
          </a:bodyPr>
          <a:lstStyle/>
          <a:p>
            <a:pPr>
              <a:lnSpc>
                <a:spcPct val="90000"/>
              </a:lnSpc>
            </a:pPr>
            <a:r>
              <a:rPr lang="en-US" sz="2000"/>
              <a:t>Startup based in Hong Kong</a:t>
            </a:r>
          </a:p>
          <a:p>
            <a:pPr>
              <a:lnSpc>
                <a:spcPct val="90000"/>
              </a:lnSpc>
            </a:pPr>
            <a:r>
              <a:rPr lang="en-US" sz="2000"/>
              <a:t>Builds blockchain applications for banking and insurance industry</a:t>
            </a:r>
          </a:p>
          <a:p>
            <a:pPr>
              <a:lnSpc>
                <a:spcPct val="90000"/>
              </a:lnSpc>
            </a:pPr>
            <a:r>
              <a:rPr lang="en-US" sz="2000"/>
              <a:t>Currently building a software for a consortium of 8 biggest banks in Hong Kong</a:t>
            </a:r>
          </a:p>
          <a:p>
            <a:pPr>
              <a:lnSpc>
                <a:spcPct val="90000"/>
              </a:lnSpc>
            </a:pPr>
            <a:r>
              <a:rPr lang="en-US" sz="2000"/>
              <a:t>Builds application in R3 Corda</a:t>
            </a:r>
          </a:p>
          <a:p>
            <a:pPr>
              <a:lnSpc>
                <a:spcPct val="90000"/>
              </a:lnSpc>
            </a:pPr>
            <a:r>
              <a:rPr lang="en-US" sz="2000"/>
              <a:t>H2 is the default database that comes with R3 Corda</a:t>
            </a:r>
          </a:p>
          <a:p>
            <a:pPr>
              <a:lnSpc>
                <a:spcPct val="90000"/>
              </a:lnSpc>
            </a:pPr>
            <a:r>
              <a:rPr lang="en-US" sz="2000"/>
              <a:t>They replaced H2 with Azure SQL DB. </a:t>
            </a:r>
          </a:p>
          <a:p>
            <a:pPr>
              <a:lnSpc>
                <a:spcPct val="90000"/>
              </a:lnSpc>
            </a:pPr>
            <a:r>
              <a:rPr lang="en-US" sz="2000"/>
              <a:t>They needed high-end security features in SQL DB (TDE, Always Encrypted)</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518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A35D287-DD99-43ED-8D7A-9884743C6111}"/>
              </a:ext>
            </a:extLst>
          </p:cNvPr>
          <p:cNvPicPr>
            <a:picLocks noChangeAspect="1"/>
          </p:cNvPicPr>
          <p:nvPr/>
        </p:nvPicPr>
        <p:blipFill>
          <a:blip r:embed="rId2"/>
          <a:stretch>
            <a:fillRect/>
          </a:stretch>
        </p:blipFill>
        <p:spPr>
          <a:xfrm>
            <a:off x="9183189" y="3287258"/>
            <a:ext cx="1580966" cy="283483"/>
          </a:xfrm>
          <a:prstGeom prst="rect">
            <a:avLst/>
          </a:prstGeom>
        </p:spPr>
      </p:pic>
    </p:spTree>
    <p:extLst>
      <p:ext uri="{BB962C8B-B14F-4D97-AF65-F5344CB8AC3E}">
        <p14:creationId xmlns:p14="http://schemas.microsoft.com/office/powerpoint/2010/main" val="182877580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Question 3</a:t>
            </a:r>
          </a:p>
        </p:txBody>
      </p:sp>
      <p:sp>
        <p:nvSpPr>
          <p:cNvPr id="3" name="Subtitle"/>
          <p:cNvSpPr>
            <a:spLocks noGrp="1"/>
          </p:cNvSpPr>
          <p:nvPr>
            <p:ph type="body" sz="quarter" idx="11"/>
          </p:nvPr>
        </p:nvSpPr>
        <p:spPr>
          <a:xfrm>
            <a:off x="4356100" y="600302"/>
            <a:ext cx="7253288" cy="14335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What information is contained in the GitHub workflow file for an Azure Static Web App?</a:t>
            </a:r>
          </a:p>
        </p:txBody>
      </p:sp>
      <p:sp>
        <p:nvSpPr>
          <p:cNvPr id="4" name="New shape"/>
          <p:cNvSpPr/>
          <p:nvPr/>
        </p:nvSpPr>
        <p:spPr>
          <a:xfrm>
            <a:off x="4356100" y="2324327"/>
            <a:ext cx="7253288"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App location and API location in the repository</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App location, API location, and secrets stored in plain text</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App location, API location, and references </a:t>
            </a:r>
            <a:b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b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to secrets</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App location, API location, and subscription ID</a:t>
            </a:r>
          </a:p>
        </p:txBody>
      </p:sp>
      <p:pic>
        <p:nvPicPr>
          <p:cNvPr id="8" name="chat" descr="chat">
            <a:extLst>
              <a:ext uri="{FF2B5EF4-FFF2-40B4-BE49-F238E27FC236}">
                <a16:creationId xmlns:a16="http://schemas.microsoft.com/office/drawing/2014/main" id="{21D28CB7-F7C5-46A1-8ECB-1C1AE0130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14766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code callout frame">
            <a:extLst>
              <a:ext uri="{FF2B5EF4-FFF2-40B4-BE49-F238E27FC236}">
                <a16:creationId xmlns:a16="http://schemas.microsoft.com/office/drawing/2014/main" id="{A22EE4BE-0CE5-D843-971E-E0054F5DC206}"/>
              </a:ext>
            </a:extLst>
          </p:cNvPr>
          <p:cNvSpPr/>
          <p:nvPr/>
        </p:nvSpPr>
        <p:spPr bwMode="auto">
          <a:xfrm>
            <a:off x="4356100" y="3567375"/>
            <a:ext cx="7253288" cy="854075"/>
          </a:xfrm>
          <a:prstGeom prst="rect">
            <a:avLst/>
          </a:prstGeom>
          <a:solidFill>
            <a:schemeClr val="accent1">
              <a:alpha val="1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 name="Title"/>
          <p:cNvSpPr>
            <a:spLocks noGrp="1"/>
          </p:cNvSpPr>
          <p:nvPr>
            <p:ph type="title"/>
          </p:nvPr>
        </p:nvSpPr>
        <p:spPr/>
        <p:txBody>
          <a:bodyPr/>
          <a:lstStyle>
            <a:lvl1pPr>
              <a:defRPr>
                <a:solidFill>
                  <a:schemeClr val="tx1"/>
                </a:solidFill>
              </a:defRPr>
            </a:lvl1pPr>
          </a:lstStyle>
          <a:p>
            <a:r>
              <a:rPr lang="en-US"/>
              <a:t>Question 3</a:t>
            </a:r>
          </a:p>
        </p:txBody>
      </p:sp>
      <p:sp>
        <p:nvSpPr>
          <p:cNvPr id="3" name="Subtitle"/>
          <p:cNvSpPr>
            <a:spLocks noGrp="1"/>
          </p:cNvSpPr>
          <p:nvPr>
            <p:ph type="body" sz="quarter" idx="11"/>
          </p:nvPr>
        </p:nvSpPr>
        <p:spPr>
          <a:xfrm>
            <a:off x="4356100" y="600302"/>
            <a:ext cx="7253288" cy="14335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dirty="0"/>
              <a:t>What information is contained in the GitHub workflow file for an Azure Static Web App?</a:t>
            </a:r>
          </a:p>
        </p:txBody>
      </p:sp>
      <p:sp>
        <p:nvSpPr>
          <p:cNvPr id="4" name="New shape"/>
          <p:cNvSpPr/>
          <p:nvPr/>
        </p:nvSpPr>
        <p:spPr>
          <a:xfrm>
            <a:off x="4356100" y="2324327"/>
            <a:ext cx="7253288" cy="434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ea typeface="+mn-ea"/>
                <a:cs typeface="Arial" pitchFamily="34" charset="0"/>
              </a:rPr>
              <a:t>App location and API location in the repository</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ea typeface="+mn-ea"/>
                <a:cs typeface="Arial" pitchFamily="34" charset="0"/>
              </a:rPr>
              <a:t>App location, API location, and secrets stored in plain text</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App location, API location, and references </a:t>
            </a:r>
            <a:b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br>
            <a:r>
              <a:rPr kumimoji="0" lang="en-US" sz="2500" b="0" i="0" u="none" strike="noStrike" kern="1200" cap="none" spc="0" normalizeH="0" baseline="0" noProof="0" dirty="0">
                <a:ln>
                  <a:noFill/>
                </a:ln>
                <a:solidFill>
                  <a:srgbClr val="000000"/>
                </a:solidFill>
                <a:effectLst/>
                <a:uLnTx/>
                <a:uFillTx/>
                <a:latin typeface="Segoe UI"/>
                <a:ea typeface="+mn-ea"/>
                <a:cs typeface="Arial" pitchFamily="34" charset="0"/>
              </a:rPr>
              <a:t>to secrets</a:t>
            </a:r>
          </a:p>
          <a:p>
            <a:pPr marL="457200" marR="0" lvl="1" indent="-457200" algn="l" defTabSz="914400" rtl="0" eaLnBrk="1" fontAlgn="auto" latinLnBrk="0" hangingPunct="1">
              <a:lnSpc>
                <a:spcPct val="100000"/>
              </a:lnSpc>
              <a:spcBef>
                <a:spcPts val="0"/>
              </a:spcBef>
              <a:spcAft>
                <a:spcPts val="600"/>
              </a:spcAft>
              <a:buClrTx/>
              <a:buSzTx/>
              <a:buFontTx/>
              <a:buAutoNum type="alphaUcPeriod"/>
              <a:tabLst/>
              <a:defRPr/>
            </a:pPr>
            <a:r>
              <a:rPr kumimoji="0" lang="en-US" sz="2500" b="0" i="0" u="none" strike="noStrike" kern="1200" cap="none" spc="0" normalizeH="0" baseline="0" noProof="0" dirty="0">
                <a:ln>
                  <a:noFill/>
                </a:ln>
                <a:solidFill>
                  <a:srgbClr val="FFFFFF">
                    <a:lumMod val="65000"/>
                  </a:srgbClr>
                </a:solidFill>
                <a:effectLst/>
                <a:uLnTx/>
                <a:uFillTx/>
                <a:latin typeface="Segoe UI"/>
                <a:ea typeface="+mn-ea"/>
                <a:cs typeface="Arial" pitchFamily="34" charset="0"/>
              </a:rPr>
              <a:t>App location, API location, and subscription ID</a:t>
            </a:r>
          </a:p>
        </p:txBody>
      </p:sp>
      <p:pic>
        <p:nvPicPr>
          <p:cNvPr id="9" name="chat" descr="chat">
            <a:extLst>
              <a:ext uri="{FF2B5EF4-FFF2-40B4-BE49-F238E27FC236}">
                <a16:creationId xmlns:a16="http://schemas.microsoft.com/office/drawing/2014/main" id="{32853B50-4835-4D75-A0D8-A359AA0161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41124" y="875505"/>
            <a:ext cx="1070209" cy="1070204"/>
          </a:xfrm>
          <a:prstGeom prst="rect">
            <a:avLst/>
          </a:prstGeom>
        </p:spPr>
      </p:pic>
    </p:spTree>
    <p:extLst>
      <p:ext uri="{BB962C8B-B14F-4D97-AF65-F5344CB8AC3E}">
        <p14:creationId xmlns:p14="http://schemas.microsoft.com/office/powerpoint/2010/main" val="215711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p:cNvSpPr>
            <a:spLocks noGrp="1"/>
          </p:cNvSpPr>
          <p:nvPr>
            <p:ph type="body" sz="quarter" idx="12" hasCustomPrompt="1"/>
          </p:nvPr>
        </p:nvSpPr>
        <p:spPr/>
        <p:txBody>
          <a:bodyPr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r>
              <a:t>Deploy an Azure Static Web App</a:t>
            </a:r>
          </a:p>
        </p:txBody>
      </p:sp>
      <p:sp>
        <p:nvSpPr>
          <p:cNvPr id="5" name="Title 4">
            <a:extLst>
              <a:ext uri="{FF2B5EF4-FFF2-40B4-BE49-F238E27FC236}">
                <a16:creationId xmlns:a16="http://schemas.microsoft.com/office/drawing/2014/main" id="{2B7E478A-836F-47DE-B6E0-BF96C765D9E8}"/>
              </a:ext>
            </a:extLst>
          </p:cNvPr>
          <p:cNvSpPr>
            <a:spLocks noGrp="1"/>
          </p:cNvSpPr>
          <p:nvPr>
            <p:ph type="title"/>
          </p:nvPr>
        </p:nvSpPr>
        <p:spPr/>
        <p:txBody>
          <a:bodyPr/>
          <a:lstStyle/>
          <a:p>
            <a:r>
              <a:rPr lang="en-US" dirty="0"/>
              <a:t>Demo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264" y="2598004"/>
            <a:ext cx="4127692" cy="1661993"/>
          </a:xfrm>
        </p:spPr>
        <p:txBody>
          <a:bodyPr/>
          <a:lstStyle>
            <a:lvl1pPr>
              <a:defRPr>
                <a:solidFill>
                  <a:schemeClr val="tx1"/>
                </a:solidFill>
              </a:defRPr>
            </a:lvl1pPr>
          </a:lstStyle>
          <a:p>
            <a:r>
              <a:rPr lang="en-US" dirty="0"/>
              <a:t>Deploy an </a:t>
            </a:r>
            <a:br>
              <a:rPr lang="en-US" dirty="0"/>
            </a:br>
            <a:r>
              <a:rPr lang="en-US" dirty="0"/>
              <a:t>Azure Static </a:t>
            </a:r>
            <a:br>
              <a:rPr lang="en-US" dirty="0"/>
            </a:br>
            <a:r>
              <a:rPr lang="en-US" dirty="0"/>
              <a:t>Web App</a:t>
            </a:r>
          </a:p>
        </p:txBody>
      </p:sp>
      <p:grpSp>
        <p:nvGrpSpPr>
          <p:cNvPr id="16" name="Group 15">
            <a:extLst>
              <a:ext uri="{FF2B5EF4-FFF2-40B4-BE49-F238E27FC236}">
                <a16:creationId xmlns:a16="http://schemas.microsoft.com/office/drawing/2014/main" id="{7AD5243D-0420-4927-B41D-83956E164877}"/>
              </a:ext>
            </a:extLst>
          </p:cNvPr>
          <p:cNvGrpSpPr/>
          <p:nvPr/>
        </p:nvGrpSpPr>
        <p:grpSpPr>
          <a:xfrm>
            <a:off x="5414596" y="3208829"/>
            <a:ext cx="5391620" cy="440343"/>
            <a:chOff x="5414596" y="1758511"/>
            <a:chExt cx="5391620" cy="440343"/>
          </a:xfrm>
        </p:grpSpPr>
        <p:grpSp>
          <p:nvGrpSpPr>
            <p:cNvPr id="3" name="Group 2">
              <a:extLst>
                <a:ext uri="{FF2B5EF4-FFF2-40B4-BE49-F238E27FC236}">
                  <a16:creationId xmlns:a16="http://schemas.microsoft.com/office/drawing/2014/main" id="{EC9547D9-6371-4262-826F-9623B794C398}"/>
                </a:ext>
              </a:extLst>
            </p:cNvPr>
            <p:cNvGrpSpPr/>
            <p:nvPr/>
          </p:nvGrpSpPr>
          <p:grpSpPr>
            <a:xfrm>
              <a:off x="5414596" y="1758511"/>
              <a:ext cx="440343" cy="440343"/>
              <a:chOff x="5414596" y="1758511"/>
              <a:chExt cx="440343" cy="440343"/>
            </a:xfrm>
          </p:grpSpPr>
          <p:sp>
            <p:nvSpPr>
              <p:cNvPr id="5" name="Oval 4">
                <a:extLst>
                  <a:ext uri="{FF2B5EF4-FFF2-40B4-BE49-F238E27FC236}">
                    <a16:creationId xmlns:a16="http://schemas.microsoft.com/office/drawing/2014/main" id="{FDDD9BF3-B0BC-49D7-B827-B01504C3B12F}"/>
                  </a:ext>
                  <a:ext uri="{C183D7F6-B498-43B3-948B-1728B52AA6E4}">
                    <adec:decorative xmlns:adec="http://schemas.microsoft.com/office/drawing/2017/decorative" val="1"/>
                  </a:ext>
                </a:extLst>
              </p:cNvPr>
              <p:cNvSpPr/>
              <p:nvPr/>
            </p:nvSpPr>
            <p:spPr bwMode="auto">
              <a:xfrm>
                <a:off x="5414596" y="1758511"/>
                <a:ext cx="440343" cy="440343"/>
              </a:xfrm>
              <a:prstGeom prst="ellipse">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vert="horz" wrap="square" lIns="0" tIns="0" rIns="0" bIns="0" rtlCol="0" anchor="t">
                <a:noAutofit/>
              </a:bodyPr>
              <a:lstStyle/>
              <a:p>
                <a:pPr marL="0" marR="0" lvl="0" indent="0" algn="ctr" defTabSz="914367" rtl="0" eaLnBrk="1" fontAlgn="auto" latinLnBrk="0" hangingPunct="1">
                  <a:lnSpc>
                    <a:spcPct val="90000"/>
                  </a:lnSpc>
                  <a:spcBef>
                    <a:spcPct val="0"/>
                  </a:spcBef>
                  <a:spcAft>
                    <a:spcPts val="2400"/>
                  </a:spcAft>
                  <a:buClrTx/>
                  <a:buSzTx/>
                  <a:buFontTx/>
                  <a:buNone/>
                  <a:tabLst/>
                  <a:defRPr/>
                </a:pPr>
                <a:endParaRPr kumimoji="0" lang="en-US" sz="1800" b="0" i="0" u="none" strike="noStrike" kern="1200" cap="none" spc="-49" normalizeH="0" baseline="0" noProof="0" err="1">
                  <a:ln w="3175">
                    <a:noFill/>
                  </a:ln>
                  <a:solidFill>
                    <a:srgbClr val="0078D4"/>
                  </a:solidFill>
                  <a:effectLst/>
                  <a:uLnTx/>
                  <a:uFillTx/>
                  <a:latin typeface="Segoe UI Semibold"/>
                  <a:ea typeface="+mn-ea"/>
                  <a:cs typeface="Segoe UI" pitchFamily="34" charset="0"/>
                </a:endParaRPr>
              </a:p>
            </p:txBody>
          </p:sp>
          <p:pic>
            <p:nvPicPr>
              <p:cNvPr id="6" name="Graphic 5" descr="Checkmark with solid fill">
                <a:extLst>
                  <a:ext uri="{FF2B5EF4-FFF2-40B4-BE49-F238E27FC236}">
                    <a16:creationId xmlns:a16="http://schemas.microsoft.com/office/drawing/2014/main" id="{A3277CAE-E226-4826-A74F-A9E940CEAB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6715" y="1850630"/>
                <a:ext cx="256105" cy="256105"/>
              </a:xfrm>
              <a:prstGeom prst="rect">
                <a:avLst/>
              </a:prstGeom>
            </p:spPr>
          </p:pic>
        </p:grpSp>
        <p:sp>
          <p:nvSpPr>
            <p:cNvPr id="7" name="TextBox 6">
              <a:extLst>
                <a:ext uri="{FF2B5EF4-FFF2-40B4-BE49-F238E27FC236}">
                  <a16:creationId xmlns:a16="http://schemas.microsoft.com/office/drawing/2014/main" id="{3D4E29EC-4E11-4A4D-B0F2-A0584AF94477}"/>
                </a:ext>
              </a:extLst>
            </p:cNvPr>
            <p:cNvSpPr txBox="1"/>
            <p:nvPr/>
          </p:nvSpPr>
          <p:spPr>
            <a:xfrm>
              <a:off x="5989638" y="1774867"/>
              <a:ext cx="4816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Deploy an Azure Static Web App</a:t>
              </a:r>
            </a:p>
          </p:txBody>
        </p:sp>
      </p:grpSp>
    </p:spTree>
    <p:extLst>
      <p:ext uri="{BB962C8B-B14F-4D97-AF65-F5344CB8AC3E}">
        <p14:creationId xmlns:p14="http://schemas.microsoft.com/office/powerpoint/2010/main" val="36050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0"/>
                                  </p:stCondLst>
                                  <p:childTnLst>
                                    <p:animMotion origin="layout" path="M -4.375E-6 0 L -4.375E-6 -0.0544 " pathEditMode="relative" rAng="0" ptsTypes="AA">
                                      <p:cBhvr>
                                        <p:cTn id="9" dur="600" spd="-100000" fill="hold"/>
                                        <p:tgtEl>
                                          <p:spTgt spid="16"/>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rgbClr val="50E6FF"/>
                </a:solidFill>
                <a:effectLst/>
                <a:latin typeface="+mj-lt"/>
                <a:ea typeface="+mn-ea"/>
                <a:cs typeface="Segoe UI" pitchFamily="34" charset="0"/>
              </a:defRPr>
            </a:lvl1pPr>
          </a:lstStyle>
          <a:p>
            <a:r>
              <a:rPr lang="en-US"/>
              <a:t>Accessing data from Azure Static Web Apps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a:t>Accessing data from Azure Static Web Apps</a:t>
            </a:r>
          </a:p>
        </p:txBody>
      </p:sp>
      <p:sp>
        <p:nvSpPr>
          <p:cNvPr id="3" name="Subtitle"/>
          <p:cNvSpPr>
            <a:spLocks noGrp="1"/>
          </p:cNvSpPr>
          <p:nvPr>
            <p:ph sz="quarter" idx="12"/>
          </p:nvPr>
        </p:nvSpPr>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spcBef>
                <a:spcPct val="43750"/>
              </a:spcBef>
              <a:spcAft>
                <a:spcPct val="43750"/>
              </a:spcAft>
              <a:buNone/>
            </a:pPr>
            <a:r>
              <a:rPr lang="en-US" dirty="0"/>
              <a:t>Often, a database is required to obtain, process, and serve data related to the application.</a:t>
            </a:r>
          </a:p>
        </p:txBody>
      </p:sp>
      <p:pic>
        <p:nvPicPr>
          <p:cNvPr id="19" name="Graphic 18">
            <a:extLst>
              <a:ext uri="{FF2B5EF4-FFF2-40B4-BE49-F238E27FC236}">
                <a16:creationId xmlns:a16="http://schemas.microsoft.com/office/drawing/2014/main" id="{32772FB7-D1F7-4DC7-AD61-84690E229A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4997" y="202983"/>
            <a:ext cx="1038660" cy="1096044"/>
          </a:xfrm>
          <a:prstGeom prst="rect">
            <a:avLst/>
          </a:prstGeom>
        </p:spPr>
      </p:pic>
      <p:sp>
        <p:nvSpPr>
          <p:cNvPr id="21" name="Rectangle 20">
            <a:extLst>
              <a:ext uri="{FF2B5EF4-FFF2-40B4-BE49-F238E27FC236}">
                <a16:creationId xmlns:a16="http://schemas.microsoft.com/office/drawing/2014/main" id="{F45CF09A-28AF-4BB5-BDC1-0BE8738453E0}"/>
              </a:ext>
            </a:extLst>
          </p:cNvPr>
          <p:cNvSpPr/>
          <p:nvPr/>
        </p:nvSpPr>
        <p:spPr bwMode="auto">
          <a:xfrm>
            <a:off x="6573520" y="1553244"/>
            <a:ext cx="1368891" cy="6296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Client UI</a:t>
            </a:r>
          </a:p>
        </p:txBody>
      </p:sp>
      <p:sp>
        <p:nvSpPr>
          <p:cNvPr id="27" name="Rectangle 26">
            <a:extLst>
              <a:ext uri="{FF2B5EF4-FFF2-40B4-BE49-F238E27FC236}">
                <a16:creationId xmlns:a16="http://schemas.microsoft.com/office/drawing/2014/main" id="{7E43D7A4-67A9-4995-A878-08144F7F0060}"/>
              </a:ext>
            </a:extLst>
          </p:cNvPr>
          <p:cNvSpPr/>
          <p:nvPr/>
        </p:nvSpPr>
        <p:spPr bwMode="auto">
          <a:xfrm>
            <a:off x="8178875" y="1553244"/>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Backend API</a:t>
            </a:r>
          </a:p>
        </p:txBody>
      </p:sp>
      <p:sp>
        <p:nvSpPr>
          <p:cNvPr id="28" name="Rectangle 27">
            <a:extLst>
              <a:ext uri="{FF2B5EF4-FFF2-40B4-BE49-F238E27FC236}">
                <a16:creationId xmlns:a16="http://schemas.microsoft.com/office/drawing/2014/main" id="{EF0BAFEE-BD0C-4297-B81A-DFD6D4D57D91}"/>
              </a:ext>
            </a:extLst>
          </p:cNvPr>
          <p:cNvSpPr/>
          <p:nvPr/>
        </p:nvSpPr>
        <p:spPr bwMode="auto">
          <a:xfrm>
            <a:off x="9784229" y="1553244"/>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SQL</a:t>
            </a:r>
          </a:p>
        </p:txBody>
      </p:sp>
      <p:sp>
        <p:nvSpPr>
          <p:cNvPr id="29" name="Rectangle 28">
            <a:extLst>
              <a:ext uri="{FF2B5EF4-FFF2-40B4-BE49-F238E27FC236}">
                <a16:creationId xmlns:a16="http://schemas.microsoft.com/office/drawing/2014/main" id="{DCCA8C01-8485-4F38-8078-2BAB96DE0CE6}"/>
              </a:ext>
            </a:extLst>
          </p:cNvPr>
          <p:cNvSpPr/>
          <p:nvPr/>
        </p:nvSpPr>
        <p:spPr bwMode="auto">
          <a:xfrm>
            <a:off x="6573520" y="4613366"/>
            <a:ext cx="1368891" cy="6296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Client UI</a:t>
            </a:r>
          </a:p>
        </p:txBody>
      </p:sp>
      <p:sp>
        <p:nvSpPr>
          <p:cNvPr id="30" name="Rectangle 29">
            <a:extLst>
              <a:ext uri="{FF2B5EF4-FFF2-40B4-BE49-F238E27FC236}">
                <a16:creationId xmlns:a16="http://schemas.microsoft.com/office/drawing/2014/main" id="{28D479BA-E1F7-44A9-B2AE-7C6FB25161F8}"/>
              </a:ext>
            </a:extLst>
          </p:cNvPr>
          <p:cNvSpPr/>
          <p:nvPr/>
        </p:nvSpPr>
        <p:spPr bwMode="auto">
          <a:xfrm>
            <a:off x="8178875" y="4613366"/>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Backend API</a:t>
            </a:r>
          </a:p>
        </p:txBody>
      </p:sp>
      <p:sp>
        <p:nvSpPr>
          <p:cNvPr id="31" name="Rectangle 30">
            <a:extLst>
              <a:ext uri="{FF2B5EF4-FFF2-40B4-BE49-F238E27FC236}">
                <a16:creationId xmlns:a16="http://schemas.microsoft.com/office/drawing/2014/main" id="{A69B59FE-3B22-4D99-BD0D-9ABE9DCB6091}"/>
              </a:ext>
            </a:extLst>
          </p:cNvPr>
          <p:cNvSpPr/>
          <p:nvPr/>
        </p:nvSpPr>
        <p:spPr bwMode="auto">
          <a:xfrm>
            <a:off x="9784229" y="4613366"/>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SQL</a:t>
            </a:r>
          </a:p>
        </p:txBody>
      </p:sp>
      <p:cxnSp>
        <p:nvCxnSpPr>
          <p:cNvPr id="32" name="Straight Connector 31">
            <a:extLst>
              <a:ext uri="{FF2B5EF4-FFF2-40B4-BE49-F238E27FC236}">
                <a16:creationId xmlns:a16="http://schemas.microsoft.com/office/drawing/2014/main" id="{F4055C35-B192-48E6-863E-22B516E1186B}"/>
              </a:ext>
              <a:ext uri="{C183D7F6-B498-43B3-948B-1728B52AA6E4}">
                <adec:decorative xmlns:adec="http://schemas.microsoft.com/office/drawing/2017/decorative" val="1"/>
              </a:ext>
            </a:extLst>
          </p:cNvPr>
          <p:cNvCxnSpPr>
            <a:cxnSpLocks/>
            <a:stCxn id="21" idx="2"/>
            <a:endCxn id="29" idx="0"/>
          </p:cNvCxnSpPr>
          <p:nvPr/>
        </p:nvCxnSpPr>
        <p:spPr>
          <a:xfrm>
            <a:off x="7257966"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05DF9D-CF51-4CC8-9E92-3C117759EA3F}"/>
              </a:ext>
              <a:ext uri="{C183D7F6-B498-43B3-948B-1728B52AA6E4}">
                <adec:decorative xmlns:adec="http://schemas.microsoft.com/office/drawing/2017/decorative" val="1"/>
              </a:ext>
            </a:extLst>
          </p:cNvPr>
          <p:cNvCxnSpPr>
            <a:cxnSpLocks/>
          </p:cNvCxnSpPr>
          <p:nvPr/>
        </p:nvCxnSpPr>
        <p:spPr>
          <a:xfrm>
            <a:off x="8971603" y="3294832"/>
            <a:ext cx="13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AC1C96-6738-4960-9AD3-89DABA1F5117}"/>
              </a:ext>
              <a:ext uri="{C183D7F6-B498-43B3-948B-1728B52AA6E4}">
                <adec:decorative xmlns:adec="http://schemas.microsoft.com/office/drawing/2017/decorative" val="1"/>
              </a:ext>
            </a:extLst>
          </p:cNvPr>
          <p:cNvCxnSpPr>
            <a:cxnSpLocks/>
          </p:cNvCxnSpPr>
          <p:nvPr/>
        </p:nvCxnSpPr>
        <p:spPr>
          <a:xfrm flipH="1">
            <a:off x="8971603" y="3772334"/>
            <a:ext cx="13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B0C331D-E451-4547-A275-2457B426F3F9}"/>
              </a:ext>
              <a:ext uri="{C183D7F6-B498-43B3-948B-1728B52AA6E4}">
                <adec:decorative xmlns:adec="http://schemas.microsoft.com/office/drawing/2017/decorative" val="1"/>
              </a:ext>
            </a:extLst>
          </p:cNvPr>
          <p:cNvCxnSpPr>
            <a:cxnSpLocks/>
          </p:cNvCxnSpPr>
          <p:nvPr/>
        </p:nvCxnSpPr>
        <p:spPr>
          <a:xfrm flipV="1">
            <a:off x="7257966" y="2674881"/>
            <a:ext cx="1472011" cy="79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8BFCF75-581A-4355-BDB9-026AB0304D99}"/>
              </a:ext>
              <a:ext uri="{C183D7F6-B498-43B3-948B-1728B52AA6E4}">
                <adec:decorative xmlns:adec="http://schemas.microsoft.com/office/drawing/2017/decorative" val="1"/>
              </a:ext>
            </a:extLst>
          </p:cNvPr>
          <p:cNvCxnSpPr>
            <a:cxnSpLocks/>
          </p:cNvCxnSpPr>
          <p:nvPr/>
        </p:nvCxnSpPr>
        <p:spPr>
          <a:xfrm flipH="1">
            <a:off x="7257967" y="4400630"/>
            <a:ext cx="146365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9EB4832-5678-4B44-B649-4725FEC85074}"/>
              </a:ext>
              <a:ext uri="{C183D7F6-B498-43B3-948B-1728B52AA6E4}">
                <adec:decorative xmlns:adec="http://schemas.microsoft.com/office/drawing/2017/decorative" val="1"/>
              </a:ext>
            </a:extLst>
          </p:cNvPr>
          <p:cNvCxnSpPr>
            <a:cxnSpLocks/>
            <a:stCxn id="27" idx="2"/>
            <a:endCxn id="30" idx="0"/>
          </p:cNvCxnSpPr>
          <p:nvPr/>
        </p:nvCxnSpPr>
        <p:spPr>
          <a:xfrm>
            <a:off x="8863321"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95EA902-3061-49C8-87EA-B35D3592D2C2}"/>
              </a:ext>
              <a:ext uri="{C183D7F6-B498-43B3-948B-1728B52AA6E4}">
                <adec:decorative xmlns:adec="http://schemas.microsoft.com/office/drawing/2017/decorative" val="1"/>
              </a:ext>
            </a:extLst>
          </p:cNvPr>
          <p:cNvCxnSpPr>
            <a:cxnSpLocks/>
            <a:stCxn id="28" idx="2"/>
            <a:endCxn id="31" idx="0"/>
          </p:cNvCxnSpPr>
          <p:nvPr/>
        </p:nvCxnSpPr>
        <p:spPr>
          <a:xfrm>
            <a:off x="10468674"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4963489-459E-4A0A-8615-4E8E4D7A79DD}"/>
              </a:ext>
              <a:ext uri="{C183D7F6-B498-43B3-948B-1728B52AA6E4}">
                <adec:decorative xmlns:adec="http://schemas.microsoft.com/office/drawing/2017/decorative" val="1"/>
              </a:ext>
            </a:extLst>
          </p:cNvPr>
          <p:cNvSpPr/>
          <p:nvPr/>
        </p:nvSpPr>
        <p:spPr bwMode="auto">
          <a:xfrm>
            <a:off x="8738332" y="2682850"/>
            <a:ext cx="249979" cy="1717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E07A04C-803C-432C-81EB-E03792040499}"/>
              </a:ext>
              <a:ext uri="{C183D7F6-B498-43B3-948B-1728B52AA6E4}">
                <adec:decorative xmlns:adec="http://schemas.microsoft.com/office/drawing/2017/decorative" val="1"/>
              </a:ext>
            </a:extLst>
          </p:cNvPr>
          <p:cNvSpPr/>
          <p:nvPr/>
        </p:nvSpPr>
        <p:spPr bwMode="auto">
          <a:xfrm>
            <a:off x="10343685" y="3294832"/>
            <a:ext cx="249979" cy="4938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DF0D052D-56C7-4EE6-9D6A-2C7F59D8B1AD}"/>
              </a:ext>
            </a:extLst>
          </p:cNvPr>
          <p:cNvSpPr txBox="1"/>
          <p:nvPr/>
        </p:nvSpPr>
        <p:spPr>
          <a:xfrm>
            <a:off x="7503431" y="2395596"/>
            <a:ext cx="98108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JSON</a:t>
            </a:r>
          </a:p>
        </p:txBody>
      </p:sp>
      <p:sp>
        <p:nvSpPr>
          <p:cNvPr id="51" name="TextBox 50">
            <a:extLst>
              <a:ext uri="{FF2B5EF4-FFF2-40B4-BE49-F238E27FC236}">
                <a16:creationId xmlns:a16="http://schemas.microsoft.com/office/drawing/2014/main" id="{4F717537-C3D2-4A1D-A035-86968B716703}"/>
              </a:ext>
            </a:extLst>
          </p:cNvPr>
          <p:cNvSpPr txBox="1"/>
          <p:nvPr/>
        </p:nvSpPr>
        <p:spPr>
          <a:xfrm>
            <a:off x="7503431" y="4109532"/>
            <a:ext cx="98108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JSON</a:t>
            </a:r>
          </a:p>
        </p:txBody>
      </p:sp>
      <p:sp>
        <p:nvSpPr>
          <p:cNvPr id="52" name="TextBox 51">
            <a:extLst>
              <a:ext uri="{FF2B5EF4-FFF2-40B4-BE49-F238E27FC236}">
                <a16:creationId xmlns:a16="http://schemas.microsoft.com/office/drawing/2014/main" id="{9EF5E595-55C3-4F37-A3AE-731D219BF0C4}"/>
              </a:ext>
            </a:extLst>
          </p:cNvPr>
          <p:cNvSpPr txBox="1"/>
          <p:nvPr/>
        </p:nvSpPr>
        <p:spPr>
          <a:xfrm>
            <a:off x="9139458" y="3516154"/>
            <a:ext cx="98108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JSON</a:t>
            </a:r>
          </a:p>
        </p:txBody>
      </p:sp>
      <p:sp>
        <p:nvSpPr>
          <p:cNvPr id="53" name="TextBox 52">
            <a:extLst>
              <a:ext uri="{FF2B5EF4-FFF2-40B4-BE49-F238E27FC236}">
                <a16:creationId xmlns:a16="http://schemas.microsoft.com/office/drawing/2014/main" id="{86BD3E65-D422-4CC0-9395-846D44B8B0D3}"/>
              </a:ext>
            </a:extLst>
          </p:cNvPr>
          <p:cNvSpPr txBox="1"/>
          <p:nvPr/>
        </p:nvSpPr>
        <p:spPr>
          <a:xfrm>
            <a:off x="9139458" y="3033046"/>
            <a:ext cx="98108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JSON</a:t>
            </a:r>
          </a:p>
        </p:txBody>
      </p:sp>
      <p:grpSp>
        <p:nvGrpSpPr>
          <p:cNvPr id="56" name="Group 55">
            <a:extLst>
              <a:ext uri="{FF2B5EF4-FFF2-40B4-BE49-F238E27FC236}">
                <a16:creationId xmlns:a16="http://schemas.microsoft.com/office/drawing/2014/main" id="{E62009C2-E26D-4529-8FE0-60E6F69067CA}"/>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57" name="Straight Arrow Connector 56">
              <a:extLst>
                <a:ext uri="{FF2B5EF4-FFF2-40B4-BE49-F238E27FC236}">
                  <a16:creationId xmlns:a16="http://schemas.microsoft.com/office/drawing/2014/main" id="{F6DD38BE-5228-43A0-8BCE-DA25B61535D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E9EAC129-5668-47DE-B5D5-88F3738EC76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9" name="Oval 58">
              <a:extLst>
                <a:ext uri="{FF2B5EF4-FFF2-40B4-BE49-F238E27FC236}">
                  <a16:creationId xmlns:a16="http://schemas.microsoft.com/office/drawing/2014/main" id="{7B1A7C2F-F66A-4158-8460-06FC4002129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 name="Oval 59">
              <a:extLst>
                <a:ext uri="{FF2B5EF4-FFF2-40B4-BE49-F238E27FC236}">
                  <a16:creationId xmlns:a16="http://schemas.microsoft.com/office/drawing/2014/main" id="{05A91C11-694B-470F-B3C0-00E3D733DE5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C7E8AEC-F2EA-4B89-AF60-A7B8D48B002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9D6B9D9-ECE3-4C50-AD11-6B33449C75F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TextBox 62">
              <a:extLst>
                <a:ext uri="{FF2B5EF4-FFF2-40B4-BE49-F238E27FC236}">
                  <a16:creationId xmlns:a16="http://schemas.microsoft.com/office/drawing/2014/main" id="{A9E6039C-8817-4AF8-9533-FC13060CAA10}"/>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64" name="TextBox 63">
              <a:extLst>
                <a:ext uri="{FF2B5EF4-FFF2-40B4-BE49-F238E27FC236}">
                  <a16:creationId xmlns:a16="http://schemas.microsoft.com/office/drawing/2014/main" id="{718AC1B0-E353-41BE-9220-80909DD8C2BB}"/>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65" name="TextBox 64">
              <a:extLst>
                <a:ext uri="{FF2B5EF4-FFF2-40B4-BE49-F238E27FC236}">
                  <a16:creationId xmlns:a16="http://schemas.microsoft.com/office/drawing/2014/main" id="{086634DA-0FC7-4809-A01F-60F095214E33}"/>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Application</a:t>
              </a:r>
            </a:p>
          </p:txBody>
        </p:sp>
        <p:sp>
          <p:nvSpPr>
            <p:cNvPr id="66" name="TextBox 65">
              <a:extLst>
                <a:ext uri="{FF2B5EF4-FFF2-40B4-BE49-F238E27FC236}">
                  <a16:creationId xmlns:a16="http://schemas.microsoft.com/office/drawing/2014/main" id="{D6153C8B-4B53-4DDD-A053-A226795DCA19}"/>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Arial" pitchFamily="34" charset="0"/>
                </a:rPr>
                <a:t>Solution</a:t>
              </a:r>
            </a:p>
          </p:txBody>
        </p:sp>
        <p:sp>
          <p:nvSpPr>
            <p:cNvPr id="67" name="TextBox 66">
              <a:extLst>
                <a:ext uri="{FF2B5EF4-FFF2-40B4-BE49-F238E27FC236}">
                  <a16:creationId xmlns:a16="http://schemas.microsoft.com/office/drawing/2014/main" id="{228A9D20-C8AB-4323-BC02-1D27D9E071B6}"/>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40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250"/>
                                        <p:tgtEl>
                                          <p:spTgt spid="49"/>
                                        </p:tgtEl>
                                      </p:cBhvr>
                                    </p:animEffect>
                                  </p:childTnLst>
                                </p:cTn>
                              </p:par>
                              <p:par>
                                <p:cTn id="11" presetID="42" presetClass="path" presetSubtype="0" decel="100000" fill="hold" grpId="1" nodeType="withEffect">
                                  <p:stCondLst>
                                    <p:cond delay="400"/>
                                  </p:stCondLst>
                                  <p:childTnLst>
                                    <p:animMotion origin="layout" path="M -0.01719 -0.00023 L -1.25E-6 1.85185E-6 " pathEditMode="relative" rAng="0" ptsTypes="AA">
                                      <p:cBhvr>
                                        <p:cTn id="12" dur="500" fill="hold"/>
                                        <p:tgtEl>
                                          <p:spTgt spid="49"/>
                                        </p:tgtEl>
                                        <p:attrNameLst>
                                          <p:attrName>ppt_x</p:attrName>
                                          <p:attrName>ppt_y</p:attrName>
                                        </p:attrNameLst>
                                      </p:cBhvr>
                                      <p:rCtr x="859" y="0"/>
                                    </p:animMotion>
                                  </p:childTnLst>
                                </p:cTn>
                              </p:par>
                              <p:par>
                                <p:cTn id="13" presetID="22" presetClass="entr" presetSubtype="8" fill="hold" nodeType="withEffect">
                                  <p:stCondLst>
                                    <p:cond delay="80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par>
                                <p:cTn id="16" presetID="10" presetClass="entr" presetSubtype="0" fill="hold" grpId="0" nodeType="withEffect">
                                  <p:stCondLst>
                                    <p:cond delay="80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250"/>
                                        <p:tgtEl>
                                          <p:spTgt spid="53"/>
                                        </p:tgtEl>
                                      </p:cBhvr>
                                    </p:animEffect>
                                  </p:childTnLst>
                                </p:cTn>
                              </p:par>
                              <p:par>
                                <p:cTn id="19" presetID="42" presetClass="path" presetSubtype="0" decel="100000" fill="hold" grpId="1" nodeType="withEffect">
                                  <p:stCondLst>
                                    <p:cond delay="800"/>
                                  </p:stCondLst>
                                  <p:childTnLst>
                                    <p:animMotion origin="layout" path="M -0.01719 -0.00023 L -1.25E-6 1.85185E-6 " pathEditMode="relative" rAng="0" ptsTypes="AA">
                                      <p:cBhvr>
                                        <p:cTn id="20" dur="500" fill="hold"/>
                                        <p:tgtEl>
                                          <p:spTgt spid="53"/>
                                        </p:tgtEl>
                                        <p:attrNameLst>
                                          <p:attrName>ppt_x</p:attrName>
                                          <p:attrName>ppt_y</p:attrName>
                                        </p:attrNameLst>
                                      </p:cBhvr>
                                      <p:rCtr x="859" y="0"/>
                                    </p:animMotion>
                                  </p:childTnLst>
                                </p:cTn>
                              </p:par>
                              <p:par>
                                <p:cTn id="21" presetID="22" presetClass="entr" presetSubtype="2" fill="hold" nodeType="withEffect">
                                  <p:stCondLst>
                                    <p:cond delay="1200"/>
                                  </p:stCondLst>
                                  <p:childTnLst>
                                    <p:set>
                                      <p:cBhvr>
                                        <p:cTn id="22" dur="1" fill="hold">
                                          <p:stCondLst>
                                            <p:cond delay="0"/>
                                          </p:stCondLst>
                                        </p:cTn>
                                        <p:tgtEl>
                                          <p:spTgt spid="38"/>
                                        </p:tgtEl>
                                        <p:attrNameLst>
                                          <p:attrName>style.visibility</p:attrName>
                                        </p:attrNameLst>
                                      </p:cBhvr>
                                      <p:to>
                                        <p:strVal val="visible"/>
                                      </p:to>
                                    </p:set>
                                    <p:animEffect transition="in" filter="wipe(right)">
                                      <p:cBhvr>
                                        <p:cTn id="23" dur="500"/>
                                        <p:tgtEl>
                                          <p:spTgt spid="38"/>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250"/>
                                        <p:tgtEl>
                                          <p:spTgt spid="52"/>
                                        </p:tgtEl>
                                      </p:cBhvr>
                                    </p:animEffect>
                                  </p:childTnLst>
                                </p:cTn>
                              </p:par>
                              <p:par>
                                <p:cTn id="27" presetID="42" presetClass="path" presetSubtype="0" decel="100000" fill="hold" grpId="1" nodeType="withEffect">
                                  <p:stCondLst>
                                    <p:cond delay="1200"/>
                                  </p:stCondLst>
                                  <p:childTnLst>
                                    <p:animMotion origin="layout" path="M 0.01666 -0.00046 L 3.75E-6 1.85185E-6 " pathEditMode="relative" rAng="0" ptsTypes="AA">
                                      <p:cBhvr>
                                        <p:cTn id="28" dur="500" fill="hold"/>
                                        <p:tgtEl>
                                          <p:spTgt spid="52"/>
                                        </p:tgtEl>
                                        <p:attrNameLst>
                                          <p:attrName>ppt_x</p:attrName>
                                          <p:attrName>ppt_y</p:attrName>
                                        </p:attrNameLst>
                                      </p:cBhvr>
                                      <p:rCtr x="-833" y="23"/>
                                    </p:animMotion>
                                  </p:childTnLst>
                                </p:cTn>
                              </p:par>
                              <p:par>
                                <p:cTn id="29" presetID="22" presetClass="entr" presetSubtype="2" fill="hold" nodeType="withEffect">
                                  <p:stCondLst>
                                    <p:cond delay="1600"/>
                                  </p:stCondLst>
                                  <p:childTnLst>
                                    <p:set>
                                      <p:cBhvr>
                                        <p:cTn id="30" dur="1" fill="hold">
                                          <p:stCondLst>
                                            <p:cond delay="0"/>
                                          </p:stCondLst>
                                        </p:cTn>
                                        <p:tgtEl>
                                          <p:spTgt spid="41"/>
                                        </p:tgtEl>
                                        <p:attrNameLst>
                                          <p:attrName>style.visibility</p:attrName>
                                        </p:attrNameLst>
                                      </p:cBhvr>
                                      <p:to>
                                        <p:strVal val="visible"/>
                                      </p:to>
                                    </p:set>
                                    <p:animEffect transition="in" filter="wipe(right)">
                                      <p:cBhvr>
                                        <p:cTn id="31" dur="500"/>
                                        <p:tgtEl>
                                          <p:spTgt spid="41"/>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250"/>
                                        <p:tgtEl>
                                          <p:spTgt spid="51"/>
                                        </p:tgtEl>
                                      </p:cBhvr>
                                    </p:animEffect>
                                  </p:childTnLst>
                                </p:cTn>
                              </p:par>
                              <p:par>
                                <p:cTn id="35" presetID="42" presetClass="path" presetSubtype="0" decel="100000" fill="hold" grpId="1" nodeType="withEffect">
                                  <p:stCondLst>
                                    <p:cond delay="1600"/>
                                  </p:stCondLst>
                                  <p:childTnLst>
                                    <p:animMotion origin="layout" path="M 0.01666 -0.00046 L 3.75E-6 1.85185E-6 " pathEditMode="relative" rAng="0" ptsTypes="AA">
                                      <p:cBhvr>
                                        <p:cTn id="36" dur="500" fill="hold"/>
                                        <p:tgtEl>
                                          <p:spTgt spid="51"/>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1" grpId="0"/>
      <p:bldP spid="51" grpId="1"/>
      <p:bldP spid="52" grpId="0"/>
      <p:bldP spid="52" grpId="1"/>
      <p:bldP spid="53" grpId="0"/>
      <p:bldP spid="53"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Access data for the front end</a:t>
            </a:r>
          </a:p>
        </p:txBody>
      </p:sp>
      <p:sp>
        <p:nvSpPr>
          <p:cNvPr id="3" name="Subtitle"/>
          <p:cNvSpPr>
            <a:spLocks noGrp="1"/>
          </p:cNvSpPr>
          <p:nvPr>
            <p:ph type="body" sz="quarter" idx="10"/>
          </p:nvPr>
        </p:nvSpPr>
        <p:spPr>
          <a:xfrm>
            <a:off x="586390" y="1230681"/>
            <a:ext cx="11018520" cy="73866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The front end, a static web page, has been created with a popular </a:t>
            </a:r>
            <a:br>
              <a:rPr lang="en-US" dirty="0"/>
            </a:br>
            <a:r>
              <a:rPr dirty="0"/>
              <a:t>framework Vue.js.</a:t>
            </a:r>
          </a:p>
        </p:txBody>
      </p:sp>
      <p:sp>
        <p:nvSpPr>
          <p:cNvPr id="7" name="Text Placeholder 6">
            <a:extLst>
              <a:ext uri="{FF2B5EF4-FFF2-40B4-BE49-F238E27FC236}">
                <a16:creationId xmlns:a16="http://schemas.microsoft.com/office/drawing/2014/main" id="{83A49A2A-15CF-475C-B045-3626D0B5C1BA}"/>
              </a:ext>
            </a:extLst>
          </p:cNvPr>
          <p:cNvSpPr>
            <a:spLocks noGrp="1"/>
          </p:cNvSpPr>
          <p:nvPr>
            <p:ph type="body" sz="quarter" idx="13"/>
          </p:nvPr>
        </p:nvSpPr>
        <p:spPr/>
        <p:txBody>
          <a:bodyPr/>
          <a:lstStyle/>
          <a:p>
            <a:r>
              <a:rPr lang="en-US" err="1"/>
              <a:t>javascript</a:t>
            </a:r>
            <a:endParaRPr lang="en-US"/>
          </a:p>
        </p:txBody>
      </p:sp>
      <p:sp>
        <p:nvSpPr>
          <p:cNvPr id="6" name="Text Placeholder 5">
            <a:extLst>
              <a:ext uri="{FF2B5EF4-FFF2-40B4-BE49-F238E27FC236}">
                <a16:creationId xmlns:a16="http://schemas.microsoft.com/office/drawing/2014/main" id="{4D7A8AD8-413C-41C5-877C-AE9F1D9901DD}"/>
              </a:ext>
            </a:extLst>
          </p:cNvPr>
          <p:cNvSpPr>
            <a:spLocks noGrp="1"/>
          </p:cNvSpPr>
          <p:nvPr>
            <p:ph type="body" sz="quarter" idx="11"/>
          </p:nvPr>
        </p:nvSpPr>
        <p:spPr/>
        <p:txBody>
          <a:bodyPr/>
          <a:lstStyle/>
          <a:p>
            <a:r>
              <a:rPr lang="en-US" b="0">
                <a:solidFill>
                  <a:srgbClr val="0000FF"/>
                </a:solidFill>
                <a:effectLst/>
                <a:latin typeface="Cascadia Code" panose="020B0509020204030204" pitchFamily="49" charset="0"/>
              </a:rPr>
              <a:t>const</a:t>
            </a:r>
            <a:r>
              <a:rPr lang="en-US" b="0">
                <a:solidFill>
                  <a:srgbClr val="000000"/>
                </a:solidFill>
                <a:effectLst/>
                <a:latin typeface="Cascadia Code" panose="020B0509020204030204" pitchFamily="49" charset="0"/>
              </a:rPr>
              <a:t> params = </a:t>
            </a:r>
            <a:r>
              <a:rPr lang="en-US" b="0">
                <a:solidFill>
                  <a:srgbClr val="0000FF"/>
                </a:solidFill>
                <a:effectLst/>
                <a:latin typeface="Cascadia Code" panose="020B0509020204030204" pitchFamily="49" charset="0"/>
              </a:rPr>
              <a:t>new</a:t>
            </a:r>
            <a:r>
              <a:rPr lang="en-US" b="0">
                <a:solidFill>
                  <a:srgbClr val="000000"/>
                </a:solidFill>
                <a:effectLst/>
                <a:latin typeface="Cascadia Code" panose="020B0509020204030204" pitchFamily="49" charset="0"/>
              </a:rPr>
              <a:t> </a:t>
            </a:r>
            <a:r>
              <a:rPr lang="en-US" b="0" err="1">
                <a:solidFill>
                  <a:srgbClr val="000000"/>
                </a:solidFill>
                <a:effectLst/>
                <a:latin typeface="Cascadia Code" panose="020B0509020204030204" pitchFamily="49" charset="0"/>
              </a:rPr>
              <a:t>URLSearchParams</a:t>
            </a:r>
            <a:r>
              <a:rPr lang="en-US" b="0">
                <a:solidFill>
                  <a:srgbClr val="000000"/>
                </a:solidFill>
                <a:effectLst/>
                <a:latin typeface="Cascadia Code" panose="020B0509020204030204" pitchFamily="49" charset="0"/>
              </a:rPr>
              <a:t>(</a:t>
            </a:r>
            <a:r>
              <a:rPr lang="en-US" b="0" err="1">
                <a:solidFill>
                  <a:srgbClr val="000000"/>
                </a:solidFill>
                <a:effectLst/>
                <a:latin typeface="Cascadia Code" panose="020B0509020204030204" pitchFamily="49" charset="0"/>
              </a:rPr>
              <a:t>location.search</a:t>
            </a:r>
            <a:r>
              <a:rPr lang="en-US" b="0">
                <a:solidFill>
                  <a:srgbClr val="000000"/>
                </a:solidFill>
                <a:effectLst/>
                <a:latin typeface="Cascadia Code" panose="020B0509020204030204" pitchFamily="49" charset="0"/>
              </a:rPr>
              <a:t>);</a:t>
            </a:r>
          </a:p>
          <a:p>
            <a:r>
              <a:rPr lang="en-US" b="0">
                <a:solidFill>
                  <a:srgbClr val="000000"/>
                </a:solidFill>
                <a:effectLst/>
                <a:latin typeface="Cascadia Code" panose="020B0509020204030204" pitchFamily="49" charset="0"/>
              </a:rPr>
              <a:t>    </a:t>
            </a:r>
            <a:r>
              <a:rPr lang="en-US" b="0">
                <a:solidFill>
                  <a:srgbClr val="0000FF"/>
                </a:solidFill>
                <a:effectLst/>
                <a:latin typeface="Cascadia Code" panose="020B0509020204030204" pitchFamily="49" charset="0"/>
              </a:rPr>
              <a:t>const</a:t>
            </a:r>
            <a:r>
              <a:rPr lang="en-US" b="0">
                <a:solidFill>
                  <a:srgbClr val="000000"/>
                </a:solidFill>
                <a:effectLst/>
                <a:latin typeface="Cascadia Code" panose="020B0509020204030204" pitchFamily="49" charset="0"/>
              </a:rPr>
              <a:t> rid = </a:t>
            </a:r>
            <a:r>
              <a:rPr lang="en-US" b="0" err="1">
                <a:solidFill>
                  <a:srgbClr val="000000"/>
                </a:solidFill>
                <a:effectLst/>
                <a:latin typeface="Cascadia Code" panose="020B0509020204030204" pitchFamily="49" charset="0"/>
              </a:rPr>
              <a:t>params.get</a:t>
            </a:r>
            <a:r>
              <a:rPr lang="en-US" b="0">
                <a:solidFill>
                  <a:srgbClr val="000000"/>
                </a:solidFill>
                <a:effectLst/>
                <a:latin typeface="Cascadia Code" panose="020B0509020204030204" pitchFamily="49" charset="0"/>
              </a:rPr>
              <a:t>(</a:t>
            </a:r>
            <a:r>
              <a:rPr lang="en-US" b="0">
                <a:solidFill>
                  <a:srgbClr val="A31515"/>
                </a:solidFill>
                <a:effectLst/>
                <a:latin typeface="Cascadia Code" panose="020B0509020204030204" pitchFamily="49" charset="0"/>
              </a:rPr>
              <a:t>'rid'</a:t>
            </a:r>
            <a:r>
              <a:rPr lang="en-US" b="0">
                <a:solidFill>
                  <a:srgbClr val="000000"/>
                </a:solidFill>
                <a:effectLst/>
                <a:latin typeface="Cascadia Code" panose="020B0509020204030204" pitchFamily="49" charset="0"/>
              </a:rPr>
              <a:t>);</a:t>
            </a:r>
          </a:p>
          <a:p>
            <a:r>
              <a:rPr lang="en-US" b="0">
                <a:solidFill>
                  <a:srgbClr val="000000"/>
                </a:solidFill>
                <a:effectLst/>
                <a:latin typeface="Cascadia Code" panose="020B0509020204030204" pitchFamily="49" charset="0"/>
              </a:rPr>
              <a:t>    </a:t>
            </a:r>
            <a:r>
              <a:rPr lang="en-US" b="0">
                <a:solidFill>
                  <a:srgbClr val="0000FF"/>
                </a:solidFill>
                <a:effectLst/>
                <a:latin typeface="Cascadia Code" panose="020B0509020204030204" pitchFamily="49" charset="0"/>
              </a:rPr>
              <a:t>const</a:t>
            </a:r>
            <a:r>
              <a:rPr lang="en-US" b="0">
                <a:solidFill>
                  <a:srgbClr val="000000"/>
                </a:solidFill>
                <a:effectLst/>
                <a:latin typeface="Cascadia Code" panose="020B0509020204030204" pitchFamily="49" charset="0"/>
              </a:rPr>
              <a:t> gid = </a:t>
            </a:r>
            <a:r>
              <a:rPr lang="en-US" b="0" err="1">
                <a:solidFill>
                  <a:srgbClr val="000000"/>
                </a:solidFill>
                <a:effectLst/>
                <a:latin typeface="Cascadia Code" panose="020B0509020204030204" pitchFamily="49" charset="0"/>
              </a:rPr>
              <a:t>params.get</a:t>
            </a:r>
            <a:r>
              <a:rPr lang="en-US" b="0">
                <a:solidFill>
                  <a:srgbClr val="000000"/>
                </a:solidFill>
                <a:effectLst/>
                <a:latin typeface="Cascadia Code" panose="020B0509020204030204" pitchFamily="49" charset="0"/>
              </a:rPr>
              <a:t>(</a:t>
            </a:r>
            <a:r>
              <a:rPr lang="en-US" b="0">
                <a:solidFill>
                  <a:srgbClr val="A31515"/>
                </a:solidFill>
                <a:effectLst/>
                <a:latin typeface="Cascadia Code" panose="020B0509020204030204" pitchFamily="49" charset="0"/>
              </a:rPr>
              <a:t>'gid'</a:t>
            </a:r>
            <a:r>
              <a:rPr lang="en-US" b="0">
                <a:solidFill>
                  <a:srgbClr val="000000"/>
                </a:solidFill>
                <a:effectLst/>
                <a:latin typeface="Cascadia Code" panose="020B0509020204030204" pitchFamily="49" charset="0"/>
              </a:rPr>
              <a:t>);</a:t>
            </a:r>
          </a:p>
          <a:p>
            <a:r>
              <a:rPr lang="en-US" b="0">
                <a:solidFill>
                  <a:srgbClr val="000000"/>
                </a:solidFill>
                <a:effectLst/>
                <a:latin typeface="Cascadia Code" panose="020B0509020204030204" pitchFamily="49" charset="0"/>
              </a:rPr>
              <a:t>    </a:t>
            </a:r>
            <a:r>
              <a:rPr lang="en-US" b="0">
                <a:solidFill>
                  <a:srgbClr val="0000FF"/>
                </a:solidFill>
                <a:effectLst/>
                <a:latin typeface="Cascadia Code" panose="020B0509020204030204" pitchFamily="49" charset="0"/>
              </a:rPr>
              <a:t>const</a:t>
            </a:r>
            <a:r>
              <a:rPr lang="en-US" b="0">
                <a:solidFill>
                  <a:srgbClr val="000000"/>
                </a:solidFill>
                <a:effectLst/>
                <a:latin typeface="Cascadia Code" panose="020B0509020204030204" pitchFamily="49" charset="0"/>
              </a:rPr>
              <a:t> </a:t>
            </a:r>
            <a:r>
              <a:rPr lang="en-US" b="0" err="1">
                <a:solidFill>
                  <a:srgbClr val="000000"/>
                </a:solidFill>
                <a:effectLst/>
                <a:latin typeface="Cascadia Code" panose="020B0509020204030204" pitchFamily="49" charset="0"/>
              </a:rPr>
              <a:t>apiUrl</a:t>
            </a:r>
            <a:r>
              <a:rPr lang="en-US" b="0">
                <a:solidFill>
                  <a:srgbClr val="000000"/>
                </a:solidFill>
                <a:effectLst/>
                <a:latin typeface="Cascadia Code" panose="020B0509020204030204" pitchFamily="49" charset="0"/>
              </a:rPr>
              <a:t> = </a:t>
            </a:r>
            <a:r>
              <a:rPr lang="en-US" b="0">
                <a:solidFill>
                  <a:srgbClr val="A31515"/>
                </a:solidFill>
                <a:effectLst/>
                <a:latin typeface="Cascadia Code" panose="020B0509020204030204" pitchFamily="49" charset="0"/>
              </a:rPr>
              <a:t>`/</a:t>
            </a:r>
            <a:r>
              <a:rPr lang="en-US" b="0" err="1">
                <a:solidFill>
                  <a:srgbClr val="A31515"/>
                </a:solidFill>
                <a:effectLst/>
                <a:latin typeface="Cascadia Code" panose="020B0509020204030204" pitchFamily="49" charset="0"/>
              </a:rPr>
              <a:t>api</a:t>
            </a:r>
            <a:r>
              <a:rPr lang="en-US" b="0">
                <a:solidFill>
                  <a:srgbClr val="A31515"/>
                </a:solidFill>
                <a:effectLst/>
                <a:latin typeface="Cascadia Code" panose="020B0509020204030204" pitchFamily="49" charset="0"/>
              </a:rPr>
              <a:t>/</a:t>
            </a:r>
            <a:r>
              <a:rPr lang="en-US" b="0" err="1">
                <a:solidFill>
                  <a:srgbClr val="A31515"/>
                </a:solidFill>
                <a:effectLst/>
                <a:latin typeface="Cascadia Code" panose="020B0509020204030204" pitchFamily="49" charset="0"/>
              </a:rPr>
              <a:t>bus-data?rid</a:t>
            </a:r>
            <a:r>
              <a:rPr lang="en-US" b="0">
                <a:solidFill>
                  <a:srgbClr val="A31515"/>
                </a:solidFill>
                <a:effectLst/>
                <a:latin typeface="Cascadia Code" panose="020B0509020204030204" pitchFamily="49" charset="0"/>
              </a:rPr>
              <a:t>=</a:t>
            </a:r>
            <a:r>
              <a:rPr lang="en-US" b="0">
                <a:solidFill>
                  <a:srgbClr val="0000FF"/>
                </a:solidFill>
                <a:effectLst/>
                <a:latin typeface="Cascadia Code" panose="020B0509020204030204" pitchFamily="49" charset="0"/>
              </a:rPr>
              <a:t>${</a:t>
            </a:r>
            <a:r>
              <a:rPr lang="en-US" b="0">
                <a:solidFill>
                  <a:srgbClr val="000000"/>
                </a:solidFill>
                <a:effectLst/>
                <a:latin typeface="Cascadia Code" panose="020B0509020204030204" pitchFamily="49" charset="0"/>
              </a:rPr>
              <a:t>rid</a:t>
            </a:r>
            <a:r>
              <a:rPr lang="en-US" b="0">
                <a:solidFill>
                  <a:srgbClr val="0000FF"/>
                </a:solidFill>
                <a:effectLst/>
                <a:latin typeface="Cascadia Code" panose="020B0509020204030204" pitchFamily="49" charset="0"/>
              </a:rPr>
              <a:t>}</a:t>
            </a:r>
            <a:r>
              <a:rPr lang="en-US" b="0">
                <a:solidFill>
                  <a:srgbClr val="A31515"/>
                </a:solidFill>
                <a:effectLst/>
                <a:latin typeface="Cascadia Code" panose="020B0509020204030204" pitchFamily="49" charset="0"/>
              </a:rPr>
              <a:t>&amp;gid=</a:t>
            </a:r>
            <a:r>
              <a:rPr lang="en-US" b="0">
                <a:solidFill>
                  <a:srgbClr val="0000FF"/>
                </a:solidFill>
                <a:effectLst/>
                <a:latin typeface="Cascadia Code" panose="020B0509020204030204" pitchFamily="49" charset="0"/>
              </a:rPr>
              <a:t>${</a:t>
            </a:r>
            <a:r>
              <a:rPr lang="en-US" b="0">
                <a:solidFill>
                  <a:srgbClr val="000000"/>
                </a:solidFill>
                <a:effectLst/>
                <a:latin typeface="Cascadia Code" panose="020B0509020204030204" pitchFamily="49" charset="0"/>
              </a:rPr>
              <a:t>gid</a:t>
            </a:r>
            <a:r>
              <a:rPr lang="en-US" b="0">
                <a:solidFill>
                  <a:srgbClr val="0000FF"/>
                </a:solidFill>
                <a:effectLst/>
                <a:latin typeface="Cascadia Code" panose="020B0509020204030204" pitchFamily="49" charset="0"/>
              </a:rPr>
              <a:t>}</a:t>
            </a:r>
            <a:r>
              <a:rPr lang="en-US" b="0">
                <a:solidFill>
                  <a:srgbClr val="A31515"/>
                </a:solidFill>
                <a:effectLst/>
                <a:latin typeface="Cascadia Code" panose="020B0509020204030204" pitchFamily="49" charset="0"/>
              </a:rPr>
              <a:t>`</a:t>
            </a:r>
            <a:r>
              <a:rPr lang="en-US" b="0">
                <a:solidFill>
                  <a:srgbClr val="000000"/>
                </a:solidFill>
                <a:effectLst/>
                <a:latin typeface="Cascadia Code" panose="020B0509020204030204" pitchFamily="49" charset="0"/>
              </a:rPr>
              <a:t>;</a:t>
            </a:r>
          </a:p>
        </p:txBody>
      </p:sp>
      <p:sp>
        <p:nvSpPr>
          <p:cNvPr id="8" name="Text Placeholder 5">
            <a:extLst>
              <a:ext uri="{FF2B5EF4-FFF2-40B4-BE49-F238E27FC236}">
                <a16:creationId xmlns:a16="http://schemas.microsoft.com/office/drawing/2014/main" id="{E4D1F2C7-8984-4D55-8856-1E6A7BDDC86F}"/>
              </a:ext>
            </a:extLst>
          </p:cNvPr>
          <p:cNvSpPr txBox="1">
            <a:spLocks/>
          </p:cNvSpPr>
          <p:nvPr/>
        </p:nvSpPr>
        <p:spPr>
          <a:xfrm>
            <a:off x="548716" y="3491219"/>
            <a:ext cx="11018520" cy="1698927"/>
          </a:xfrm>
          <a:prstGeom prst="rect">
            <a:avLst/>
          </a:prstGeom>
          <a:solidFill>
            <a:schemeClr val="bg1"/>
          </a:solid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400" kern="1200" spc="0" baseline="0">
                <a:solidFill>
                  <a:srgbClr val="000000"/>
                </a:solidFill>
                <a:latin typeface="Consolas" panose="020B0609020204030204" pitchFamily="49" charset="0"/>
                <a:ea typeface="+mn-ea"/>
                <a:cs typeface="Consolas" panose="020B0609020204030204" pitchFamily="49" charset="0"/>
              </a:defRPr>
            </a:lvl1pPr>
            <a:lvl2pPr marL="34644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3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43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31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68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a:t>
            </a:r>
            <a:r>
              <a:rPr kumimoji="0" lang="en-US" sz="2400" b="0" i="0" u="none" strike="noStrike" kern="1200" cap="none" spc="0" normalizeH="0" baseline="0" noProof="0" dirty="0" err="1">
                <a:ln>
                  <a:noFill/>
                </a:ln>
                <a:solidFill>
                  <a:srgbClr val="000000"/>
                </a:solidFill>
                <a:effectLst/>
                <a:uLnTx/>
                <a:uFillTx/>
                <a:latin typeface="Cascadia Code" panose="020B0609020000020004" pitchFamily="49" charset="0"/>
                <a:ea typeface="+mn-ea"/>
                <a:cs typeface="Cascadia Code" panose="020B0609020000020004" pitchFamily="49" charset="0"/>
              </a:rPr>
              <a:t>getJSON</a:t>
            </a: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a:t>
            </a:r>
            <a:r>
              <a:rPr kumimoji="0" lang="en-US" sz="2400" b="0" i="0" u="none" strike="noStrike" kern="1200" cap="none" spc="0" normalizeH="0" baseline="0" noProof="0" dirty="0" err="1">
                <a:ln>
                  <a:noFill/>
                </a:ln>
                <a:solidFill>
                  <a:srgbClr val="000000"/>
                </a:solidFill>
                <a:effectLst/>
                <a:uLnTx/>
                <a:uFillTx/>
                <a:latin typeface="Cascadia Code" panose="020B0609020000020004" pitchFamily="49" charset="0"/>
                <a:ea typeface="+mn-ea"/>
                <a:cs typeface="Cascadia Code" panose="020B0609020000020004" pitchFamily="49" charset="0"/>
              </a:rPr>
              <a:t>apiUrl</a:t>
            </a: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 </a:t>
            </a:r>
            <a:r>
              <a:rPr kumimoji="0" lang="en-US" sz="2400" b="0" i="0" u="none" strike="noStrike" kern="1200" cap="none" spc="0" normalizeH="0" baseline="0" noProof="0" dirty="0">
                <a:ln>
                  <a:noFill/>
                </a:ln>
                <a:solidFill>
                  <a:srgbClr val="0000FF"/>
                </a:solidFill>
                <a:effectLst/>
                <a:uLnTx/>
                <a:uFillTx/>
                <a:latin typeface="Cascadia Code" panose="020B0609020000020004" pitchFamily="49" charset="0"/>
                <a:ea typeface="+mn-ea"/>
                <a:cs typeface="Cascadia Code" panose="020B0609020000020004" pitchFamily="49" charset="0"/>
              </a:rPr>
              <a:t>function</a:t>
            </a: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 (data) {</a:t>
            </a: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    </a:t>
            </a:r>
            <a:r>
              <a:rPr kumimoji="0" lang="en-US" sz="2400" b="0" i="0" u="none" strike="noStrike" kern="1200" cap="none" spc="0" normalizeH="0" baseline="0" noProof="0" dirty="0" err="1">
                <a:ln>
                  <a:noFill/>
                </a:ln>
                <a:solidFill>
                  <a:srgbClr val="000000"/>
                </a:solidFill>
                <a:effectLst/>
                <a:uLnTx/>
                <a:uFillTx/>
                <a:latin typeface="Cascadia Code" panose="020B0609020000020004" pitchFamily="49" charset="0"/>
                <a:ea typeface="+mn-ea"/>
                <a:cs typeface="Cascadia Code" panose="020B0609020000020004" pitchFamily="49" charset="0"/>
              </a:rPr>
              <a:t>plotWKT</a:t>
            </a: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(data); </a:t>
            </a: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Cascadia Code" panose="020B0609020000020004" pitchFamily="49" charset="0"/>
                <a:ea typeface="+mn-ea"/>
                <a:cs typeface="Cascadia Code" panose="020B0609020000020004" pitchFamily="49" charset="0"/>
              </a:rPr>
              <a:t>});</a:t>
            </a: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000000"/>
              </a:solidFill>
              <a:effectLst/>
              <a:uLnTx/>
              <a:uFillTx/>
              <a:latin typeface="Menlo" panose="020B0609030804020204" pitchFamily="49" charset="0"/>
              <a:ea typeface="+mn-ea"/>
            </a:endParaRPr>
          </a:p>
        </p:txBody>
      </p:sp>
      <p:grpSp>
        <p:nvGrpSpPr>
          <p:cNvPr id="21" name="Group 20">
            <a:extLst>
              <a:ext uri="{FF2B5EF4-FFF2-40B4-BE49-F238E27FC236}">
                <a16:creationId xmlns:a16="http://schemas.microsoft.com/office/drawing/2014/main" id="{0971D206-2F32-4FF2-9267-D1423F316086}"/>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2" name="Straight Arrow Connector 21">
              <a:extLst>
                <a:ext uri="{FF2B5EF4-FFF2-40B4-BE49-F238E27FC236}">
                  <a16:creationId xmlns:a16="http://schemas.microsoft.com/office/drawing/2014/main" id="{A05A6DA7-E9D9-4B18-97B1-B07C5D19BBF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8B7D12B-F36A-48F4-B9B4-B223E84DC6A8}"/>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78A7DE44-252A-4CAE-A1E5-9DFDD3EBE63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Oval 24">
              <a:extLst>
                <a:ext uri="{FF2B5EF4-FFF2-40B4-BE49-F238E27FC236}">
                  <a16:creationId xmlns:a16="http://schemas.microsoft.com/office/drawing/2014/main" id="{EBF26274-90AD-42B0-96D0-7096D2EEA1B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36C31D25-D000-4629-8803-28E141F344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8499DA00-CC90-4CC7-BAC7-BAB360C389C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TextBox 27">
              <a:extLst>
                <a:ext uri="{FF2B5EF4-FFF2-40B4-BE49-F238E27FC236}">
                  <a16:creationId xmlns:a16="http://schemas.microsoft.com/office/drawing/2014/main" id="{114B0219-E3F2-42D7-B838-7604F959B6AE}"/>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29" name="TextBox 28">
              <a:extLst>
                <a:ext uri="{FF2B5EF4-FFF2-40B4-BE49-F238E27FC236}">
                  <a16:creationId xmlns:a16="http://schemas.microsoft.com/office/drawing/2014/main" id="{881ABEB6-A977-411B-94B7-C0503422C081}"/>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0" name="TextBox 29">
              <a:extLst>
                <a:ext uri="{FF2B5EF4-FFF2-40B4-BE49-F238E27FC236}">
                  <a16:creationId xmlns:a16="http://schemas.microsoft.com/office/drawing/2014/main" id="{FD938610-F7DD-41A8-AE54-5D25C6ED5D47}"/>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Application</a:t>
              </a:r>
            </a:p>
          </p:txBody>
        </p:sp>
        <p:sp>
          <p:nvSpPr>
            <p:cNvPr id="31" name="TextBox 30">
              <a:extLst>
                <a:ext uri="{FF2B5EF4-FFF2-40B4-BE49-F238E27FC236}">
                  <a16:creationId xmlns:a16="http://schemas.microsoft.com/office/drawing/2014/main" id="{826C9091-5C83-459F-8D56-A78229188C71}"/>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Arial" pitchFamily="34" charset="0"/>
                </a:rPr>
                <a:t>Solution</a:t>
              </a:r>
            </a:p>
          </p:txBody>
        </p:sp>
        <p:sp>
          <p:nvSpPr>
            <p:cNvPr id="32" name="TextBox 31">
              <a:extLst>
                <a:ext uri="{FF2B5EF4-FFF2-40B4-BE49-F238E27FC236}">
                  <a16:creationId xmlns:a16="http://schemas.microsoft.com/office/drawing/2014/main" id="{95610689-434E-4A29-A3EE-B150FBB43222}"/>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5108035-82D7-4772-843F-49B026526656}"/>
              </a:ext>
            </a:extLst>
          </p:cNvPr>
          <p:cNvSpPr>
            <a:spLocks noGrp="1"/>
          </p:cNvSpPr>
          <p:nvPr>
            <p:ph type="body" sz="quarter" idx="13"/>
          </p:nvPr>
        </p:nvSpPr>
        <p:spPr>
          <a:xfrm>
            <a:off x="0" y="-23210"/>
            <a:ext cx="3788358" cy="446148"/>
          </a:xfrm>
        </p:spPr>
        <p:txBody>
          <a:bodyPr/>
          <a:lstStyle/>
          <a:p>
            <a:r>
              <a:rPr lang="en-US" dirty="0" err="1"/>
              <a:t>javascript</a:t>
            </a:r>
            <a:endParaRPr lang="en-US" dirty="0"/>
          </a:p>
        </p:txBody>
      </p:sp>
      <p:sp>
        <p:nvSpPr>
          <p:cNvPr id="13" name="Text Placeholder 12">
            <a:extLst>
              <a:ext uri="{FF2B5EF4-FFF2-40B4-BE49-F238E27FC236}">
                <a16:creationId xmlns:a16="http://schemas.microsoft.com/office/drawing/2014/main" id="{68AE6934-FB2B-4ED2-BF9D-39E88DA3E02D}"/>
              </a:ext>
            </a:extLst>
          </p:cNvPr>
          <p:cNvSpPr>
            <a:spLocks noGrp="1"/>
          </p:cNvSpPr>
          <p:nvPr>
            <p:ph type="body" sz="quarter" idx="11"/>
          </p:nvPr>
        </p:nvSpPr>
        <p:spPr>
          <a:xfrm>
            <a:off x="586389" y="587376"/>
            <a:ext cx="11018520" cy="7272888"/>
          </a:xfrm>
        </p:spPr>
        <p:txBody>
          <a:body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function</a:t>
            </a:r>
            <a:r>
              <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plotWKT</a:t>
            </a:r>
            <a:r>
              <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(data) {</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var</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f1, f2;</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b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if</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data.busData</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 [] ||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data.geoFence</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 [])</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	return</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try</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f1 =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format.readFeature</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data.geoFence</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f2 =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format.readFeature</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data.busData</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catch</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(err) { }</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b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features.clear</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br>
            <a:r>
              <a:rPr kumimoji="0" lang="en-US" sz="1399" b="0" i="0" u="none" strike="noStrike" kern="1200" cap="none" spc="0" normalizeH="0" baseline="0" noProof="0" dirty="0">
                <a:ln>
                  <a:noFill/>
                </a:ln>
                <a:solidFill>
                  <a:srgbClr val="008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8000"/>
                </a:solidFill>
                <a:effectLst/>
                <a:uLnTx/>
                <a:uFillTx/>
                <a:latin typeface="Cascadia Code" panose="020B0509020204030204" pitchFamily="49" charset="0"/>
                <a:ea typeface="+mn-ea"/>
                <a:cs typeface="Segoe UI" panose="020B0502040204020203" pitchFamily="34" charset="0"/>
              </a:rPr>
              <a:t>geoFence</a:t>
            </a:r>
            <a:endPar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endParaRP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if</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(f1)</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f1.getGeometry().transform(</a:t>
            </a:r>
            <a:r>
              <a:rPr kumimoji="0" lang="en-US" sz="1399" b="0" i="0" u="none" strike="noStrike" kern="1200" cap="none" spc="0" normalizeH="0" baseline="0" noProof="0" dirty="0">
                <a:ln>
                  <a:noFill/>
                </a:ln>
                <a:solidFill>
                  <a:srgbClr val="A31515"/>
                </a:solidFill>
                <a:effectLst/>
                <a:uLnTx/>
                <a:uFillTx/>
                <a:latin typeface="Cascadia Code" panose="020B0509020204030204" pitchFamily="49" charset="0"/>
                <a:ea typeface="+mn-ea"/>
                <a:cs typeface="Segoe UI" panose="020B0502040204020203" pitchFamily="34" charset="0"/>
              </a:rPr>
              <a:t>'EPSG:4326'</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a:ln>
                  <a:noFill/>
                </a:ln>
                <a:solidFill>
                  <a:srgbClr val="A31515"/>
                </a:solidFill>
                <a:effectLst/>
                <a:uLnTx/>
                <a:uFillTx/>
                <a:latin typeface="Cascadia Code" panose="020B0509020204030204" pitchFamily="49" charset="0"/>
                <a:ea typeface="+mn-ea"/>
                <a:cs typeface="Segoe UI" panose="020B0502040204020203" pitchFamily="34" charset="0"/>
              </a:rPr>
              <a:t>'EPSG:3857’</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features.push</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(f1);</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8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8000"/>
                </a:solidFill>
                <a:effectLst/>
                <a:uLnTx/>
                <a:uFillTx/>
                <a:latin typeface="Cascadia Code" panose="020B0509020204030204" pitchFamily="49" charset="0"/>
                <a:ea typeface="+mn-ea"/>
                <a:cs typeface="Segoe UI" panose="020B0502040204020203" pitchFamily="34" charset="0"/>
              </a:rPr>
              <a:t>busData</a:t>
            </a:r>
            <a:endPar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endParaRP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FF"/>
                </a:solidFill>
                <a:effectLst/>
                <a:uLnTx/>
                <a:uFillTx/>
                <a:latin typeface="Cascadia Code" panose="020B0509020204030204" pitchFamily="49" charset="0"/>
                <a:ea typeface="+mn-ea"/>
                <a:cs typeface="Segoe UI" panose="020B0502040204020203" pitchFamily="34" charset="0"/>
              </a:rPr>
              <a:t>if</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(f2)</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f2.getGeometry().transform(</a:t>
            </a:r>
            <a:r>
              <a:rPr kumimoji="0" lang="en-US" sz="1399" b="0" i="0" u="none" strike="noStrike" kern="1200" cap="none" spc="0" normalizeH="0" baseline="0" noProof="0" dirty="0">
                <a:ln>
                  <a:noFill/>
                </a:ln>
                <a:solidFill>
                  <a:srgbClr val="A31515"/>
                </a:solidFill>
                <a:effectLst/>
                <a:uLnTx/>
                <a:uFillTx/>
                <a:latin typeface="Cascadia Code" panose="020B0509020204030204" pitchFamily="49" charset="0"/>
                <a:ea typeface="+mn-ea"/>
                <a:cs typeface="Segoe UI" panose="020B0502040204020203" pitchFamily="34" charset="0"/>
              </a:rPr>
              <a:t>'EPSG:4326'</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a:ln>
                  <a:noFill/>
                </a:ln>
                <a:solidFill>
                  <a:srgbClr val="A31515"/>
                </a:solidFill>
                <a:effectLst/>
                <a:uLnTx/>
                <a:uFillTx/>
                <a:latin typeface="Cascadia Code" panose="020B0509020204030204" pitchFamily="49" charset="0"/>
                <a:ea typeface="+mn-ea"/>
                <a:cs typeface="Segoe UI" panose="020B0502040204020203" pitchFamily="34" charset="0"/>
              </a:rPr>
              <a:t>'EPSG:3857’</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	</a:t>
            </a:r>
            <a:r>
              <a:rPr kumimoji="0" lang="en-US" sz="1399" b="0" i="0" u="none" strike="noStrike" kern="1200" cap="none" spc="0" normalizeH="0" baseline="0" noProof="0" dirty="0" err="1">
                <a:ln>
                  <a:noFill/>
                </a:ln>
                <a:solidFill>
                  <a:srgbClr val="000000"/>
                </a:solidFill>
                <a:effectLst/>
                <a:uLnTx/>
                <a:uFillTx/>
                <a:latin typeface="Cascadia Code" panose="020B0509020204030204" pitchFamily="49" charset="0"/>
                <a:ea typeface="+mn-ea"/>
                <a:cs typeface="Segoe UI" panose="020B0502040204020203" pitchFamily="34" charset="0"/>
              </a:rPr>
              <a:t>features.push</a:t>
            </a: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(f2);</a:t>
            </a:r>
          </a:p>
          <a:p>
            <a:pPr marL="228531"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99"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br>
              <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rPr>
            </a:br>
            <a:endParaRPr kumimoji="0" lang="en-US" sz="1400" b="0" i="0" u="none" strike="noStrike" kern="1200" cap="none" spc="0" normalizeH="0" baseline="0" noProof="0" dirty="0">
              <a:ln>
                <a:noFill/>
              </a:ln>
              <a:solidFill>
                <a:srgbClr val="000000"/>
              </a:solidFill>
              <a:effectLst/>
              <a:uLnTx/>
              <a:uFillTx/>
              <a:latin typeface="Cascadia Code" panose="020B0509020204030204" pitchFamily="49" charset="0"/>
              <a:ea typeface="+mn-ea"/>
              <a:cs typeface="Segoe UI" panose="020B0502040204020203" pitchFamily="34" charset="0"/>
            </a:endParaRPr>
          </a:p>
          <a:p>
            <a:endParaRPr lang="en-US" dirty="0"/>
          </a:p>
        </p:txBody>
      </p:sp>
      <p:sp>
        <p:nvSpPr>
          <p:cNvPr id="14" name="Title 13">
            <a:extLst>
              <a:ext uri="{FF2B5EF4-FFF2-40B4-BE49-F238E27FC236}">
                <a16:creationId xmlns:a16="http://schemas.microsoft.com/office/drawing/2014/main" id="{74D4C9ED-C3DD-444E-84E3-4093BADE94BB}"/>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dirty="0" err="1"/>
              <a:t>javascript</a:t>
            </a:r>
            <a:endParaRPr lang="en-US" dirty="0"/>
          </a:p>
        </p:txBody>
      </p:sp>
    </p:spTree>
    <p:extLst>
      <p:ext uri="{BB962C8B-B14F-4D97-AF65-F5344CB8AC3E}">
        <p14:creationId xmlns:p14="http://schemas.microsoft.com/office/powerpoint/2010/main" val="22636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wrap="square" anchor="t">
            <a:normAutofit/>
          </a:bodyPr>
          <a:lstStyle>
            <a:lvl1pPr>
              <a:defRPr>
                <a:solidFill>
                  <a:schemeClr val="tx1"/>
                </a:solidFill>
              </a:defRPr>
            </a:lvl1pPr>
          </a:lstStyle>
          <a:p>
            <a:r>
              <a:rPr lang="en-US"/>
              <a:t>Access Azure SQL Database for the back end</a:t>
            </a:r>
          </a:p>
        </p:txBody>
      </p:sp>
      <p:sp>
        <p:nvSpPr>
          <p:cNvPr id="3" name="Subtitle"/>
          <p:cNvSpPr>
            <a:spLocks noGrp="1"/>
          </p:cNvSpPr>
          <p:nvPr>
            <p:ph sz="quarter" idx="12"/>
          </p:nvPr>
        </p:nvSpPr>
        <p:spPr/>
        <p:txBody>
          <a:bodyPr wrap="square">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The front end essentially calls </a:t>
            </a:r>
            <a:br>
              <a:rPr lang="en-US" dirty="0"/>
            </a:br>
            <a:r>
              <a:rPr dirty="0"/>
              <a:t>the API to return all the </a:t>
            </a:r>
            <a:br>
              <a:rPr lang="en-US" dirty="0"/>
            </a:br>
            <a:r>
              <a:rPr dirty="0"/>
              <a:t>necessary data.</a:t>
            </a:r>
          </a:p>
        </p:txBody>
      </p:sp>
      <p:pic>
        <p:nvPicPr>
          <p:cNvPr id="7" name="Picture 6">
            <a:extLst>
              <a:ext uri="{FF2B5EF4-FFF2-40B4-BE49-F238E27FC236}">
                <a16:creationId xmlns:a16="http://schemas.microsoft.com/office/drawing/2014/main" id="{5112DDF4-AEC7-49EF-83BC-5CB77092B51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7070" y="398433"/>
            <a:ext cx="851633" cy="851633"/>
          </a:xfrm>
          <a:prstGeom prst="rect">
            <a:avLst/>
          </a:prstGeom>
          <a:noFill/>
        </p:spPr>
      </p:pic>
      <p:grpSp>
        <p:nvGrpSpPr>
          <p:cNvPr id="61" name="Group 60">
            <a:extLst>
              <a:ext uri="{FF2B5EF4-FFF2-40B4-BE49-F238E27FC236}">
                <a16:creationId xmlns:a16="http://schemas.microsoft.com/office/drawing/2014/main" id="{727417FC-90B5-4E7C-A91B-BD5645824764}"/>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62" name="Straight Arrow Connector 61">
              <a:extLst>
                <a:ext uri="{FF2B5EF4-FFF2-40B4-BE49-F238E27FC236}">
                  <a16:creationId xmlns:a16="http://schemas.microsoft.com/office/drawing/2014/main" id="{1E7F5E1E-4EA8-457F-ABF8-9767FF5734B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0D381459-0DFF-4B37-B13E-F22273E6911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4" name="Oval 63">
              <a:extLst>
                <a:ext uri="{FF2B5EF4-FFF2-40B4-BE49-F238E27FC236}">
                  <a16:creationId xmlns:a16="http://schemas.microsoft.com/office/drawing/2014/main" id="{16D93FBA-C808-438C-808B-89ECCC0B45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Oval 64">
              <a:extLst>
                <a:ext uri="{FF2B5EF4-FFF2-40B4-BE49-F238E27FC236}">
                  <a16:creationId xmlns:a16="http://schemas.microsoft.com/office/drawing/2014/main" id="{FE2E6F07-BECB-46AD-85A0-EE436760952F}"/>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F17116AB-8D11-4186-B22D-A0228F523D6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86D11783-7912-43E6-94D7-5110159916E3}"/>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8" name="TextBox 67">
              <a:extLst>
                <a:ext uri="{FF2B5EF4-FFF2-40B4-BE49-F238E27FC236}">
                  <a16:creationId xmlns:a16="http://schemas.microsoft.com/office/drawing/2014/main" id="{658A4F0F-0D8F-455F-99DC-B7A1B2947F5E}"/>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69" name="TextBox 68">
              <a:extLst>
                <a:ext uri="{FF2B5EF4-FFF2-40B4-BE49-F238E27FC236}">
                  <a16:creationId xmlns:a16="http://schemas.microsoft.com/office/drawing/2014/main" id="{56600DBB-67A7-4094-9F94-1086774E08F8}"/>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70" name="TextBox 69">
              <a:extLst>
                <a:ext uri="{FF2B5EF4-FFF2-40B4-BE49-F238E27FC236}">
                  <a16:creationId xmlns:a16="http://schemas.microsoft.com/office/drawing/2014/main" id="{39276720-0620-44AC-A030-1BF638BABFA6}"/>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Application</a:t>
              </a:r>
            </a:p>
          </p:txBody>
        </p:sp>
        <p:sp>
          <p:nvSpPr>
            <p:cNvPr id="71" name="TextBox 70">
              <a:extLst>
                <a:ext uri="{FF2B5EF4-FFF2-40B4-BE49-F238E27FC236}">
                  <a16:creationId xmlns:a16="http://schemas.microsoft.com/office/drawing/2014/main" id="{7615A11B-C1B3-48EE-9A9E-B220B019FE42}"/>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Arial" pitchFamily="34" charset="0"/>
                </a:rPr>
                <a:t>Solution</a:t>
              </a:r>
            </a:p>
          </p:txBody>
        </p:sp>
        <p:sp>
          <p:nvSpPr>
            <p:cNvPr id="72" name="TextBox 71">
              <a:extLst>
                <a:ext uri="{FF2B5EF4-FFF2-40B4-BE49-F238E27FC236}">
                  <a16:creationId xmlns:a16="http://schemas.microsoft.com/office/drawing/2014/main" id="{8E6591BF-832F-47D9-9E79-A69D5309EFC8}"/>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
        <p:nvSpPr>
          <p:cNvPr id="36" name="Rectangle 35">
            <a:extLst>
              <a:ext uri="{FF2B5EF4-FFF2-40B4-BE49-F238E27FC236}">
                <a16:creationId xmlns:a16="http://schemas.microsoft.com/office/drawing/2014/main" id="{F97AD99C-6FCB-4773-A43D-AB6F8252E158}"/>
              </a:ext>
            </a:extLst>
          </p:cNvPr>
          <p:cNvSpPr/>
          <p:nvPr/>
        </p:nvSpPr>
        <p:spPr bwMode="auto">
          <a:xfrm>
            <a:off x="6573520" y="1553244"/>
            <a:ext cx="1368891" cy="6296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Client UI</a:t>
            </a:r>
          </a:p>
        </p:txBody>
      </p:sp>
      <p:sp>
        <p:nvSpPr>
          <p:cNvPr id="37" name="Rectangle 36">
            <a:extLst>
              <a:ext uri="{FF2B5EF4-FFF2-40B4-BE49-F238E27FC236}">
                <a16:creationId xmlns:a16="http://schemas.microsoft.com/office/drawing/2014/main" id="{1B37E1B3-867B-42A0-9A81-640977458CAF}"/>
              </a:ext>
            </a:extLst>
          </p:cNvPr>
          <p:cNvSpPr/>
          <p:nvPr/>
        </p:nvSpPr>
        <p:spPr bwMode="auto">
          <a:xfrm>
            <a:off x="8178875" y="1553244"/>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Backend API</a:t>
            </a:r>
          </a:p>
        </p:txBody>
      </p:sp>
      <p:sp>
        <p:nvSpPr>
          <p:cNvPr id="38" name="Rectangle 37">
            <a:extLst>
              <a:ext uri="{FF2B5EF4-FFF2-40B4-BE49-F238E27FC236}">
                <a16:creationId xmlns:a16="http://schemas.microsoft.com/office/drawing/2014/main" id="{D96695DD-80AA-4B8D-9115-F0AC13AFBD01}"/>
              </a:ext>
            </a:extLst>
          </p:cNvPr>
          <p:cNvSpPr/>
          <p:nvPr/>
        </p:nvSpPr>
        <p:spPr bwMode="auto">
          <a:xfrm>
            <a:off x="9784229" y="1553244"/>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SQL</a:t>
            </a:r>
          </a:p>
        </p:txBody>
      </p:sp>
      <p:sp>
        <p:nvSpPr>
          <p:cNvPr id="39" name="Rectangle 38">
            <a:extLst>
              <a:ext uri="{FF2B5EF4-FFF2-40B4-BE49-F238E27FC236}">
                <a16:creationId xmlns:a16="http://schemas.microsoft.com/office/drawing/2014/main" id="{ACC93435-997E-4643-B21C-9A843732AF11}"/>
              </a:ext>
            </a:extLst>
          </p:cNvPr>
          <p:cNvSpPr/>
          <p:nvPr/>
        </p:nvSpPr>
        <p:spPr bwMode="auto">
          <a:xfrm>
            <a:off x="6573520" y="4613366"/>
            <a:ext cx="1368891" cy="62961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Client UI</a:t>
            </a:r>
          </a:p>
        </p:txBody>
      </p:sp>
      <p:sp>
        <p:nvSpPr>
          <p:cNvPr id="40" name="Rectangle 39">
            <a:extLst>
              <a:ext uri="{FF2B5EF4-FFF2-40B4-BE49-F238E27FC236}">
                <a16:creationId xmlns:a16="http://schemas.microsoft.com/office/drawing/2014/main" id="{F5B27C03-8E7B-421A-B722-8C3C8F6D2726}"/>
              </a:ext>
            </a:extLst>
          </p:cNvPr>
          <p:cNvSpPr/>
          <p:nvPr/>
        </p:nvSpPr>
        <p:spPr bwMode="auto">
          <a:xfrm>
            <a:off x="8178875" y="4613366"/>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Backend API</a:t>
            </a:r>
          </a:p>
        </p:txBody>
      </p:sp>
      <p:sp>
        <p:nvSpPr>
          <p:cNvPr id="60" name="Rectangle 59">
            <a:extLst>
              <a:ext uri="{FF2B5EF4-FFF2-40B4-BE49-F238E27FC236}">
                <a16:creationId xmlns:a16="http://schemas.microsoft.com/office/drawing/2014/main" id="{649E2E70-A477-4930-810F-2A17F4FDD995}"/>
              </a:ext>
            </a:extLst>
          </p:cNvPr>
          <p:cNvSpPr/>
          <p:nvPr/>
        </p:nvSpPr>
        <p:spPr bwMode="auto">
          <a:xfrm>
            <a:off x="9784229" y="4613366"/>
            <a:ext cx="1368891" cy="629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Azure SQL</a:t>
            </a:r>
          </a:p>
        </p:txBody>
      </p:sp>
      <p:cxnSp>
        <p:nvCxnSpPr>
          <p:cNvPr id="73" name="Straight Connector 72">
            <a:extLst>
              <a:ext uri="{FF2B5EF4-FFF2-40B4-BE49-F238E27FC236}">
                <a16:creationId xmlns:a16="http://schemas.microsoft.com/office/drawing/2014/main" id="{7BECA93A-B276-45D6-A0A4-E0F0F955FF1A}"/>
              </a:ext>
              <a:ext uri="{C183D7F6-B498-43B3-948B-1728B52AA6E4}">
                <adec:decorative xmlns:adec="http://schemas.microsoft.com/office/drawing/2017/decorative" val="1"/>
              </a:ext>
            </a:extLst>
          </p:cNvPr>
          <p:cNvCxnSpPr>
            <a:cxnSpLocks/>
            <a:stCxn id="36" idx="2"/>
            <a:endCxn id="39" idx="0"/>
          </p:cNvCxnSpPr>
          <p:nvPr/>
        </p:nvCxnSpPr>
        <p:spPr>
          <a:xfrm>
            <a:off x="7257966"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6301C47-A162-46C9-B702-879D9AFE3B15}"/>
              </a:ext>
              <a:ext uri="{C183D7F6-B498-43B3-948B-1728B52AA6E4}">
                <adec:decorative xmlns:adec="http://schemas.microsoft.com/office/drawing/2017/decorative" val="1"/>
              </a:ext>
            </a:extLst>
          </p:cNvPr>
          <p:cNvCxnSpPr>
            <a:cxnSpLocks/>
          </p:cNvCxnSpPr>
          <p:nvPr/>
        </p:nvCxnSpPr>
        <p:spPr>
          <a:xfrm>
            <a:off x="8971603" y="3294832"/>
            <a:ext cx="13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514CF67-9DEC-4BA3-9D9F-CBF17BE0B919}"/>
              </a:ext>
              <a:ext uri="{C183D7F6-B498-43B3-948B-1728B52AA6E4}">
                <adec:decorative xmlns:adec="http://schemas.microsoft.com/office/drawing/2017/decorative" val="1"/>
              </a:ext>
            </a:extLst>
          </p:cNvPr>
          <p:cNvCxnSpPr>
            <a:cxnSpLocks/>
          </p:cNvCxnSpPr>
          <p:nvPr/>
        </p:nvCxnSpPr>
        <p:spPr>
          <a:xfrm flipH="1">
            <a:off x="8971603" y="3772334"/>
            <a:ext cx="13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F5094F3-01E8-4234-AB6B-64143CE7DB09}"/>
              </a:ext>
              <a:ext uri="{C183D7F6-B498-43B3-948B-1728B52AA6E4}">
                <adec:decorative xmlns:adec="http://schemas.microsoft.com/office/drawing/2017/decorative" val="1"/>
              </a:ext>
            </a:extLst>
          </p:cNvPr>
          <p:cNvCxnSpPr>
            <a:cxnSpLocks/>
          </p:cNvCxnSpPr>
          <p:nvPr/>
        </p:nvCxnSpPr>
        <p:spPr>
          <a:xfrm flipV="1">
            <a:off x="7257966" y="2674881"/>
            <a:ext cx="1472011" cy="79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A6B6286-66B4-46DC-B8CC-32DC9F6197FC}"/>
              </a:ext>
              <a:ext uri="{C183D7F6-B498-43B3-948B-1728B52AA6E4}">
                <adec:decorative xmlns:adec="http://schemas.microsoft.com/office/drawing/2017/decorative" val="1"/>
              </a:ext>
            </a:extLst>
          </p:cNvPr>
          <p:cNvCxnSpPr>
            <a:cxnSpLocks/>
          </p:cNvCxnSpPr>
          <p:nvPr/>
        </p:nvCxnSpPr>
        <p:spPr>
          <a:xfrm flipH="1">
            <a:off x="7257967" y="4400630"/>
            <a:ext cx="146365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A192C4D-05B9-400F-BF5C-9642540B4117}"/>
              </a:ext>
              <a:ext uri="{C183D7F6-B498-43B3-948B-1728B52AA6E4}">
                <adec:decorative xmlns:adec="http://schemas.microsoft.com/office/drawing/2017/decorative" val="1"/>
              </a:ext>
            </a:extLst>
          </p:cNvPr>
          <p:cNvCxnSpPr>
            <a:cxnSpLocks/>
            <a:stCxn id="37" idx="2"/>
            <a:endCxn id="40" idx="0"/>
          </p:cNvCxnSpPr>
          <p:nvPr/>
        </p:nvCxnSpPr>
        <p:spPr>
          <a:xfrm>
            <a:off x="8863321"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B4D8BAF-762E-4A85-ADFA-C87F638AB0CE}"/>
              </a:ext>
              <a:ext uri="{C183D7F6-B498-43B3-948B-1728B52AA6E4}">
                <adec:decorative xmlns:adec="http://schemas.microsoft.com/office/drawing/2017/decorative" val="1"/>
              </a:ext>
            </a:extLst>
          </p:cNvPr>
          <p:cNvCxnSpPr>
            <a:cxnSpLocks/>
            <a:stCxn id="38" idx="2"/>
            <a:endCxn id="60" idx="0"/>
          </p:cNvCxnSpPr>
          <p:nvPr/>
        </p:nvCxnSpPr>
        <p:spPr>
          <a:xfrm>
            <a:off x="10468674" y="2182861"/>
            <a:ext cx="0" cy="24305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CAA63F90-185D-48FC-9617-3B3300171C80}"/>
              </a:ext>
              <a:ext uri="{C183D7F6-B498-43B3-948B-1728B52AA6E4}">
                <adec:decorative xmlns:adec="http://schemas.microsoft.com/office/drawing/2017/decorative" val="1"/>
              </a:ext>
            </a:extLst>
          </p:cNvPr>
          <p:cNvSpPr/>
          <p:nvPr/>
        </p:nvSpPr>
        <p:spPr bwMode="auto">
          <a:xfrm>
            <a:off x="8738332" y="2682850"/>
            <a:ext cx="249979" cy="171778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BBAF70AB-9D22-4EE3-B541-F7021AFC7197}"/>
              </a:ext>
              <a:ext uri="{C183D7F6-B498-43B3-948B-1728B52AA6E4}">
                <adec:decorative xmlns:adec="http://schemas.microsoft.com/office/drawing/2017/decorative" val="1"/>
              </a:ext>
            </a:extLst>
          </p:cNvPr>
          <p:cNvSpPr/>
          <p:nvPr/>
        </p:nvSpPr>
        <p:spPr bwMode="auto">
          <a:xfrm>
            <a:off x="10343685" y="3294832"/>
            <a:ext cx="249979" cy="4938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2F3F5C24-65A7-40B5-AF12-BE4C9A1328D2}"/>
              </a:ext>
            </a:extLst>
          </p:cNvPr>
          <p:cNvSpPr txBox="1"/>
          <p:nvPr/>
        </p:nvSpPr>
        <p:spPr>
          <a:xfrm>
            <a:off x="7503431" y="2395596"/>
            <a:ext cx="98108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JSON</a:t>
            </a:r>
          </a:p>
        </p:txBody>
      </p:sp>
      <p:sp>
        <p:nvSpPr>
          <p:cNvPr id="83" name="TextBox 82">
            <a:extLst>
              <a:ext uri="{FF2B5EF4-FFF2-40B4-BE49-F238E27FC236}">
                <a16:creationId xmlns:a16="http://schemas.microsoft.com/office/drawing/2014/main" id="{698D277A-42B4-46DD-BE77-670599830DA3}"/>
              </a:ext>
            </a:extLst>
          </p:cNvPr>
          <p:cNvSpPr txBox="1"/>
          <p:nvPr/>
        </p:nvSpPr>
        <p:spPr>
          <a:xfrm>
            <a:off x="7503431" y="4109532"/>
            <a:ext cx="98108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JSON</a:t>
            </a:r>
          </a:p>
        </p:txBody>
      </p:sp>
      <p:sp>
        <p:nvSpPr>
          <p:cNvPr id="84" name="TextBox 83">
            <a:extLst>
              <a:ext uri="{FF2B5EF4-FFF2-40B4-BE49-F238E27FC236}">
                <a16:creationId xmlns:a16="http://schemas.microsoft.com/office/drawing/2014/main" id="{283BFE11-8BA6-4E85-A706-F50C16F4CA6A}"/>
              </a:ext>
            </a:extLst>
          </p:cNvPr>
          <p:cNvSpPr txBox="1"/>
          <p:nvPr/>
        </p:nvSpPr>
        <p:spPr>
          <a:xfrm>
            <a:off x="9139458" y="3516154"/>
            <a:ext cx="98108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JSON</a:t>
            </a:r>
          </a:p>
        </p:txBody>
      </p:sp>
      <p:sp>
        <p:nvSpPr>
          <p:cNvPr id="85" name="TextBox 84">
            <a:extLst>
              <a:ext uri="{FF2B5EF4-FFF2-40B4-BE49-F238E27FC236}">
                <a16:creationId xmlns:a16="http://schemas.microsoft.com/office/drawing/2014/main" id="{3D012420-5615-4B2A-B409-5EEACDFDDD15}"/>
              </a:ext>
            </a:extLst>
          </p:cNvPr>
          <p:cNvSpPr txBox="1"/>
          <p:nvPr/>
        </p:nvSpPr>
        <p:spPr>
          <a:xfrm>
            <a:off x="9139458" y="3033046"/>
            <a:ext cx="98108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JSON</a:t>
            </a:r>
          </a:p>
        </p:txBody>
      </p:sp>
    </p:spTree>
    <p:extLst>
      <p:ext uri="{BB962C8B-B14F-4D97-AF65-F5344CB8AC3E}">
        <p14:creationId xmlns:p14="http://schemas.microsoft.com/office/powerpoint/2010/main" val="233685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40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250"/>
                                        <p:tgtEl>
                                          <p:spTgt spid="82"/>
                                        </p:tgtEl>
                                      </p:cBhvr>
                                    </p:animEffect>
                                  </p:childTnLst>
                                </p:cTn>
                              </p:par>
                              <p:par>
                                <p:cTn id="11" presetID="42" presetClass="path" presetSubtype="0" decel="100000" fill="hold" grpId="1" nodeType="withEffect">
                                  <p:stCondLst>
                                    <p:cond delay="400"/>
                                  </p:stCondLst>
                                  <p:childTnLst>
                                    <p:animMotion origin="layout" path="M -0.01719 -0.00023 L -1.25E-6 1.85185E-6 " pathEditMode="relative" rAng="0" ptsTypes="AA">
                                      <p:cBhvr>
                                        <p:cTn id="12" dur="500" fill="hold"/>
                                        <p:tgtEl>
                                          <p:spTgt spid="82"/>
                                        </p:tgtEl>
                                        <p:attrNameLst>
                                          <p:attrName>ppt_x</p:attrName>
                                          <p:attrName>ppt_y</p:attrName>
                                        </p:attrNameLst>
                                      </p:cBhvr>
                                      <p:rCtr x="859" y="0"/>
                                    </p:animMotion>
                                  </p:childTnLst>
                                </p:cTn>
                              </p:par>
                              <p:par>
                                <p:cTn id="13" presetID="22" presetClass="entr" presetSubtype="8" fill="hold" nodeType="withEffect">
                                  <p:stCondLst>
                                    <p:cond delay="800"/>
                                  </p:stCondLst>
                                  <p:childTnLst>
                                    <p:set>
                                      <p:cBhvr>
                                        <p:cTn id="14" dur="1" fill="hold">
                                          <p:stCondLst>
                                            <p:cond delay="0"/>
                                          </p:stCondLst>
                                        </p:cTn>
                                        <p:tgtEl>
                                          <p:spTgt spid="74"/>
                                        </p:tgtEl>
                                        <p:attrNameLst>
                                          <p:attrName>style.visibility</p:attrName>
                                        </p:attrNameLst>
                                      </p:cBhvr>
                                      <p:to>
                                        <p:strVal val="visible"/>
                                      </p:to>
                                    </p:set>
                                    <p:animEffect transition="in" filter="wipe(left)">
                                      <p:cBhvr>
                                        <p:cTn id="15" dur="500"/>
                                        <p:tgtEl>
                                          <p:spTgt spid="74"/>
                                        </p:tgtEl>
                                      </p:cBhvr>
                                    </p:animEffect>
                                  </p:childTnLst>
                                </p:cTn>
                              </p:par>
                              <p:par>
                                <p:cTn id="16" presetID="10" presetClass="entr" presetSubtype="0" fill="hold" grpId="0" nodeType="withEffect">
                                  <p:stCondLst>
                                    <p:cond delay="80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250"/>
                                        <p:tgtEl>
                                          <p:spTgt spid="85"/>
                                        </p:tgtEl>
                                      </p:cBhvr>
                                    </p:animEffect>
                                  </p:childTnLst>
                                </p:cTn>
                              </p:par>
                              <p:par>
                                <p:cTn id="19" presetID="42" presetClass="path" presetSubtype="0" decel="100000" fill="hold" grpId="1" nodeType="withEffect">
                                  <p:stCondLst>
                                    <p:cond delay="800"/>
                                  </p:stCondLst>
                                  <p:childTnLst>
                                    <p:animMotion origin="layout" path="M -0.01719 -0.00023 L -1.25E-6 1.85185E-6 " pathEditMode="relative" rAng="0" ptsTypes="AA">
                                      <p:cBhvr>
                                        <p:cTn id="20" dur="500" fill="hold"/>
                                        <p:tgtEl>
                                          <p:spTgt spid="85"/>
                                        </p:tgtEl>
                                        <p:attrNameLst>
                                          <p:attrName>ppt_x</p:attrName>
                                          <p:attrName>ppt_y</p:attrName>
                                        </p:attrNameLst>
                                      </p:cBhvr>
                                      <p:rCtr x="859" y="0"/>
                                    </p:animMotion>
                                  </p:childTnLst>
                                </p:cTn>
                              </p:par>
                              <p:par>
                                <p:cTn id="21" presetID="22" presetClass="entr" presetSubtype="2" fill="hold" nodeType="withEffect">
                                  <p:stCondLst>
                                    <p:cond delay="120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500"/>
                                        <p:tgtEl>
                                          <p:spTgt spid="75"/>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84"/>
                                        </p:tgtEl>
                                        <p:attrNameLst>
                                          <p:attrName>style.visibility</p:attrName>
                                        </p:attrNameLst>
                                      </p:cBhvr>
                                      <p:to>
                                        <p:strVal val="visible"/>
                                      </p:to>
                                    </p:set>
                                    <p:animEffect transition="in" filter="fade">
                                      <p:cBhvr>
                                        <p:cTn id="26" dur="250"/>
                                        <p:tgtEl>
                                          <p:spTgt spid="84"/>
                                        </p:tgtEl>
                                      </p:cBhvr>
                                    </p:animEffect>
                                  </p:childTnLst>
                                </p:cTn>
                              </p:par>
                              <p:par>
                                <p:cTn id="27" presetID="42" presetClass="path" presetSubtype="0" decel="100000" fill="hold" grpId="1" nodeType="withEffect">
                                  <p:stCondLst>
                                    <p:cond delay="1200"/>
                                  </p:stCondLst>
                                  <p:childTnLst>
                                    <p:animMotion origin="layout" path="M 0.01666 -0.00046 L 3.75E-6 1.85185E-6 " pathEditMode="relative" rAng="0" ptsTypes="AA">
                                      <p:cBhvr>
                                        <p:cTn id="28" dur="500" fill="hold"/>
                                        <p:tgtEl>
                                          <p:spTgt spid="84"/>
                                        </p:tgtEl>
                                        <p:attrNameLst>
                                          <p:attrName>ppt_x</p:attrName>
                                          <p:attrName>ppt_y</p:attrName>
                                        </p:attrNameLst>
                                      </p:cBhvr>
                                      <p:rCtr x="-833" y="23"/>
                                    </p:animMotion>
                                  </p:childTnLst>
                                </p:cTn>
                              </p:par>
                              <p:par>
                                <p:cTn id="29" presetID="22" presetClass="entr" presetSubtype="2" fill="hold" nodeType="withEffect">
                                  <p:stCondLst>
                                    <p:cond delay="1600"/>
                                  </p:stCondLst>
                                  <p:childTnLst>
                                    <p:set>
                                      <p:cBhvr>
                                        <p:cTn id="30" dur="1" fill="hold">
                                          <p:stCondLst>
                                            <p:cond delay="0"/>
                                          </p:stCondLst>
                                        </p:cTn>
                                        <p:tgtEl>
                                          <p:spTgt spid="77"/>
                                        </p:tgtEl>
                                        <p:attrNameLst>
                                          <p:attrName>style.visibility</p:attrName>
                                        </p:attrNameLst>
                                      </p:cBhvr>
                                      <p:to>
                                        <p:strVal val="visible"/>
                                      </p:to>
                                    </p:set>
                                    <p:animEffect transition="in" filter="wipe(right)">
                                      <p:cBhvr>
                                        <p:cTn id="31" dur="500"/>
                                        <p:tgtEl>
                                          <p:spTgt spid="77"/>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83"/>
                                        </p:tgtEl>
                                        <p:attrNameLst>
                                          <p:attrName>style.visibility</p:attrName>
                                        </p:attrNameLst>
                                      </p:cBhvr>
                                      <p:to>
                                        <p:strVal val="visible"/>
                                      </p:to>
                                    </p:set>
                                    <p:animEffect transition="in" filter="fade">
                                      <p:cBhvr>
                                        <p:cTn id="34" dur="250"/>
                                        <p:tgtEl>
                                          <p:spTgt spid="83"/>
                                        </p:tgtEl>
                                      </p:cBhvr>
                                    </p:animEffect>
                                  </p:childTnLst>
                                </p:cTn>
                              </p:par>
                              <p:par>
                                <p:cTn id="35" presetID="42" presetClass="path" presetSubtype="0" decel="100000" fill="hold" grpId="1" nodeType="withEffect">
                                  <p:stCondLst>
                                    <p:cond delay="1600"/>
                                  </p:stCondLst>
                                  <p:childTnLst>
                                    <p:animMotion origin="layout" path="M 0.01666 -0.00046 L 3.75E-6 1.85185E-6 " pathEditMode="relative" rAng="0" ptsTypes="AA">
                                      <p:cBhvr>
                                        <p:cTn id="36" dur="500" fill="hold"/>
                                        <p:tgtEl>
                                          <p:spTgt spid="83"/>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3" grpId="0"/>
      <p:bldP spid="83" grpId="1"/>
      <p:bldP spid="84" grpId="0"/>
      <p:bldP spid="84" grpId="1"/>
      <p:bldP spid="85" grpId="0"/>
      <p:bldP spid="85"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Create a connection to Azure SQL Database</a:t>
            </a:r>
          </a:p>
        </p:txBody>
      </p:sp>
      <p:sp>
        <p:nvSpPr>
          <p:cNvPr id="3" name="Subtitle"/>
          <p:cNvSpPr>
            <a:spLocks noGrp="1"/>
          </p:cNvSpPr>
          <p:nvPr>
            <p:ph type="body" sz="quarter" idx="10"/>
          </p:nvPr>
        </p:nvSpPr>
        <p:spPr>
          <a:xfrm>
            <a:off x="586390" y="1230681"/>
            <a:ext cx="11018520" cy="17081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.NET</a:t>
            </a:r>
            <a:r>
              <a:rPr lang="en-US" dirty="0"/>
              <a:t> </a:t>
            </a:r>
            <a:r>
              <a:rPr lang="en-US" dirty="0">
                <a:sym typeface="Wingdings" panose="05000000000000000000" pitchFamily="2" charset="2"/>
              </a:rPr>
              <a:t> </a:t>
            </a:r>
            <a:r>
              <a:rPr dirty="0" err="1">
                <a:solidFill>
                  <a:schemeClr val="accent1"/>
                </a:solidFill>
                <a:latin typeface="+mj-lt"/>
              </a:rPr>
              <a:t>Microsoft.Data.SqlClient</a:t>
            </a:r>
            <a:endParaRPr lang="en-US" dirty="0">
              <a:solidFill>
                <a:schemeClr val="accent1"/>
              </a:solidFill>
              <a:latin typeface="+mj-lt"/>
            </a:endParaRPr>
          </a:p>
          <a:p>
            <a:r>
              <a:rPr lang="en-US" dirty="0"/>
              <a:t>Python </a:t>
            </a:r>
            <a:r>
              <a:rPr lang="en-US" dirty="0">
                <a:sym typeface="Wingdings" panose="05000000000000000000" pitchFamily="2" charset="2"/>
              </a:rPr>
              <a:t> </a:t>
            </a:r>
            <a:r>
              <a:rPr lang="en-US" dirty="0" err="1">
                <a:solidFill>
                  <a:schemeClr val="accent1"/>
                </a:solidFill>
                <a:latin typeface="+mj-lt"/>
              </a:rPr>
              <a:t>pyodbc</a:t>
            </a:r>
            <a:endParaRPr lang="en-US" dirty="0">
              <a:solidFill>
                <a:schemeClr val="accent1"/>
              </a:solidFill>
              <a:latin typeface="+mj-lt"/>
            </a:endParaRPr>
          </a:p>
          <a:p>
            <a:r>
              <a:rPr lang="en-US" dirty="0"/>
              <a:t>Node.js </a:t>
            </a:r>
            <a:r>
              <a:rPr lang="en-US" dirty="0">
                <a:sym typeface="Wingdings" panose="05000000000000000000" pitchFamily="2" charset="2"/>
              </a:rPr>
              <a:t> </a:t>
            </a:r>
            <a:r>
              <a:rPr lang="en-US" b="1" dirty="0" err="1">
                <a:solidFill>
                  <a:schemeClr val="accent1"/>
                </a:solidFill>
                <a:latin typeface="+mj-lt"/>
              </a:rPr>
              <a:t>mssql</a:t>
            </a:r>
            <a:endParaRPr lang="en-US" dirty="0">
              <a:solidFill>
                <a:schemeClr val="accent1"/>
              </a:solidFill>
              <a:latin typeface="+mj-lt"/>
            </a:endParaRPr>
          </a:p>
          <a:p>
            <a:endParaRPr dirty="0"/>
          </a:p>
        </p:txBody>
      </p:sp>
      <p:sp>
        <p:nvSpPr>
          <p:cNvPr id="5" name="Text Placeholder 4">
            <a:extLst>
              <a:ext uri="{FF2B5EF4-FFF2-40B4-BE49-F238E27FC236}">
                <a16:creationId xmlns:a16="http://schemas.microsoft.com/office/drawing/2014/main" id="{9EC5FA7C-6F36-465A-BF38-9015F04E2ADA}"/>
              </a:ext>
            </a:extLst>
          </p:cNvPr>
          <p:cNvSpPr>
            <a:spLocks noGrp="1"/>
          </p:cNvSpPr>
          <p:nvPr>
            <p:ph type="body" sz="quarter" idx="13"/>
          </p:nvPr>
        </p:nvSpPr>
        <p:spPr/>
        <p:txBody>
          <a:bodyPr/>
          <a:lstStyle/>
          <a:p>
            <a:r>
              <a:rPr lang="en-US"/>
              <a:t>C#</a:t>
            </a:r>
          </a:p>
        </p:txBody>
      </p:sp>
      <p:sp>
        <p:nvSpPr>
          <p:cNvPr id="4" name="Text Placeholder 3">
            <a:extLst>
              <a:ext uri="{FF2B5EF4-FFF2-40B4-BE49-F238E27FC236}">
                <a16:creationId xmlns:a16="http://schemas.microsoft.com/office/drawing/2014/main" id="{BEAE3981-D39B-4AC1-818B-F67F3A793274}"/>
              </a:ext>
            </a:extLst>
          </p:cNvPr>
          <p:cNvSpPr>
            <a:spLocks noGrp="1"/>
          </p:cNvSpPr>
          <p:nvPr>
            <p:ph type="body" sz="quarter" idx="11"/>
          </p:nvPr>
        </p:nvSpPr>
        <p:spPr>
          <a:xfrm>
            <a:off x="586389" y="3335313"/>
            <a:ext cx="11018520" cy="553997"/>
          </a:xfrm>
        </p:spPr>
        <p:txBody>
          <a:bodyPr/>
          <a:lstStyle/>
          <a:p>
            <a:r>
              <a:rPr lang="en-US" sz="1800" b="0" dirty="0">
                <a:solidFill>
                  <a:srgbClr val="000000"/>
                </a:solidFill>
                <a:effectLst/>
                <a:latin typeface="Cascadia Code" panose="020B0509020204030204" pitchFamily="49" charset="0"/>
              </a:rPr>
              <a:t>Server=</a:t>
            </a:r>
            <a:r>
              <a:rPr lang="en-US" sz="1800" b="0" dirty="0" err="1">
                <a:solidFill>
                  <a:srgbClr val="000000"/>
                </a:solidFill>
                <a:effectLst/>
                <a:latin typeface="Cascadia Code" panose="020B0509020204030204" pitchFamily="49" charset="0"/>
              </a:rPr>
              <a:t>tcp</a:t>
            </a:r>
            <a:r>
              <a:rPr lang="en-US" sz="1800" b="0" dirty="0">
                <a:solidFill>
                  <a:srgbClr val="000000"/>
                </a:solidFill>
                <a:effectLst/>
                <a:latin typeface="Cascadia Code" panose="020B0509020204030204" pitchFamily="49" charset="0"/>
              </a:rPr>
              <a:t>:[</a:t>
            </a:r>
            <a:r>
              <a:rPr lang="en-US" sz="1800" b="0" dirty="0" err="1">
                <a:solidFill>
                  <a:srgbClr val="0000FF"/>
                </a:solidFill>
                <a:effectLst/>
                <a:latin typeface="Cascadia Code" panose="020B0509020204030204" pitchFamily="49" charset="0"/>
              </a:rPr>
              <a:t>serverName</a:t>
            </a:r>
            <a:r>
              <a:rPr lang="en-US" sz="1800" b="0" dirty="0">
                <a:solidFill>
                  <a:srgbClr val="000000"/>
                </a:solidFill>
                <a:effectLst/>
                <a:latin typeface="Cascadia Code" panose="020B0509020204030204" pitchFamily="49" charset="0"/>
              </a:rPr>
              <a:t>].database.windows.net,</a:t>
            </a:r>
            <a:r>
              <a:rPr lang="en-US" sz="1800" b="0" dirty="0">
                <a:solidFill>
                  <a:srgbClr val="098658"/>
                </a:solidFill>
                <a:effectLst/>
                <a:latin typeface="Cascadia Code" panose="020B0509020204030204" pitchFamily="49" charset="0"/>
              </a:rPr>
              <a:t>1433</a:t>
            </a:r>
            <a:r>
              <a:rPr lang="en-US" sz="1800" b="0" dirty="0">
                <a:solidFill>
                  <a:srgbClr val="000000"/>
                </a:solidFill>
                <a:effectLst/>
                <a:latin typeface="Cascadia Code" panose="020B0509020204030204" pitchFamily="49" charset="0"/>
              </a:rPr>
              <a:t>;Database=</a:t>
            </a:r>
            <a:r>
              <a:rPr lang="en-US" sz="1800" b="0" dirty="0" err="1">
                <a:solidFill>
                  <a:srgbClr val="000000"/>
                </a:solidFill>
                <a:effectLst/>
                <a:latin typeface="Cascadia Code" panose="020B0509020204030204" pitchFamily="49" charset="0"/>
              </a:rPr>
              <a:t>bus-db;</a:t>
            </a:r>
            <a:r>
              <a:rPr lang="en-US" sz="1800" b="0" dirty="0" err="1">
                <a:solidFill>
                  <a:srgbClr val="0000FF"/>
                </a:solidFill>
                <a:effectLst/>
                <a:latin typeface="Cascadia Code" panose="020B0509020204030204" pitchFamily="49" charset="0"/>
              </a:rPr>
              <a:t>User</a:t>
            </a:r>
            <a:r>
              <a:rPr lang="en-US" sz="1800" b="0" dirty="0">
                <a:solidFill>
                  <a:srgbClr val="000000"/>
                </a:solidFill>
                <a:effectLst/>
                <a:latin typeface="Cascadia Code" panose="020B0509020204030204" pitchFamily="49" charset="0"/>
              </a:rPr>
              <a:t> ID=[</a:t>
            </a:r>
            <a:r>
              <a:rPr lang="en-US" sz="1800" dirty="0" err="1">
                <a:solidFill>
                  <a:srgbClr val="0000FF"/>
                </a:solidFill>
                <a:latin typeface="Cascadia Code" panose="020B0509020204030204" pitchFamily="49" charset="0"/>
              </a:rPr>
              <a:t>userId</a:t>
            </a:r>
            <a:r>
              <a:rPr lang="en-US" sz="1800" b="0" dirty="0">
                <a:solidFill>
                  <a:srgbClr val="000000"/>
                </a:solidFill>
                <a:effectLst/>
                <a:latin typeface="Cascadia Code" panose="020B0509020204030204" pitchFamily="49" charset="0"/>
              </a:rPr>
              <a:t>];Password=[</a:t>
            </a:r>
            <a:r>
              <a:rPr lang="en-US" sz="1800" b="0" dirty="0" err="1">
                <a:solidFill>
                  <a:srgbClr val="0000FF"/>
                </a:solidFill>
                <a:effectLst/>
                <a:latin typeface="Cascadia Code" panose="020B0509020204030204" pitchFamily="49" charset="0"/>
              </a:rPr>
              <a:t>yourPassword</a:t>
            </a:r>
            <a:r>
              <a:rPr lang="en-US" sz="1800" b="0" dirty="0">
                <a:solidFill>
                  <a:srgbClr val="000000"/>
                </a:solidFill>
                <a:effectLst/>
                <a:latin typeface="Cascadia Code" panose="020B0509020204030204" pitchFamily="49" charset="0"/>
              </a:rPr>
              <a:t>];Encrypt=</a:t>
            </a:r>
            <a:r>
              <a:rPr lang="en-US" sz="1800" b="0" dirty="0" err="1">
                <a:solidFill>
                  <a:srgbClr val="0000FF"/>
                </a:solidFill>
                <a:effectLst/>
                <a:latin typeface="Cascadia Code" panose="020B0509020204030204" pitchFamily="49" charset="0"/>
              </a:rPr>
              <a:t>true</a:t>
            </a:r>
            <a:r>
              <a:rPr lang="en-US" sz="1800" b="0" dirty="0" err="1">
                <a:solidFill>
                  <a:srgbClr val="000000"/>
                </a:solidFill>
                <a:effectLst/>
                <a:latin typeface="Cascadia Code" panose="020B0509020204030204" pitchFamily="49" charset="0"/>
              </a:rPr>
              <a:t>;</a:t>
            </a:r>
            <a:r>
              <a:rPr lang="en-US" sz="1800" b="0" dirty="0" err="1">
                <a:solidFill>
                  <a:srgbClr val="0000FF"/>
                </a:solidFill>
                <a:effectLst/>
                <a:latin typeface="Cascadia Code" panose="020B0509020204030204" pitchFamily="49" charset="0"/>
              </a:rPr>
              <a:t>Connection</a:t>
            </a:r>
            <a:r>
              <a:rPr lang="en-US" sz="1800" b="0" dirty="0">
                <a:solidFill>
                  <a:srgbClr val="000000"/>
                </a:solidFill>
                <a:effectLst/>
                <a:latin typeface="Cascadia Code" panose="020B0509020204030204" pitchFamily="49" charset="0"/>
              </a:rPr>
              <a:t> Timeout=</a:t>
            </a:r>
            <a:r>
              <a:rPr lang="en-US" sz="1800" b="0" dirty="0">
                <a:solidFill>
                  <a:srgbClr val="098658"/>
                </a:solidFill>
                <a:effectLst/>
                <a:latin typeface="Cascadia Code" panose="020B0509020204030204" pitchFamily="49" charset="0"/>
              </a:rPr>
              <a:t>30</a:t>
            </a:r>
            <a:r>
              <a:rPr lang="en-US" sz="1800" b="0" dirty="0">
                <a:solidFill>
                  <a:srgbClr val="000000"/>
                </a:solidFill>
                <a:effectLst/>
                <a:latin typeface="Cascadia Code" panose="020B0509020204030204" pitchFamily="49" charset="0"/>
              </a:rPr>
              <a:t>;</a:t>
            </a:r>
          </a:p>
        </p:txBody>
      </p:sp>
      <p:sp>
        <p:nvSpPr>
          <p:cNvPr id="10" name="Text Placeholder 4">
            <a:extLst>
              <a:ext uri="{FF2B5EF4-FFF2-40B4-BE49-F238E27FC236}">
                <a16:creationId xmlns:a16="http://schemas.microsoft.com/office/drawing/2014/main" id="{2DC90901-2794-4E3B-A96C-3C2D31085240}"/>
              </a:ext>
            </a:extLst>
          </p:cNvPr>
          <p:cNvSpPr txBox="1">
            <a:spLocks/>
          </p:cNvSpPr>
          <p:nvPr/>
        </p:nvSpPr>
        <p:spPr>
          <a:xfrm>
            <a:off x="-350" y="3951337"/>
            <a:ext cx="3788358" cy="446148"/>
          </a:xfrm>
          <a:prstGeom prst="rect">
            <a:avLst/>
          </a:prstGeom>
          <a:gradFill flip="none" rotWithShape="1">
            <a:gsLst>
              <a:gs pos="0">
                <a:srgbClr val="000000"/>
              </a:gs>
              <a:gs pos="92000">
                <a:srgbClr val="000000"/>
              </a:gs>
              <a:gs pos="92000">
                <a:schemeClr val="accent1"/>
              </a:gs>
            </a:gsLst>
            <a:lin ang="16200000" scaled="1"/>
          </a:gradFill>
        </p:spPr>
        <p:txBody>
          <a:bodyPr vert="horz" wrap="square" lIns="585216" tIns="91440" rIns="0" bIns="4572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solidFill>
                  <a:srgbClr val="FFFFFF"/>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FFFFFF"/>
                </a:solidFill>
                <a:effectLst/>
                <a:uLnTx/>
                <a:uFillTx/>
                <a:latin typeface="Segoe UI Semibold"/>
                <a:ea typeface="+mn-ea"/>
                <a:cs typeface="Segoe UI" pitchFamily="34" charset="0"/>
              </a:rPr>
              <a:t>Python</a:t>
            </a:r>
          </a:p>
        </p:txBody>
      </p:sp>
      <p:sp>
        <p:nvSpPr>
          <p:cNvPr id="11" name="Text Placeholder 3">
            <a:extLst>
              <a:ext uri="{FF2B5EF4-FFF2-40B4-BE49-F238E27FC236}">
                <a16:creationId xmlns:a16="http://schemas.microsoft.com/office/drawing/2014/main" id="{BCFCF7BF-E96C-4D9A-A19A-70CCA1682A53}"/>
              </a:ext>
            </a:extLst>
          </p:cNvPr>
          <p:cNvSpPr txBox="1">
            <a:spLocks/>
          </p:cNvSpPr>
          <p:nvPr/>
        </p:nvSpPr>
        <p:spPr>
          <a:xfrm>
            <a:off x="586390" y="4459512"/>
            <a:ext cx="10575982"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400" kern="1200" spc="0" baseline="0">
                <a:solidFill>
                  <a:srgbClr val="000000"/>
                </a:solidFill>
                <a:latin typeface="Consolas" panose="020B0609020204030204" pitchFamily="49" charset="0"/>
                <a:ea typeface="+mn-ea"/>
                <a:cs typeface="Consolas" panose="020B0609020204030204" pitchFamily="49" charset="0"/>
              </a:defRPr>
            </a:lvl1pPr>
            <a:lvl2pPr marL="34644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3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43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31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68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ea typeface="+mn-ea"/>
              </a:rPr>
              <a:t>Driver={ODBC Driver </a:t>
            </a:r>
            <a:r>
              <a:rPr kumimoji="0" lang="en-US" sz="1600" b="0" i="0" u="none" strike="noStrike" kern="1200" cap="none" spc="0" normalizeH="0" baseline="0" noProof="0" dirty="0">
                <a:ln>
                  <a:noFill/>
                </a:ln>
                <a:solidFill>
                  <a:srgbClr val="098658"/>
                </a:solidFill>
                <a:effectLst/>
                <a:uLnTx/>
                <a:uFillTx/>
                <a:latin typeface="Cascadia Code" panose="020B0509020204030204" pitchFamily="49" charset="0"/>
                <a:ea typeface="+mn-ea"/>
              </a:rPr>
              <a:t>17</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ea typeface="+mn-ea"/>
              </a:rPr>
              <a:t> </a:t>
            </a:r>
            <a:r>
              <a:rPr kumimoji="0" lang="en-US" sz="1600" b="0" i="0" u="none" strike="noStrike" kern="1200" cap="none" spc="0" normalizeH="0" baseline="0" noProof="0" dirty="0">
                <a:ln>
                  <a:noFill/>
                </a:ln>
                <a:solidFill>
                  <a:srgbClr val="0000FF"/>
                </a:solidFill>
                <a:effectLst/>
                <a:uLnTx/>
                <a:uFillTx/>
                <a:latin typeface="Cascadia Code" panose="020B0509020204030204" pitchFamily="49" charset="0"/>
                <a:ea typeface="+mn-ea"/>
              </a:rPr>
              <a:t>for</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ea typeface="+mn-ea"/>
              </a:rPr>
              <a:t> SQL Server};Server=[</a:t>
            </a:r>
            <a:r>
              <a:rPr kumimoji="0" lang="en-US" sz="1600" b="0" i="0" u="none" strike="noStrike" kern="1200" cap="none" spc="0" normalizeH="0" baseline="0" noProof="0" dirty="0" err="1">
                <a:ln>
                  <a:noFill/>
                </a:ln>
                <a:solidFill>
                  <a:srgbClr val="000000"/>
                </a:solidFill>
                <a:effectLst/>
                <a:uLnTx/>
                <a:uFillTx/>
                <a:latin typeface="Cascadia Code" panose="020B0509020204030204" pitchFamily="49" charset="0"/>
                <a:ea typeface="+mn-ea"/>
              </a:rPr>
              <a:t>serverName</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ea typeface="+mn-ea"/>
              </a:rPr>
              <a:t>].database.windows.net,</a:t>
            </a:r>
            <a:r>
              <a:rPr kumimoji="0" lang="en-US" sz="1600" b="0" i="0" u="none" strike="noStrike" kern="1200" cap="none" spc="0" normalizeH="0" baseline="0" noProof="0" dirty="0">
                <a:ln>
                  <a:noFill/>
                </a:ln>
                <a:solidFill>
                  <a:srgbClr val="098658"/>
                </a:solidFill>
                <a:effectLst/>
                <a:uLnTx/>
                <a:uFillTx/>
                <a:latin typeface="Cascadia Code" panose="020B0509020204030204" pitchFamily="49" charset="0"/>
                <a:ea typeface="+mn-ea"/>
              </a:rPr>
              <a:t>1433</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ea typeface="+mn-ea"/>
              </a:rPr>
              <a:t>; Database=</a:t>
            </a:r>
            <a:r>
              <a:rPr kumimoji="0" lang="en-US" sz="1600" b="0" i="0" u="none" strike="noStrike" kern="1200" cap="none" spc="0" normalizeH="0" baseline="0" noProof="0" dirty="0" err="1">
                <a:ln>
                  <a:noFill/>
                </a:ln>
                <a:solidFill>
                  <a:srgbClr val="000000"/>
                </a:solidFill>
                <a:effectLst/>
                <a:uLnTx/>
                <a:uFillTx/>
                <a:latin typeface="Cascadia Code" panose="020B0509020204030204" pitchFamily="49" charset="0"/>
                <a:ea typeface="+mn-ea"/>
              </a:rPr>
              <a:t>bus-db;UID</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ea typeface="+mn-ea"/>
              </a:rPr>
              <a:t>=[</a:t>
            </a:r>
            <a:r>
              <a:rPr kumimoji="0" lang="en-US" sz="1600" b="0" i="0" u="none" strike="noStrike" kern="1200" cap="none" spc="0" normalizeH="0" baseline="0" noProof="0" dirty="0" err="1">
                <a:ln>
                  <a:noFill/>
                </a:ln>
                <a:solidFill>
                  <a:srgbClr val="000000"/>
                </a:solidFill>
                <a:effectLst/>
                <a:uLnTx/>
                <a:uFillTx/>
                <a:latin typeface="Cascadia Code" panose="020B0509020204030204" pitchFamily="49" charset="0"/>
                <a:ea typeface="+mn-ea"/>
              </a:rPr>
              <a:t>userId</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ea typeface="+mn-ea"/>
              </a:rPr>
              <a:t>];PWD=[</a:t>
            </a:r>
            <a:r>
              <a:rPr kumimoji="0" lang="en-US" sz="1600" b="0" i="0" u="none" strike="noStrike" kern="1200" cap="none" spc="0" normalizeH="0" baseline="0" noProof="0" dirty="0" err="1">
                <a:ln>
                  <a:noFill/>
                </a:ln>
                <a:solidFill>
                  <a:srgbClr val="000000"/>
                </a:solidFill>
                <a:effectLst/>
                <a:uLnTx/>
                <a:uFillTx/>
                <a:latin typeface="Cascadia Code" panose="020B0509020204030204" pitchFamily="49" charset="0"/>
                <a:ea typeface="+mn-ea"/>
              </a:rPr>
              <a:t>yourPassword</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ea typeface="+mn-ea"/>
              </a:rPr>
              <a:t>];Connection Timeout=</a:t>
            </a:r>
            <a:r>
              <a:rPr kumimoji="0" lang="en-US" sz="1600" b="0" i="0" u="none" strike="noStrike" kern="1200" cap="none" spc="0" normalizeH="0" baseline="0" noProof="0" dirty="0">
                <a:ln>
                  <a:noFill/>
                </a:ln>
                <a:solidFill>
                  <a:srgbClr val="098658"/>
                </a:solidFill>
                <a:effectLst/>
                <a:uLnTx/>
                <a:uFillTx/>
                <a:latin typeface="Cascadia Code" panose="020B0509020204030204" pitchFamily="49" charset="0"/>
                <a:ea typeface="+mn-ea"/>
              </a:rPr>
              <a:t>30</a:t>
            </a:r>
            <a:r>
              <a:rPr kumimoji="0" lang="en-US" sz="1600" b="0" i="0" u="none" strike="noStrike" kern="1200" cap="none" spc="0" normalizeH="0" baseline="0" noProof="0" dirty="0">
                <a:ln>
                  <a:noFill/>
                </a:ln>
                <a:solidFill>
                  <a:srgbClr val="000000"/>
                </a:solidFill>
                <a:effectLst/>
                <a:uLnTx/>
                <a:uFillTx/>
                <a:latin typeface="Cascadia Code" panose="020B0509020204030204" pitchFamily="49" charset="0"/>
                <a:ea typeface="+mn-ea"/>
              </a:rPr>
              <a:t>;</a:t>
            </a:r>
          </a:p>
        </p:txBody>
      </p:sp>
      <p:sp>
        <p:nvSpPr>
          <p:cNvPr id="12" name="Text Placeholder 4">
            <a:extLst>
              <a:ext uri="{FF2B5EF4-FFF2-40B4-BE49-F238E27FC236}">
                <a16:creationId xmlns:a16="http://schemas.microsoft.com/office/drawing/2014/main" id="{AA1C0E46-8E3F-4E06-86F6-77B8D903D794}"/>
              </a:ext>
            </a:extLst>
          </p:cNvPr>
          <p:cNvSpPr txBox="1">
            <a:spLocks/>
          </p:cNvSpPr>
          <p:nvPr/>
        </p:nvSpPr>
        <p:spPr>
          <a:xfrm>
            <a:off x="-350" y="5013982"/>
            <a:ext cx="3788358" cy="446148"/>
          </a:xfrm>
          <a:prstGeom prst="rect">
            <a:avLst/>
          </a:prstGeom>
          <a:gradFill flip="none" rotWithShape="1">
            <a:gsLst>
              <a:gs pos="0">
                <a:srgbClr val="000000"/>
              </a:gs>
              <a:gs pos="92000">
                <a:srgbClr val="000000"/>
              </a:gs>
              <a:gs pos="92000">
                <a:schemeClr val="accent1"/>
              </a:gs>
            </a:gsLst>
            <a:lin ang="16200000" scaled="1"/>
          </a:gradFill>
        </p:spPr>
        <p:txBody>
          <a:bodyPr vert="horz" wrap="square" lIns="585216" tIns="91440" rIns="0" bIns="4572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solidFill>
                  <a:srgbClr val="FFFFFF"/>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FFFFFF"/>
                </a:solidFill>
                <a:effectLst/>
                <a:uLnTx/>
                <a:uFillTx/>
                <a:latin typeface="Segoe UI Semibold"/>
                <a:ea typeface="+mn-ea"/>
                <a:cs typeface="Segoe UI" pitchFamily="34" charset="0"/>
              </a:rPr>
              <a:t>Node.js</a:t>
            </a:r>
          </a:p>
        </p:txBody>
      </p:sp>
      <p:sp>
        <p:nvSpPr>
          <p:cNvPr id="13" name="Text Placeholder 3">
            <a:extLst>
              <a:ext uri="{FF2B5EF4-FFF2-40B4-BE49-F238E27FC236}">
                <a16:creationId xmlns:a16="http://schemas.microsoft.com/office/drawing/2014/main" id="{F62CE2AA-34D9-4D02-9ECC-F75143A96ECE}"/>
              </a:ext>
            </a:extLst>
          </p:cNvPr>
          <p:cNvSpPr txBox="1">
            <a:spLocks/>
          </p:cNvSpPr>
          <p:nvPr/>
        </p:nvSpPr>
        <p:spPr>
          <a:xfrm>
            <a:off x="586389" y="5522158"/>
            <a:ext cx="11804245"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400" kern="1200" spc="0" baseline="0">
                <a:solidFill>
                  <a:srgbClr val="000000"/>
                </a:solidFill>
                <a:latin typeface="Consolas" panose="020B0609020204030204" pitchFamily="49" charset="0"/>
                <a:ea typeface="+mn-ea"/>
                <a:cs typeface="Consolas" panose="020B0609020204030204" pitchFamily="49" charset="0"/>
              </a:defRPr>
            </a:lvl1pPr>
            <a:lvl2pPr marL="34644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3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43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9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319"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682"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ascadia Code" panose="020B0509020204030204" pitchFamily="49" charset="0"/>
                <a:ea typeface="+mn-ea"/>
              </a:rPr>
              <a:t>mssql:</a:t>
            </a:r>
            <a:r>
              <a:rPr kumimoji="0" lang="en-US" sz="1800" b="0" i="0" u="none" strike="noStrike" kern="1200" cap="none" spc="0" normalizeH="0" baseline="0" noProof="0" dirty="0">
                <a:ln>
                  <a:noFill/>
                </a:ln>
                <a:solidFill>
                  <a:srgbClr val="008000"/>
                </a:solidFill>
                <a:effectLst/>
                <a:uLnTx/>
                <a:uFillTx/>
                <a:latin typeface="Cascadia Code" panose="020B0509020204030204" pitchFamily="49" charset="0"/>
                <a:ea typeface="+mn-ea"/>
              </a:rPr>
              <a:t>//[userId]:[yourPassword]@[serverName].database.windows.net/bus-db?encrypt=true</a:t>
            </a:r>
            <a:endParaRPr kumimoji="0" lang="en-US" sz="1800" b="0" i="0" u="none" strike="noStrike" kern="1200" cap="none" spc="0" normalizeH="0" baseline="0" noProof="0" dirty="0">
              <a:ln>
                <a:noFill/>
              </a:ln>
              <a:solidFill>
                <a:srgbClr val="000000"/>
              </a:solidFill>
              <a:effectLst/>
              <a:uLnTx/>
              <a:uFillTx/>
              <a:latin typeface="Cascadia Code" panose="020B0509020204030204" pitchFamily="49" charset="0"/>
              <a:ea typeface="+mn-ea"/>
            </a:endParaRPr>
          </a:p>
        </p:txBody>
      </p:sp>
      <p:grpSp>
        <p:nvGrpSpPr>
          <p:cNvPr id="26" name="Group 25">
            <a:extLst>
              <a:ext uri="{FF2B5EF4-FFF2-40B4-BE49-F238E27FC236}">
                <a16:creationId xmlns:a16="http://schemas.microsoft.com/office/drawing/2014/main" id="{6FCDF32F-ADB2-4DCC-8224-53DB95379E65}"/>
              </a:ext>
              <a:ext uri="{C183D7F6-B498-43B3-948B-1728B52AA6E4}">
                <adec:decorative xmlns:adec="http://schemas.microsoft.com/office/drawing/2017/decorative" val="1"/>
              </a:ext>
            </a:extLst>
          </p:cNvPr>
          <p:cNvGrpSpPr/>
          <p:nvPr/>
        </p:nvGrpSpPr>
        <p:grpSpPr>
          <a:xfrm>
            <a:off x="0" y="5935040"/>
            <a:ext cx="11444140" cy="324677"/>
            <a:chOff x="0" y="6058468"/>
            <a:chExt cx="11444140" cy="324677"/>
          </a:xfrm>
        </p:grpSpPr>
        <p:cxnSp>
          <p:nvCxnSpPr>
            <p:cNvPr id="27" name="Straight Arrow Connector 26">
              <a:extLst>
                <a:ext uri="{FF2B5EF4-FFF2-40B4-BE49-F238E27FC236}">
                  <a16:creationId xmlns:a16="http://schemas.microsoft.com/office/drawing/2014/main" id="{A6C7502D-F012-4712-92AF-3642A3BD06A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6AB061C-FEEB-4F61-84D7-BED060B9B6C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9069248B-6999-48DB-94D8-3C6D9E007F6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Oval 29">
              <a:extLst>
                <a:ext uri="{FF2B5EF4-FFF2-40B4-BE49-F238E27FC236}">
                  <a16:creationId xmlns:a16="http://schemas.microsoft.com/office/drawing/2014/main" id="{285EB294-A234-414A-8AE6-9027612EF941}"/>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129D218F-F98E-4875-B175-020B42BB21D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F0DA0A59-2019-4910-A71D-59AC439DDFCC}"/>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FFF0E0CC-768C-4C1F-888A-0CA00756E4F6}"/>
                </a:ext>
              </a:extLst>
            </p:cNvPr>
            <p:cNvSpPr txBox="1"/>
            <p:nvPr/>
          </p:nvSpPr>
          <p:spPr>
            <a:xfrm>
              <a:off x="593156" y="6244646"/>
              <a:ext cx="474489"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Database</a:t>
              </a:r>
            </a:p>
          </p:txBody>
        </p:sp>
        <p:sp>
          <p:nvSpPr>
            <p:cNvPr id="34" name="TextBox 33">
              <a:extLst>
                <a:ext uri="{FF2B5EF4-FFF2-40B4-BE49-F238E27FC236}">
                  <a16:creationId xmlns:a16="http://schemas.microsoft.com/office/drawing/2014/main" id="{723C1B89-3A40-4642-8838-73ACB04DC6A8}"/>
                </a:ext>
              </a:extLst>
            </p:cNvPr>
            <p:cNvSpPr txBox="1"/>
            <p:nvPr/>
          </p:nvSpPr>
          <p:spPr>
            <a:xfrm>
              <a:off x="2505768" y="6244646"/>
              <a:ext cx="1384981"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API</a:t>
              </a:r>
            </a:p>
          </p:txBody>
        </p:sp>
        <p:sp>
          <p:nvSpPr>
            <p:cNvPr id="35" name="TextBox 34">
              <a:extLst>
                <a:ext uri="{FF2B5EF4-FFF2-40B4-BE49-F238E27FC236}">
                  <a16:creationId xmlns:a16="http://schemas.microsoft.com/office/drawing/2014/main" id="{964394D8-E946-410E-95D9-935339B13E2C}"/>
                </a:ext>
              </a:extLst>
            </p:cNvPr>
            <p:cNvSpPr txBox="1"/>
            <p:nvPr/>
          </p:nvSpPr>
          <p:spPr>
            <a:xfrm>
              <a:off x="5279180" y="6244645"/>
              <a:ext cx="573875" cy="138499"/>
            </a:xfrm>
            <a:prstGeom prst="rect">
              <a:avLst/>
            </a:prstGeom>
            <a:noFill/>
          </p:spPr>
          <p:txBody>
            <a:bodyPr wrap="none" lIns="0" tIns="0" rIns="0" bIns="0" rtlCol="0">
              <a:spAutoFit/>
            </a:bodyPr>
            <a:lstStyle>
              <a:defPPr>
                <a:defRPr lang="en-US"/>
              </a:defPPr>
              <a:lvl1pPr algn="ctr">
                <a:defRPr sz="900">
                  <a:solidFill>
                    <a:schemeClr val="accent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BFBFBF"/>
                  </a:solidFill>
                  <a:effectLst/>
                  <a:uLnTx/>
                  <a:uFillTx/>
                  <a:latin typeface="Segoe UI"/>
                  <a:ea typeface="+mn-ea"/>
                  <a:cs typeface="Arial" pitchFamily="34" charset="0"/>
                </a:rPr>
                <a:t>Application</a:t>
              </a:r>
            </a:p>
          </p:txBody>
        </p:sp>
        <p:sp>
          <p:nvSpPr>
            <p:cNvPr id="36" name="TextBox 35">
              <a:extLst>
                <a:ext uri="{FF2B5EF4-FFF2-40B4-BE49-F238E27FC236}">
                  <a16:creationId xmlns:a16="http://schemas.microsoft.com/office/drawing/2014/main" id="{52FB6BBF-DB99-4EB7-88CF-A7C795B24DA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Arial" pitchFamily="34" charset="0"/>
                </a:rPr>
                <a:t>Solution</a:t>
              </a:r>
            </a:p>
          </p:txBody>
        </p:sp>
        <p:sp>
          <p:nvSpPr>
            <p:cNvPr id="37" name="TextBox 36">
              <a:extLst>
                <a:ext uri="{FF2B5EF4-FFF2-40B4-BE49-F238E27FC236}">
                  <a16:creationId xmlns:a16="http://schemas.microsoft.com/office/drawing/2014/main" id="{0B5FB979-7E6B-454D-8051-49160DB3CC93}"/>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75000"/>
                    </a:srgbClr>
                  </a:solidFill>
                  <a:effectLst/>
                  <a:uLnTx/>
                  <a:uFillTx/>
                  <a:latin typeface="Segoe UI"/>
                  <a:ea typeface="+mn-ea"/>
                  <a:cs typeface="Arial" pitchFamily="34" charset="0"/>
                </a:rPr>
                <a:t>Summary</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Microsoft Windows NT 10.0.14393.0"/>
  <p:tag name="AS_RELEASE_DATE" val="2020.11.14"/>
  <p:tag name="AS_TITLE" val="Aspose.Slides for .NET Standard 2.0"/>
  <p:tag name="AS_VERSION" val="20.11"/>
  <p:tag name="AS_NET" val="5.0.7"/>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ue and white brand template_Nov-20.potx" id="{5A750E7F-3ABC-495D-AFEA-3510C807CF3D}" vid="{6AC01AE2-AC13-449C-B864-260E789FD72A}"/>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Office Theme">
  <a:themeElements>
    <a:clrScheme name="SQLServerGeeks-Summit">
      <a:dk1>
        <a:sysClr val="windowText" lastClr="000000"/>
      </a:dk1>
      <a:lt1>
        <a:sysClr val="window" lastClr="FFFFFF"/>
      </a:lt1>
      <a:dk2>
        <a:srgbClr val="1F497D"/>
      </a:dk2>
      <a:lt2>
        <a:srgbClr val="EEECE1"/>
      </a:lt2>
      <a:accent1>
        <a:srgbClr val="C00000"/>
      </a:accent1>
      <a:accent2>
        <a:srgbClr val="0070C0"/>
      </a:accent2>
      <a:accent3>
        <a:srgbClr val="FC8604"/>
      </a:accent3>
      <a:accent4>
        <a:srgbClr val="92CDDC"/>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3ae6f26d-9444-4782-a775-fd15bae28999">
      <Terms xmlns="http://schemas.microsoft.com/office/infopath/2007/PartnerControls"/>
    </lcf76f155ced4ddcb4097134ff3c332f>
    <_ip_UnifiedCompliancePolicyProperties xmlns="http://schemas.microsoft.com/sharepoint/v3" xsi:nil="true"/>
    <MediaServiceKeyPoints xmlns="3ae6f26d-9444-4782-a775-fd15bae28999" xsi:nil="true"/>
    <TaxCatchAll xmlns="230e9df3-be65-4c73-a93b-d1236ebd677e"/>
  </documentManagement>
</p:properties>
</file>

<file path=customXml/itemProps1.xml><?xml version="1.0" encoding="utf-8"?>
<ds:datastoreItem xmlns:ds="http://schemas.openxmlformats.org/officeDocument/2006/customXml" ds:itemID="{3EACE990-FD4E-4F85-963E-CC657365EEFD}">
  <ds:schemaRefs>
    <ds:schemaRef ds:uri="http://schemas.microsoft.com/sharepoint/v3/contenttype/forms"/>
  </ds:schemaRefs>
</ds:datastoreItem>
</file>

<file path=customXml/itemProps2.xml><?xml version="1.0" encoding="utf-8"?>
<ds:datastoreItem xmlns:ds="http://schemas.openxmlformats.org/officeDocument/2006/customXml" ds:itemID="{68AABDB4-A540-4030-9B6C-4748B38CD441}">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47FE827-0F88-45FE-86C1-D6EB9768DD87}">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8788</TotalTime>
  <Words>14750</Words>
  <Application>Microsoft Office PowerPoint</Application>
  <PresentationFormat>Widescreen</PresentationFormat>
  <Paragraphs>1352</Paragraphs>
  <Slides>123</Slides>
  <Notes>108</Notes>
  <HiddenSlides>14</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123</vt:i4>
      </vt:variant>
    </vt:vector>
  </HeadingPairs>
  <TitlesOfParts>
    <vt:vector size="137" baseType="lpstr">
      <vt:lpstr>Arial</vt:lpstr>
      <vt:lpstr>Calibri</vt:lpstr>
      <vt:lpstr>Cascadia Code</vt:lpstr>
      <vt:lpstr>Consolas</vt:lpstr>
      <vt:lpstr>Menlo</vt:lpstr>
      <vt:lpstr>Segoe UI</vt:lpstr>
      <vt:lpstr>Segoe UI Semibold</vt:lpstr>
      <vt:lpstr>Segoe UI Semilight</vt:lpstr>
      <vt:lpstr>SegoeUI</vt:lpstr>
      <vt:lpstr>Wingdings</vt:lpstr>
      <vt:lpstr>Microsoft_Learn_White_Template</vt:lpstr>
      <vt:lpstr>White Template</vt:lpstr>
      <vt:lpstr>1_WHITE TEMPLATE</vt:lpstr>
      <vt:lpstr>1_Office Theme</vt:lpstr>
      <vt:lpstr>Build Serverless, Full Stack Applications in Azure SQL  (plus IoT!) (and more!)</vt:lpstr>
      <vt:lpstr>Agenda</vt:lpstr>
      <vt:lpstr>Part 0: Keynote</vt:lpstr>
      <vt:lpstr>Azure SQL DB   Our Mission   </vt:lpstr>
      <vt:lpstr>It all began here …</vt:lpstr>
      <vt:lpstr>PowerPoint Presentation</vt:lpstr>
      <vt:lpstr>PowerPoint Presentation</vt:lpstr>
      <vt:lpstr>COVID-19 Vaccine</vt:lpstr>
      <vt:lpstr>CryptoBLK</vt:lpstr>
      <vt:lpstr>Microsoft Dynamics 365</vt:lpstr>
      <vt:lpstr>Data is the new Oxygen</vt:lpstr>
      <vt:lpstr>Part 1: Deploy IoT solutions with Azure SQL Database</vt:lpstr>
      <vt:lpstr>Learning objectives</vt:lpstr>
      <vt:lpstr>Live &amp; interactive</vt:lpstr>
      <vt:lpstr>Introduction</vt:lpstr>
      <vt:lpstr>Scenario</vt:lpstr>
      <vt:lpstr>Scenario</vt:lpstr>
      <vt:lpstr>Analyze the solution architecture</vt:lpstr>
      <vt:lpstr>Typical IoT solutions</vt:lpstr>
      <vt:lpstr>Construct IoT solutions with Azure</vt:lpstr>
      <vt:lpstr>PowerPoint Presentation</vt:lpstr>
      <vt:lpstr>Recipe for IoT solutions using Azure SQL Database</vt:lpstr>
      <vt:lpstr>Question 1</vt:lpstr>
      <vt:lpstr>Question 1</vt:lpstr>
      <vt:lpstr>Question 2</vt:lpstr>
      <vt:lpstr>Question 2</vt:lpstr>
      <vt:lpstr>Store and process IoT data in real time with Azure SQL Database</vt:lpstr>
      <vt:lpstr>Ingest millions of events per second with the shock absorber pattern</vt:lpstr>
      <vt:lpstr>Columnstore indexes</vt:lpstr>
      <vt:lpstr>Optimize storage and retrieval for large volumes of IoT data</vt:lpstr>
      <vt:lpstr>Optimize data retrieval and analytics with replicas in Azure SQL Database</vt:lpstr>
      <vt:lpstr>Other things to keep in mind</vt:lpstr>
      <vt:lpstr>Question 3</vt:lpstr>
      <vt:lpstr>Question 3</vt:lpstr>
      <vt:lpstr>Question 4</vt:lpstr>
      <vt:lpstr>Question 4</vt:lpstr>
      <vt:lpstr>Putting it all together</vt:lpstr>
      <vt:lpstr>Customers using Azure SQL Database for IoT in production today</vt:lpstr>
      <vt:lpstr>Customers using Azure SQL Database for IoT in production today</vt:lpstr>
      <vt:lpstr>Azure SQL Database for IoT Solutions</vt:lpstr>
      <vt:lpstr>Summary</vt:lpstr>
      <vt:lpstr>Resources</vt:lpstr>
      <vt:lpstr>PowerPoint Presentation</vt:lpstr>
      <vt:lpstr>Deploy the solution with Azure</vt:lpstr>
      <vt:lpstr>15 min break</vt:lpstr>
      <vt:lpstr>Deploy the solution with Azure</vt:lpstr>
      <vt:lpstr>Exercise</vt:lpstr>
      <vt:lpstr>Work with IoT data in Azure SQL Database</vt:lpstr>
      <vt:lpstr>Build serverless, full stack applications in Azure https://aka.ms/azuremodernapps</vt:lpstr>
      <vt:lpstr>Agenda</vt:lpstr>
      <vt:lpstr>Part 2: Build serverless, full stack applications in Azure</vt:lpstr>
      <vt:lpstr>Build serverless, full stack applications in Azure New learning path with free Azure sandbox</vt:lpstr>
      <vt:lpstr>Catching (or not catching) the bus</vt:lpstr>
      <vt:lpstr>Catching the bus</vt:lpstr>
      <vt:lpstr>Live &amp; interactive</vt:lpstr>
      <vt:lpstr>Build serverless, full stack applications in Azure</vt:lpstr>
      <vt:lpstr>Create foundation for modern apps</vt:lpstr>
      <vt:lpstr>Select a database service</vt:lpstr>
      <vt:lpstr>Modern database requirements</vt:lpstr>
      <vt:lpstr>Azure SQL Database is the best database for modern apps</vt:lpstr>
      <vt:lpstr>Azure SQL Database supports JSON</vt:lpstr>
      <vt:lpstr>Azure SQL Database supports spatial</vt:lpstr>
      <vt:lpstr>CI/CD with Azure SQL Database</vt:lpstr>
      <vt:lpstr>Demo</vt:lpstr>
      <vt:lpstr>Exercise! Deploy and configure  Azure SQL Database</vt:lpstr>
      <vt:lpstr>15 min break</vt:lpstr>
      <vt:lpstr>Exercise! Deploy and configure  Azure SQL Database</vt:lpstr>
      <vt:lpstr>Architecture</vt:lpstr>
      <vt:lpstr>60 min break</vt:lpstr>
      <vt:lpstr>Deploy serverless APIs with Azure Functions, Logic Apps, and Azure SQL Database</vt:lpstr>
      <vt:lpstr>Select an API service</vt:lpstr>
      <vt:lpstr>Azure Functions</vt:lpstr>
      <vt:lpstr>Catching the bus with Azure Functions</vt:lpstr>
      <vt:lpstr>Push notifications with Azure Logic Apps</vt:lpstr>
      <vt:lpstr>Demo</vt:lpstr>
      <vt:lpstr>Configure  and deploy  Azure Functions</vt:lpstr>
      <vt:lpstr>Knowledge check</vt:lpstr>
      <vt:lpstr>Question 1</vt:lpstr>
      <vt:lpstr>Question 1</vt:lpstr>
      <vt:lpstr>Architecture</vt:lpstr>
      <vt:lpstr>Build full stack applications with Azure Static Web Apps and Azure SQL Database</vt:lpstr>
      <vt:lpstr>Select an application hosting service</vt:lpstr>
      <vt:lpstr>Accelerate app development with Azure Static Web Apps</vt:lpstr>
      <vt:lpstr>Static web apps</vt:lpstr>
      <vt:lpstr>Azure Static Web Apps</vt:lpstr>
      <vt:lpstr>GitHub Actions and Azure Static Web Apps</vt:lpstr>
      <vt:lpstr>Knowledge check</vt:lpstr>
      <vt:lpstr>Question 2</vt:lpstr>
      <vt:lpstr>Question 2</vt:lpstr>
      <vt:lpstr>Question 3</vt:lpstr>
      <vt:lpstr>Question 3</vt:lpstr>
      <vt:lpstr>Demo</vt:lpstr>
      <vt:lpstr>Deploy an  Azure Static  Web App</vt:lpstr>
      <vt:lpstr>Accessing data from Azure Static Web Apps</vt:lpstr>
      <vt:lpstr>Accessing data from Azure Static Web Apps</vt:lpstr>
      <vt:lpstr>Access data for the front end</vt:lpstr>
      <vt:lpstr>javascript</vt:lpstr>
      <vt:lpstr>Access Azure SQL Database for the back end</vt:lpstr>
      <vt:lpstr>Create a connection to Azure SQL Database</vt:lpstr>
      <vt:lpstr>Return the real-time bus data to the application</vt:lpstr>
      <vt:lpstr>Knowledge check</vt:lpstr>
      <vt:lpstr>Question 4</vt:lpstr>
      <vt:lpstr>Question 4</vt:lpstr>
      <vt:lpstr>Question 5</vt:lpstr>
      <vt:lpstr>Question 5</vt:lpstr>
      <vt:lpstr>Solution architecture</vt:lpstr>
      <vt:lpstr>Demo</vt:lpstr>
      <vt:lpstr>Configure  Azure Static  Web Apps  and monitor  the solution</vt:lpstr>
      <vt:lpstr>Exercise! Deploy the end-to-end solution</vt:lpstr>
      <vt:lpstr>Summary</vt:lpstr>
      <vt:lpstr>Summary</vt:lpstr>
      <vt:lpstr>Resources</vt:lpstr>
      <vt:lpstr>60 min break</vt:lpstr>
      <vt:lpstr>Part 3: Closing keynote</vt:lpstr>
      <vt:lpstr>IOT @Millions</vt:lpstr>
      <vt:lpstr>Customer Stories</vt:lpstr>
      <vt:lpstr>Customer Stories</vt:lpstr>
      <vt:lpstr>Customer Stories</vt:lpstr>
      <vt:lpstr>Customer Stories</vt:lpstr>
      <vt:lpstr>PowerPoint Presentation</vt:lpstr>
      <vt:lpstr>Join us weekly on Learn TV. </vt:lpstr>
      <vt:lpstr>End slide</vt:lpstr>
      <vt:lpstr>Deploy IoT solutions with  Azure SQL Database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IoT solutions with Azure SQL Database</dc:title>
  <cp:lastModifiedBy>Anna Hoffman</cp:lastModifiedBy>
  <cp:revision>3</cp:revision>
  <cp:lastPrinted>2021-09-13T16:02:10Z</cp:lastPrinted>
  <dcterms:created xsi:type="dcterms:W3CDTF">2021-09-13T16:02:10Z</dcterms:created>
  <dcterms:modified xsi:type="dcterms:W3CDTF">2021-11-09T15:21:23Z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0x010100123C19343FD02E4FB1900EBC4A332725</vt:lpwstr>
  </property>
</Properties>
</file>